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7" r:id="rId1"/>
  </p:sldMasterIdLst>
  <p:notesMasterIdLst>
    <p:notesMasterId r:id="rId37"/>
  </p:notesMasterIdLst>
  <p:handoutMasterIdLst>
    <p:handoutMasterId r:id="rId38"/>
  </p:handoutMasterIdLst>
  <p:sldIdLst>
    <p:sldId id="311" r:id="rId2"/>
    <p:sldId id="411" r:id="rId3"/>
    <p:sldId id="375" r:id="rId4"/>
    <p:sldId id="439" r:id="rId5"/>
    <p:sldId id="412" r:id="rId6"/>
    <p:sldId id="419" r:id="rId7"/>
    <p:sldId id="413" r:id="rId8"/>
    <p:sldId id="414" r:id="rId9"/>
    <p:sldId id="435" r:id="rId10"/>
    <p:sldId id="417" r:id="rId11"/>
    <p:sldId id="441" r:id="rId12"/>
    <p:sldId id="372" r:id="rId13"/>
    <p:sldId id="373" r:id="rId14"/>
    <p:sldId id="351" r:id="rId15"/>
    <p:sldId id="352" r:id="rId16"/>
    <p:sldId id="353" r:id="rId17"/>
    <p:sldId id="354" r:id="rId18"/>
    <p:sldId id="420" r:id="rId19"/>
    <p:sldId id="385" r:id="rId20"/>
    <p:sldId id="391" r:id="rId21"/>
    <p:sldId id="380" r:id="rId22"/>
    <p:sldId id="395" r:id="rId23"/>
    <p:sldId id="398" r:id="rId24"/>
    <p:sldId id="403" r:id="rId25"/>
    <p:sldId id="421" r:id="rId26"/>
    <p:sldId id="418" r:id="rId27"/>
    <p:sldId id="423" r:id="rId28"/>
    <p:sldId id="401" r:id="rId29"/>
    <p:sldId id="422" r:id="rId30"/>
    <p:sldId id="444" r:id="rId31"/>
    <p:sldId id="445" r:id="rId32"/>
    <p:sldId id="433" r:id="rId33"/>
    <p:sldId id="446" r:id="rId34"/>
    <p:sldId id="392" r:id="rId35"/>
    <p:sldId id="437" r:id="rId3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oundtripDataSignature="AMtx7mhMB6msWckpPoIAJeRRoa1VMpkW1A==" r:id="rId83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ex Payano" initials="" lastIdx="1" clrIdx="0"/>
  <p:cmAuthor id="1" name="Milagro Flores" initials="" lastIdx="2" clrIdx="1"/>
  <p:cmAuthor id="2" name="user" initials="u" lastIdx="4" clrIdx="2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2A9BEDA-F36D-436F-B24C-29229D55FE7E}">
  <a:tblStyle styleId="{C2A9BEDA-F36D-436F-B24C-29229D55FE7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32BEF9C-20EA-4B07-BCC1-971E29036C5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2909" autoAdjust="0"/>
  </p:normalViewPr>
  <p:slideViewPr>
    <p:cSldViewPr snapToGrid="0">
      <p:cViewPr varScale="1">
        <p:scale>
          <a:sx n="72" d="100"/>
          <a:sy n="72" d="100"/>
        </p:scale>
        <p:origin x="5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84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83" Type="http://customschemas.google.com/relationships/presentationmetadata" Target="metadata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8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23CBA9-9B48-4B43-A59A-D65206430E4A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676A18D9-0F50-46A0-ABA5-EBA071846132}">
      <dgm:prSet phldrT="[Texto]"/>
      <dgm:spPr/>
      <dgm:t>
        <a:bodyPr/>
        <a:lstStyle/>
        <a:p>
          <a:r>
            <a:rPr lang="es-ES" dirty="0"/>
            <a:t>CNEB </a:t>
          </a:r>
          <a:endParaRPr lang="es-PE" dirty="0"/>
        </a:p>
      </dgm:t>
    </dgm:pt>
    <dgm:pt modelId="{E4B74A33-DF98-402E-9663-8CCA7865EC7C}" type="parTrans" cxnId="{7C5643CB-2053-47C5-8DD5-C4941C4191F6}">
      <dgm:prSet/>
      <dgm:spPr/>
      <dgm:t>
        <a:bodyPr/>
        <a:lstStyle/>
        <a:p>
          <a:endParaRPr lang="es-PE"/>
        </a:p>
      </dgm:t>
    </dgm:pt>
    <dgm:pt modelId="{E21AADA4-F384-416C-827A-A2B9009D2EFE}" type="sibTrans" cxnId="{7C5643CB-2053-47C5-8DD5-C4941C4191F6}">
      <dgm:prSet/>
      <dgm:spPr/>
      <dgm:t>
        <a:bodyPr/>
        <a:lstStyle/>
        <a:p>
          <a:endParaRPr lang="es-PE"/>
        </a:p>
      </dgm:t>
    </dgm:pt>
    <dgm:pt modelId="{67DC9693-98ED-4CC7-8E48-73360CB8A053}">
      <dgm:prSet phldrT="[Texto]" custT="1"/>
      <dgm:spPr/>
      <dgm:t>
        <a:bodyPr/>
        <a:lstStyle/>
        <a:p>
          <a:r>
            <a:rPr lang="es-ES" sz="2800" dirty="0"/>
            <a:t>ÁREAS</a:t>
          </a:r>
          <a:endParaRPr lang="es-PE" sz="2800" dirty="0"/>
        </a:p>
      </dgm:t>
    </dgm:pt>
    <dgm:pt modelId="{C5EC6A96-1EF0-44FE-A369-382B91813BBD}" type="parTrans" cxnId="{C0CDAC4C-EBC5-432F-9142-35DCE5F2619B}">
      <dgm:prSet/>
      <dgm:spPr/>
      <dgm:t>
        <a:bodyPr/>
        <a:lstStyle/>
        <a:p>
          <a:endParaRPr lang="es-PE"/>
        </a:p>
      </dgm:t>
    </dgm:pt>
    <dgm:pt modelId="{19073211-3092-4C62-846D-83A806E03D25}" type="sibTrans" cxnId="{C0CDAC4C-EBC5-432F-9142-35DCE5F2619B}">
      <dgm:prSet/>
      <dgm:spPr/>
      <dgm:t>
        <a:bodyPr/>
        <a:lstStyle/>
        <a:p>
          <a:endParaRPr lang="es-PE"/>
        </a:p>
      </dgm:t>
    </dgm:pt>
    <dgm:pt modelId="{6160909E-D0D3-4E8C-BB07-5BCE053AC7C0}">
      <dgm:prSet phldrT="[Texto]" custT="1"/>
      <dgm:spPr/>
      <dgm:t>
        <a:bodyPr/>
        <a:lstStyle/>
        <a:p>
          <a:r>
            <a:rPr lang="es-ES" sz="2000" dirty="0"/>
            <a:t>COMPETENCIAS</a:t>
          </a:r>
          <a:endParaRPr lang="es-PE" sz="2000" dirty="0"/>
        </a:p>
      </dgm:t>
    </dgm:pt>
    <dgm:pt modelId="{A804B4A6-00F1-4E9D-BB0E-5C438963C299}" type="parTrans" cxnId="{69C1CDC6-EDEA-4A34-94E9-AE7DFF338EBD}">
      <dgm:prSet/>
      <dgm:spPr/>
      <dgm:t>
        <a:bodyPr/>
        <a:lstStyle/>
        <a:p>
          <a:endParaRPr lang="es-PE"/>
        </a:p>
      </dgm:t>
    </dgm:pt>
    <dgm:pt modelId="{E98807D1-D01A-4CC4-86B6-394BC3F4DBA9}" type="sibTrans" cxnId="{69C1CDC6-EDEA-4A34-94E9-AE7DFF338EBD}">
      <dgm:prSet/>
      <dgm:spPr/>
      <dgm:t>
        <a:bodyPr/>
        <a:lstStyle/>
        <a:p>
          <a:endParaRPr lang="es-PE"/>
        </a:p>
      </dgm:t>
    </dgm:pt>
    <dgm:pt modelId="{713C2AE9-1DDE-4836-98E5-CF51608B0A46}">
      <dgm:prSet phldrT="[Texto]" custT="1"/>
      <dgm:spPr/>
      <dgm:t>
        <a:bodyPr/>
        <a:lstStyle/>
        <a:p>
          <a:r>
            <a:rPr lang="es-ES" sz="2400" dirty="0"/>
            <a:t>ESTÁNDARES</a:t>
          </a:r>
          <a:endParaRPr lang="es-PE" sz="2400" dirty="0"/>
        </a:p>
      </dgm:t>
    </dgm:pt>
    <dgm:pt modelId="{0B9A45B4-242E-4257-9184-5AF5B4A1B9BC}" type="parTrans" cxnId="{70B3BB92-68BA-44F4-93B1-879EA38D8880}">
      <dgm:prSet/>
      <dgm:spPr/>
      <dgm:t>
        <a:bodyPr/>
        <a:lstStyle/>
        <a:p>
          <a:endParaRPr lang="es-PE"/>
        </a:p>
      </dgm:t>
    </dgm:pt>
    <dgm:pt modelId="{9AB9A7C9-6BBF-448A-B036-293D59F49766}" type="sibTrans" cxnId="{70B3BB92-68BA-44F4-93B1-879EA38D8880}">
      <dgm:prSet/>
      <dgm:spPr/>
      <dgm:t>
        <a:bodyPr/>
        <a:lstStyle/>
        <a:p>
          <a:endParaRPr lang="es-PE"/>
        </a:p>
      </dgm:t>
    </dgm:pt>
    <dgm:pt modelId="{E05D713A-5A41-469F-8BDC-05296A6CF28D}">
      <dgm:prSet phldrT="[Texto]"/>
      <dgm:spPr/>
      <dgm:t>
        <a:bodyPr/>
        <a:lstStyle/>
        <a:p>
          <a:r>
            <a:rPr lang="es-ES" dirty="0"/>
            <a:t>DESEMPEÑOS</a:t>
          </a:r>
          <a:endParaRPr lang="es-PE" dirty="0"/>
        </a:p>
      </dgm:t>
    </dgm:pt>
    <dgm:pt modelId="{B3FE9D75-D0A9-4BBA-80E9-D8C148DC76A5}" type="parTrans" cxnId="{B19E0027-2078-4EEA-BE4C-2440F0083B62}">
      <dgm:prSet/>
      <dgm:spPr/>
      <dgm:t>
        <a:bodyPr/>
        <a:lstStyle/>
        <a:p>
          <a:endParaRPr lang="es-PE"/>
        </a:p>
      </dgm:t>
    </dgm:pt>
    <dgm:pt modelId="{FA624805-A01D-402E-B9FA-3FB6FDDEF674}" type="sibTrans" cxnId="{B19E0027-2078-4EEA-BE4C-2440F0083B62}">
      <dgm:prSet/>
      <dgm:spPr/>
      <dgm:t>
        <a:bodyPr/>
        <a:lstStyle/>
        <a:p>
          <a:endParaRPr lang="es-PE"/>
        </a:p>
      </dgm:t>
    </dgm:pt>
    <dgm:pt modelId="{A1DE56BE-151A-4E22-A93F-7B7F57252B03}">
      <dgm:prSet phldrT="[Texto]" custScaleX="160206" custRadScaleRad="140785" custRadScaleInc="3738"/>
      <dgm:spPr/>
      <dgm:t>
        <a:bodyPr/>
        <a:lstStyle/>
        <a:p>
          <a:endParaRPr lang="es-ES"/>
        </a:p>
      </dgm:t>
    </dgm:pt>
    <dgm:pt modelId="{6EF99486-AA3C-4EDA-BC8A-4B933806BDDD}" type="parTrans" cxnId="{F54FD0B1-45BD-4B4F-B187-11A36858CEA8}">
      <dgm:prSet/>
      <dgm:spPr/>
      <dgm:t>
        <a:bodyPr/>
        <a:lstStyle/>
        <a:p>
          <a:endParaRPr lang="es-ES"/>
        </a:p>
      </dgm:t>
    </dgm:pt>
    <dgm:pt modelId="{EFA92946-B193-4EE9-81A5-C4CFC16FEA13}" type="sibTrans" cxnId="{F54FD0B1-45BD-4B4F-B187-11A36858CEA8}">
      <dgm:prSet/>
      <dgm:spPr/>
      <dgm:t>
        <a:bodyPr/>
        <a:lstStyle/>
        <a:p>
          <a:endParaRPr lang="es-ES"/>
        </a:p>
      </dgm:t>
    </dgm:pt>
    <dgm:pt modelId="{60A2DCFD-F40A-47E0-A063-9B0E4756A87F}">
      <dgm:prSet custScaleX="160206" custRadScaleRad="148763" custRadScaleInc="-42046"/>
      <dgm:spPr/>
      <dgm:t>
        <a:bodyPr/>
        <a:lstStyle/>
        <a:p>
          <a:endParaRPr lang="es-ES"/>
        </a:p>
      </dgm:t>
    </dgm:pt>
    <dgm:pt modelId="{1232067C-8EC1-4FD5-8A81-89E9A38DA871}" type="parTrans" cxnId="{7C212694-35F7-40DC-BBFD-033BE4965F09}">
      <dgm:prSet/>
      <dgm:spPr/>
      <dgm:t>
        <a:bodyPr/>
        <a:lstStyle/>
        <a:p>
          <a:endParaRPr lang="es-PE"/>
        </a:p>
      </dgm:t>
    </dgm:pt>
    <dgm:pt modelId="{EF0498F3-4EB0-40D2-80C4-A8AD5AB020BF}" type="sibTrans" cxnId="{7C212694-35F7-40DC-BBFD-033BE4965F09}">
      <dgm:prSet/>
      <dgm:spPr/>
      <dgm:t>
        <a:bodyPr/>
        <a:lstStyle/>
        <a:p>
          <a:endParaRPr lang="es-ES"/>
        </a:p>
      </dgm:t>
    </dgm:pt>
    <dgm:pt modelId="{425B3B9E-81B9-416B-97DF-F14E28D8BBDA}">
      <dgm:prSet/>
      <dgm:spPr/>
      <dgm:t>
        <a:bodyPr/>
        <a:lstStyle/>
        <a:p>
          <a:endParaRPr lang="es-ES"/>
        </a:p>
      </dgm:t>
    </dgm:pt>
    <dgm:pt modelId="{D8165DB5-597F-48DF-8367-17A93460E16A}" type="parTrans" cxnId="{9567A39A-C578-48EF-A48C-C73E8A5098D9}">
      <dgm:prSet/>
      <dgm:spPr/>
      <dgm:t>
        <a:bodyPr/>
        <a:lstStyle/>
        <a:p>
          <a:endParaRPr lang="es-ES"/>
        </a:p>
      </dgm:t>
    </dgm:pt>
    <dgm:pt modelId="{5BB001E9-4A05-47B6-9E62-1B09C1D8344C}" type="sibTrans" cxnId="{9567A39A-C578-48EF-A48C-C73E8A5098D9}">
      <dgm:prSet/>
      <dgm:spPr/>
      <dgm:t>
        <a:bodyPr/>
        <a:lstStyle/>
        <a:p>
          <a:endParaRPr lang="es-ES"/>
        </a:p>
      </dgm:t>
    </dgm:pt>
    <dgm:pt modelId="{F256031F-AD35-4783-8FD9-B43B847C3226}">
      <dgm:prSet/>
      <dgm:spPr/>
      <dgm:t>
        <a:bodyPr/>
        <a:lstStyle/>
        <a:p>
          <a:endParaRPr lang="es-ES"/>
        </a:p>
      </dgm:t>
    </dgm:pt>
    <dgm:pt modelId="{4D7B719E-1B32-419D-8551-5EE59827E000}" type="parTrans" cxnId="{7755B0F7-FD5A-4ECB-84E2-04634104754B}">
      <dgm:prSet/>
      <dgm:spPr/>
      <dgm:t>
        <a:bodyPr/>
        <a:lstStyle/>
        <a:p>
          <a:endParaRPr lang="es-ES"/>
        </a:p>
      </dgm:t>
    </dgm:pt>
    <dgm:pt modelId="{119DAE8D-E4A9-4AE5-BBFD-717FFE8CE258}" type="sibTrans" cxnId="{7755B0F7-FD5A-4ECB-84E2-04634104754B}">
      <dgm:prSet/>
      <dgm:spPr/>
      <dgm:t>
        <a:bodyPr/>
        <a:lstStyle/>
        <a:p>
          <a:endParaRPr lang="es-ES"/>
        </a:p>
      </dgm:t>
    </dgm:pt>
    <dgm:pt modelId="{A1B503FC-F99A-4D2A-889E-10EDE64A4C37}">
      <dgm:prSet custScaleX="160206" custRadScaleRad="148763" custRadScaleInc="-42046"/>
      <dgm:spPr/>
      <dgm:t>
        <a:bodyPr/>
        <a:lstStyle/>
        <a:p>
          <a:endParaRPr lang="es-ES"/>
        </a:p>
      </dgm:t>
    </dgm:pt>
    <dgm:pt modelId="{F87F6975-8401-4274-897B-6E0AA68366A6}" type="parTrans" cxnId="{68BA4EF2-35DA-469E-9FEF-196886A18C06}">
      <dgm:prSet/>
      <dgm:spPr/>
      <dgm:t>
        <a:bodyPr/>
        <a:lstStyle/>
        <a:p>
          <a:endParaRPr lang="es-PE"/>
        </a:p>
      </dgm:t>
    </dgm:pt>
    <dgm:pt modelId="{286ED224-BB27-4093-8CDA-C933A68E1DDB}" type="sibTrans" cxnId="{68BA4EF2-35DA-469E-9FEF-196886A18C06}">
      <dgm:prSet/>
      <dgm:spPr/>
      <dgm:t>
        <a:bodyPr/>
        <a:lstStyle/>
        <a:p>
          <a:endParaRPr lang="es-ES"/>
        </a:p>
      </dgm:t>
    </dgm:pt>
    <dgm:pt modelId="{8C0BF7ED-FFB9-4609-BEE5-1AC47EB9CD57}">
      <dgm:prSet custScaleX="160206" custRadScaleRad="148763" custRadScaleInc="-42046"/>
      <dgm:spPr/>
      <dgm:t>
        <a:bodyPr/>
        <a:lstStyle/>
        <a:p>
          <a:endParaRPr lang="es-ES"/>
        </a:p>
      </dgm:t>
    </dgm:pt>
    <dgm:pt modelId="{0BC59881-109C-4667-9B80-B96223CDAB64}" type="parTrans" cxnId="{DA8ACC88-58AA-40EE-A150-3C963D4BED52}">
      <dgm:prSet custLinFactNeighborX="7317" custLinFactNeighborY="1431"/>
      <dgm:spPr/>
      <dgm:t>
        <a:bodyPr/>
        <a:lstStyle/>
        <a:p>
          <a:endParaRPr lang="es-PE"/>
        </a:p>
      </dgm:t>
    </dgm:pt>
    <dgm:pt modelId="{B3810B55-801C-4A18-A8EB-1FBD98BB25C4}" type="sibTrans" cxnId="{DA8ACC88-58AA-40EE-A150-3C963D4BED52}">
      <dgm:prSet/>
      <dgm:spPr/>
      <dgm:t>
        <a:bodyPr/>
        <a:lstStyle/>
        <a:p>
          <a:endParaRPr lang="es-ES"/>
        </a:p>
      </dgm:t>
    </dgm:pt>
    <dgm:pt modelId="{3DBF9D97-2A65-43D1-8FC1-10A7DCF6C811}">
      <dgm:prSet phldrT="[Texto]" custScaleX="160206" custRadScaleRad="148763" custRadScaleInc="-42046"/>
      <dgm:spPr/>
      <dgm:t>
        <a:bodyPr/>
        <a:lstStyle/>
        <a:p>
          <a:endParaRPr lang="es-ES"/>
        </a:p>
      </dgm:t>
    </dgm:pt>
    <dgm:pt modelId="{B2FB37A8-AA17-4FDC-B96E-01F3210B8CDC}" type="parTrans" cxnId="{CAA23C53-0E71-418B-AA27-43DA2D8F6441}">
      <dgm:prSet custLinFactNeighborX="10975" custLinFactNeighborY="1431"/>
      <dgm:spPr/>
      <dgm:t>
        <a:bodyPr/>
        <a:lstStyle/>
        <a:p>
          <a:endParaRPr lang="es-ES"/>
        </a:p>
      </dgm:t>
    </dgm:pt>
    <dgm:pt modelId="{36C8DB4C-4F66-4EC8-B65D-E39B7EA21DE5}" type="sibTrans" cxnId="{CAA23C53-0E71-418B-AA27-43DA2D8F6441}">
      <dgm:prSet/>
      <dgm:spPr/>
      <dgm:t>
        <a:bodyPr/>
        <a:lstStyle/>
        <a:p>
          <a:endParaRPr lang="es-ES"/>
        </a:p>
      </dgm:t>
    </dgm:pt>
    <dgm:pt modelId="{11E817A1-8E02-4021-8DD0-9BDAD218C657}">
      <dgm:prSet phldrT="[Texto]" custScaleX="160206" custRadScaleRad="148763" custRadScaleInc="-42046"/>
      <dgm:spPr/>
      <dgm:t>
        <a:bodyPr/>
        <a:lstStyle/>
        <a:p>
          <a:endParaRPr lang="es-ES"/>
        </a:p>
      </dgm:t>
    </dgm:pt>
    <dgm:pt modelId="{CBC51DA3-5FFF-4E50-A86B-F252B66B1E2C}" type="parTrans" cxnId="{8226B482-D9C0-4021-811B-36914382528F}">
      <dgm:prSet custLinFactNeighborX="10975" custLinFactNeighborY="1431"/>
      <dgm:spPr/>
      <dgm:t>
        <a:bodyPr/>
        <a:lstStyle/>
        <a:p>
          <a:endParaRPr lang="es-ES"/>
        </a:p>
      </dgm:t>
    </dgm:pt>
    <dgm:pt modelId="{A633FDE6-5934-4B90-9DF4-9DD2538F3D34}" type="sibTrans" cxnId="{8226B482-D9C0-4021-811B-36914382528F}">
      <dgm:prSet/>
      <dgm:spPr/>
      <dgm:t>
        <a:bodyPr/>
        <a:lstStyle/>
        <a:p>
          <a:endParaRPr lang="es-ES"/>
        </a:p>
      </dgm:t>
    </dgm:pt>
    <dgm:pt modelId="{FB9E627B-38CF-4BD5-B8B7-95D644867A7A}">
      <dgm:prSet/>
      <dgm:spPr/>
      <dgm:t>
        <a:bodyPr/>
        <a:lstStyle/>
        <a:p>
          <a:endParaRPr lang="es-ES"/>
        </a:p>
      </dgm:t>
    </dgm:pt>
    <dgm:pt modelId="{8022649F-D9AE-4C95-98E0-2F8C722EB821}" type="parTrans" cxnId="{5CF8D912-24AB-46DB-B56B-724A70C7D0F1}">
      <dgm:prSet/>
      <dgm:spPr/>
      <dgm:t>
        <a:bodyPr/>
        <a:lstStyle/>
        <a:p>
          <a:endParaRPr lang="es-ES"/>
        </a:p>
      </dgm:t>
    </dgm:pt>
    <dgm:pt modelId="{6BCE4234-94CE-4D06-AE04-156C573F7311}" type="sibTrans" cxnId="{5CF8D912-24AB-46DB-B56B-724A70C7D0F1}">
      <dgm:prSet/>
      <dgm:spPr/>
      <dgm:t>
        <a:bodyPr/>
        <a:lstStyle/>
        <a:p>
          <a:endParaRPr lang="es-ES"/>
        </a:p>
      </dgm:t>
    </dgm:pt>
    <dgm:pt modelId="{111A9F3C-3E04-45A0-99EF-7EF2B03135F1}">
      <dgm:prSet/>
      <dgm:spPr/>
      <dgm:t>
        <a:bodyPr/>
        <a:lstStyle/>
        <a:p>
          <a:endParaRPr lang="es-ES"/>
        </a:p>
      </dgm:t>
    </dgm:pt>
    <dgm:pt modelId="{A51414E3-BBDB-4814-A966-1C30977B84A7}" type="parTrans" cxnId="{CA9AC0E6-F1F6-4BD8-A8C7-465674D0C543}">
      <dgm:prSet/>
      <dgm:spPr/>
      <dgm:t>
        <a:bodyPr/>
        <a:lstStyle/>
        <a:p>
          <a:endParaRPr lang="es-ES"/>
        </a:p>
      </dgm:t>
    </dgm:pt>
    <dgm:pt modelId="{3CA0638C-1042-41C4-B2AE-44CE6C675A42}" type="sibTrans" cxnId="{CA9AC0E6-F1F6-4BD8-A8C7-465674D0C543}">
      <dgm:prSet/>
      <dgm:spPr/>
      <dgm:t>
        <a:bodyPr/>
        <a:lstStyle/>
        <a:p>
          <a:endParaRPr lang="es-ES"/>
        </a:p>
      </dgm:t>
    </dgm:pt>
    <dgm:pt modelId="{4D348603-36B8-4FE5-9631-F2770AF85EA3}">
      <dgm:prSet phldrT="[Texto]" custScaleX="160206" custRadScaleRad="146365" custRadScaleInc="-35462"/>
      <dgm:spPr/>
      <dgm:t>
        <a:bodyPr/>
        <a:lstStyle/>
        <a:p>
          <a:endParaRPr lang="es-ES"/>
        </a:p>
      </dgm:t>
    </dgm:pt>
    <dgm:pt modelId="{C1408C65-674D-4D88-8033-B2D3B97651DF}" type="parTrans" cxnId="{A6610F94-EDA5-4A34-9FDA-FD9365D66832}">
      <dgm:prSet custLinFactNeighborX="10975" custLinFactNeighborY="1431"/>
      <dgm:spPr/>
      <dgm:t>
        <a:bodyPr/>
        <a:lstStyle/>
        <a:p>
          <a:endParaRPr lang="es-ES"/>
        </a:p>
      </dgm:t>
    </dgm:pt>
    <dgm:pt modelId="{ECA79273-1825-497C-88F9-07F6C2463512}" type="sibTrans" cxnId="{A6610F94-EDA5-4A34-9FDA-FD9365D66832}">
      <dgm:prSet/>
      <dgm:spPr/>
      <dgm:t>
        <a:bodyPr/>
        <a:lstStyle/>
        <a:p>
          <a:endParaRPr lang="es-ES"/>
        </a:p>
      </dgm:t>
    </dgm:pt>
    <dgm:pt modelId="{37A4349E-4B41-4798-8B94-BC22FBCEB690}" type="pres">
      <dgm:prSet presAssocID="{4A23CBA9-9B48-4B43-A59A-D65206430E4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71BA5CE-F4DB-415B-95D9-08A1D1DC783E}" type="pres">
      <dgm:prSet presAssocID="{676A18D9-0F50-46A0-ABA5-EBA071846132}" presName="centerShape" presStyleLbl="node0" presStyleIdx="0" presStyleCnt="1" custScaleX="108133" custScaleY="87351"/>
      <dgm:spPr/>
    </dgm:pt>
    <dgm:pt modelId="{E94EB433-3628-4EA8-89AA-D159329EA832}" type="pres">
      <dgm:prSet presAssocID="{C5EC6A96-1EF0-44FE-A369-382B91813BBD}" presName="parTrans" presStyleLbl="sibTrans2D1" presStyleIdx="0" presStyleCnt="4"/>
      <dgm:spPr/>
    </dgm:pt>
    <dgm:pt modelId="{9C100249-FDF6-4F2B-BF3C-CEC4E913DD88}" type="pres">
      <dgm:prSet presAssocID="{C5EC6A96-1EF0-44FE-A369-382B91813BBD}" presName="connectorText" presStyleLbl="sibTrans2D1" presStyleIdx="0" presStyleCnt="4"/>
      <dgm:spPr/>
    </dgm:pt>
    <dgm:pt modelId="{74E97FD4-CD48-4510-A1E1-C83B16DDD2A9}" type="pres">
      <dgm:prSet presAssocID="{67DC9693-98ED-4CC7-8E48-73360CB8A053}" presName="node" presStyleLbl="node1" presStyleIdx="0" presStyleCnt="4" custScaleX="128972" custRadScaleRad="117289" custRadScaleInc="715">
        <dgm:presLayoutVars>
          <dgm:bulletEnabled val="1"/>
        </dgm:presLayoutVars>
      </dgm:prSet>
      <dgm:spPr/>
    </dgm:pt>
    <dgm:pt modelId="{9CB506FA-1145-4F45-AFCE-360F9F95AABB}" type="pres">
      <dgm:prSet presAssocID="{A804B4A6-00F1-4E9D-BB0E-5C438963C299}" presName="parTrans" presStyleLbl="sibTrans2D1" presStyleIdx="1" presStyleCnt="4" custLinFactNeighborX="9438" custLinFactNeighborY="-33620"/>
      <dgm:spPr/>
    </dgm:pt>
    <dgm:pt modelId="{2029CFEF-E611-40E7-8A36-438F9168A335}" type="pres">
      <dgm:prSet presAssocID="{A804B4A6-00F1-4E9D-BB0E-5C438963C299}" presName="connectorText" presStyleLbl="sibTrans2D1" presStyleIdx="1" presStyleCnt="4"/>
      <dgm:spPr/>
    </dgm:pt>
    <dgm:pt modelId="{1BB79463-73EF-4794-8B18-9FCD4C6423F8}" type="pres">
      <dgm:prSet presAssocID="{6160909E-D0D3-4E8C-BB07-5BCE053AC7C0}" presName="node" presStyleLbl="node1" presStyleIdx="1" presStyleCnt="4" custScaleX="173320" custRadScaleRad="139868" custRadScaleInc="-16544">
        <dgm:presLayoutVars>
          <dgm:bulletEnabled val="1"/>
        </dgm:presLayoutVars>
      </dgm:prSet>
      <dgm:spPr/>
    </dgm:pt>
    <dgm:pt modelId="{FB3E82CD-60A5-433E-B173-604D17789558}" type="pres">
      <dgm:prSet presAssocID="{0B9A45B4-242E-4257-9184-5AF5B4A1B9BC}" presName="parTrans" presStyleLbl="sibTrans2D1" presStyleIdx="2" presStyleCnt="4"/>
      <dgm:spPr/>
    </dgm:pt>
    <dgm:pt modelId="{792D6D15-379D-45B6-BB15-43953353123E}" type="pres">
      <dgm:prSet presAssocID="{0B9A45B4-242E-4257-9184-5AF5B4A1B9BC}" presName="connectorText" presStyleLbl="sibTrans2D1" presStyleIdx="2" presStyleCnt="4"/>
      <dgm:spPr/>
    </dgm:pt>
    <dgm:pt modelId="{569F21CD-2A0C-4AAD-A545-8FD2202800D0}" type="pres">
      <dgm:prSet presAssocID="{713C2AE9-1DDE-4836-98E5-CF51608B0A46}" presName="node" presStyleLbl="node1" presStyleIdx="2" presStyleCnt="4" custScaleX="178135">
        <dgm:presLayoutVars>
          <dgm:bulletEnabled val="1"/>
        </dgm:presLayoutVars>
      </dgm:prSet>
      <dgm:spPr/>
    </dgm:pt>
    <dgm:pt modelId="{046A3744-0848-42C0-98C3-D27E21FEDEF6}" type="pres">
      <dgm:prSet presAssocID="{B3FE9D75-D0A9-4BBA-80E9-D8C148DC76A5}" presName="parTrans" presStyleLbl="sibTrans2D1" presStyleIdx="3" presStyleCnt="4"/>
      <dgm:spPr/>
    </dgm:pt>
    <dgm:pt modelId="{239218F1-EE67-4E66-B0AE-5F4EA5852287}" type="pres">
      <dgm:prSet presAssocID="{B3FE9D75-D0A9-4BBA-80E9-D8C148DC76A5}" presName="connectorText" presStyleLbl="sibTrans2D1" presStyleIdx="3" presStyleCnt="4"/>
      <dgm:spPr/>
    </dgm:pt>
    <dgm:pt modelId="{21DBCE94-37E3-40D3-9773-F5C75662711D}" type="pres">
      <dgm:prSet presAssocID="{E05D713A-5A41-469F-8BDC-05296A6CF28D}" presName="node" presStyleLbl="node1" presStyleIdx="3" presStyleCnt="4" custScaleX="147587" custRadScaleRad="121749" custRadScaleInc="-2754">
        <dgm:presLayoutVars>
          <dgm:bulletEnabled val="1"/>
        </dgm:presLayoutVars>
      </dgm:prSet>
      <dgm:spPr/>
    </dgm:pt>
  </dgm:ptLst>
  <dgm:cxnLst>
    <dgm:cxn modelId="{CC127808-4354-481B-A87A-82A55371FD5B}" type="presOf" srcId="{0B9A45B4-242E-4257-9184-5AF5B4A1B9BC}" destId="{792D6D15-379D-45B6-BB15-43953353123E}" srcOrd="1" destOrd="0" presId="urn:microsoft.com/office/officeart/2005/8/layout/radial5"/>
    <dgm:cxn modelId="{78C4A90F-7E85-4B62-AD31-D77F753E913F}" type="presOf" srcId="{C5EC6A96-1EF0-44FE-A369-382B91813BBD}" destId="{9C100249-FDF6-4F2B-BF3C-CEC4E913DD88}" srcOrd="1" destOrd="0" presId="urn:microsoft.com/office/officeart/2005/8/layout/radial5"/>
    <dgm:cxn modelId="{5CF8D912-24AB-46DB-B56B-724A70C7D0F1}" srcId="{4A23CBA9-9B48-4B43-A59A-D65206430E4A}" destId="{FB9E627B-38CF-4BD5-B8B7-95D644867A7A}" srcOrd="9" destOrd="0" parTransId="{8022649F-D9AE-4C95-98E0-2F8C722EB821}" sibTransId="{6BCE4234-94CE-4D06-AE04-156C573F7311}"/>
    <dgm:cxn modelId="{7B121C13-7E4C-4515-B85B-52AF3561CA6D}" type="presOf" srcId="{A804B4A6-00F1-4E9D-BB0E-5C438963C299}" destId="{2029CFEF-E611-40E7-8A36-438F9168A335}" srcOrd="1" destOrd="0" presId="urn:microsoft.com/office/officeart/2005/8/layout/radial5"/>
    <dgm:cxn modelId="{178ABB15-844D-4799-A8ED-2B026DF0ABC4}" type="presOf" srcId="{4A23CBA9-9B48-4B43-A59A-D65206430E4A}" destId="{37A4349E-4B41-4798-8B94-BC22FBCEB690}" srcOrd="0" destOrd="0" presId="urn:microsoft.com/office/officeart/2005/8/layout/radial5"/>
    <dgm:cxn modelId="{B19E0027-2078-4EEA-BE4C-2440F0083B62}" srcId="{676A18D9-0F50-46A0-ABA5-EBA071846132}" destId="{E05D713A-5A41-469F-8BDC-05296A6CF28D}" srcOrd="3" destOrd="0" parTransId="{B3FE9D75-D0A9-4BBA-80E9-D8C148DC76A5}" sibTransId="{FA624805-A01D-402E-B9FA-3FB6FDDEF674}"/>
    <dgm:cxn modelId="{2E8F313C-1C44-4CC7-9C1C-9A2CFBA8B160}" type="presOf" srcId="{B3FE9D75-D0A9-4BBA-80E9-D8C148DC76A5}" destId="{239218F1-EE67-4E66-B0AE-5F4EA5852287}" srcOrd="1" destOrd="0" presId="urn:microsoft.com/office/officeart/2005/8/layout/radial5"/>
    <dgm:cxn modelId="{C0CDAC4C-EBC5-432F-9142-35DCE5F2619B}" srcId="{676A18D9-0F50-46A0-ABA5-EBA071846132}" destId="{67DC9693-98ED-4CC7-8E48-73360CB8A053}" srcOrd="0" destOrd="0" parTransId="{C5EC6A96-1EF0-44FE-A369-382B91813BBD}" sibTransId="{19073211-3092-4C62-846D-83A806E03D25}"/>
    <dgm:cxn modelId="{5E5FCA4F-05D2-4185-9330-50B69566F99A}" type="presOf" srcId="{C5EC6A96-1EF0-44FE-A369-382B91813BBD}" destId="{E94EB433-3628-4EA8-89AA-D159329EA832}" srcOrd="0" destOrd="0" presId="urn:microsoft.com/office/officeart/2005/8/layout/radial5"/>
    <dgm:cxn modelId="{7DBC8670-2662-4447-9060-2A2BA9516458}" type="presOf" srcId="{E05D713A-5A41-469F-8BDC-05296A6CF28D}" destId="{21DBCE94-37E3-40D3-9773-F5C75662711D}" srcOrd="0" destOrd="0" presId="urn:microsoft.com/office/officeart/2005/8/layout/radial5"/>
    <dgm:cxn modelId="{CAA23C53-0E71-418B-AA27-43DA2D8F6441}" srcId="{4A23CBA9-9B48-4B43-A59A-D65206430E4A}" destId="{3DBF9D97-2A65-43D1-8FC1-10A7DCF6C811}" srcOrd="7" destOrd="0" parTransId="{B2FB37A8-AA17-4FDC-B96E-01F3210B8CDC}" sibTransId="{36C8DB4C-4F66-4EC8-B65D-E39B7EA21DE5}"/>
    <dgm:cxn modelId="{6F0EFC59-73E3-46CC-83C4-69C5A8065DB5}" type="presOf" srcId="{713C2AE9-1DDE-4836-98E5-CF51608B0A46}" destId="{569F21CD-2A0C-4AAD-A545-8FD2202800D0}" srcOrd="0" destOrd="0" presId="urn:microsoft.com/office/officeart/2005/8/layout/radial5"/>
    <dgm:cxn modelId="{C6107A7D-4BAF-4EC1-9695-9E60A93F7995}" type="presOf" srcId="{B3FE9D75-D0A9-4BBA-80E9-D8C148DC76A5}" destId="{046A3744-0848-42C0-98C3-D27E21FEDEF6}" srcOrd="0" destOrd="0" presId="urn:microsoft.com/office/officeart/2005/8/layout/radial5"/>
    <dgm:cxn modelId="{8226B482-D9C0-4021-811B-36914382528F}" srcId="{4A23CBA9-9B48-4B43-A59A-D65206430E4A}" destId="{11E817A1-8E02-4021-8DD0-9BDAD218C657}" srcOrd="8" destOrd="0" parTransId="{CBC51DA3-5FFF-4E50-A86B-F252B66B1E2C}" sibTransId="{A633FDE6-5934-4B90-9DF4-9DD2538F3D34}"/>
    <dgm:cxn modelId="{DA8ACC88-58AA-40EE-A150-3C963D4BED52}" srcId="{4A23CBA9-9B48-4B43-A59A-D65206430E4A}" destId="{8C0BF7ED-FFB9-4609-BEE5-1AC47EB9CD57}" srcOrd="6" destOrd="0" parTransId="{0BC59881-109C-4667-9B80-B96223CDAB64}" sibTransId="{B3810B55-801C-4A18-A8EB-1FBD98BB25C4}"/>
    <dgm:cxn modelId="{AD7A2F8B-3647-4ABE-871E-19CB529DE323}" type="presOf" srcId="{67DC9693-98ED-4CC7-8E48-73360CB8A053}" destId="{74E97FD4-CD48-4510-A1E1-C83B16DDD2A9}" srcOrd="0" destOrd="0" presId="urn:microsoft.com/office/officeart/2005/8/layout/radial5"/>
    <dgm:cxn modelId="{70B3BB92-68BA-44F4-93B1-879EA38D8880}" srcId="{676A18D9-0F50-46A0-ABA5-EBA071846132}" destId="{713C2AE9-1DDE-4836-98E5-CF51608B0A46}" srcOrd="2" destOrd="0" parTransId="{0B9A45B4-242E-4257-9184-5AF5B4A1B9BC}" sibTransId="{9AB9A7C9-6BBF-448A-B036-293D59F49766}"/>
    <dgm:cxn modelId="{A6610F94-EDA5-4A34-9FDA-FD9365D66832}" srcId="{4A23CBA9-9B48-4B43-A59A-D65206430E4A}" destId="{4D348603-36B8-4FE5-9631-F2770AF85EA3}" srcOrd="11" destOrd="0" parTransId="{C1408C65-674D-4D88-8033-B2D3B97651DF}" sibTransId="{ECA79273-1825-497C-88F9-07F6C2463512}"/>
    <dgm:cxn modelId="{7C212694-35F7-40DC-BBFD-033BE4965F09}" srcId="{4A23CBA9-9B48-4B43-A59A-D65206430E4A}" destId="{60A2DCFD-F40A-47E0-A063-9B0E4756A87F}" srcOrd="2" destOrd="0" parTransId="{1232067C-8EC1-4FD5-8A81-89E9A38DA871}" sibTransId="{EF0498F3-4EB0-40D2-80C4-A8AD5AB020BF}"/>
    <dgm:cxn modelId="{9567A39A-C578-48EF-A48C-C73E8A5098D9}" srcId="{4A23CBA9-9B48-4B43-A59A-D65206430E4A}" destId="{425B3B9E-81B9-416B-97DF-F14E28D8BBDA}" srcOrd="3" destOrd="0" parTransId="{D8165DB5-597F-48DF-8367-17A93460E16A}" sibTransId="{5BB001E9-4A05-47B6-9E62-1B09C1D8344C}"/>
    <dgm:cxn modelId="{F54FD0B1-45BD-4B4F-B187-11A36858CEA8}" srcId="{4A23CBA9-9B48-4B43-A59A-D65206430E4A}" destId="{A1DE56BE-151A-4E22-A93F-7B7F57252B03}" srcOrd="1" destOrd="0" parTransId="{6EF99486-AA3C-4EDA-BC8A-4B933806BDDD}" sibTransId="{EFA92946-B193-4EE9-81A5-C4CFC16FEA13}"/>
    <dgm:cxn modelId="{5BC13DB3-BE39-49FD-A1F3-655AEEBF15EE}" type="presOf" srcId="{0B9A45B4-242E-4257-9184-5AF5B4A1B9BC}" destId="{FB3E82CD-60A5-433E-B173-604D17789558}" srcOrd="0" destOrd="0" presId="urn:microsoft.com/office/officeart/2005/8/layout/radial5"/>
    <dgm:cxn modelId="{69C1CDC6-EDEA-4A34-94E9-AE7DFF338EBD}" srcId="{676A18D9-0F50-46A0-ABA5-EBA071846132}" destId="{6160909E-D0D3-4E8C-BB07-5BCE053AC7C0}" srcOrd="1" destOrd="0" parTransId="{A804B4A6-00F1-4E9D-BB0E-5C438963C299}" sibTransId="{E98807D1-D01A-4CC4-86B6-394BC3F4DBA9}"/>
    <dgm:cxn modelId="{7C5643CB-2053-47C5-8DD5-C4941C4191F6}" srcId="{4A23CBA9-9B48-4B43-A59A-D65206430E4A}" destId="{676A18D9-0F50-46A0-ABA5-EBA071846132}" srcOrd="0" destOrd="0" parTransId="{E4B74A33-DF98-402E-9663-8CCA7865EC7C}" sibTransId="{E21AADA4-F384-416C-827A-A2B9009D2EFE}"/>
    <dgm:cxn modelId="{CA9AC0E6-F1F6-4BD8-A8C7-465674D0C543}" srcId="{4A23CBA9-9B48-4B43-A59A-D65206430E4A}" destId="{111A9F3C-3E04-45A0-99EF-7EF2B03135F1}" srcOrd="10" destOrd="0" parTransId="{A51414E3-BBDB-4814-A966-1C30977B84A7}" sibTransId="{3CA0638C-1042-41C4-B2AE-44CE6C675A42}"/>
    <dgm:cxn modelId="{48E2E3F0-B308-4D9A-BCD8-98E427D7910F}" type="presOf" srcId="{676A18D9-0F50-46A0-ABA5-EBA071846132}" destId="{D71BA5CE-F4DB-415B-95D9-08A1D1DC783E}" srcOrd="0" destOrd="0" presId="urn:microsoft.com/office/officeart/2005/8/layout/radial5"/>
    <dgm:cxn modelId="{68BA4EF2-35DA-469E-9FEF-196886A18C06}" srcId="{4A23CBA9-9B48-4B43-A59A-D65206430E4A}" destId="{A1B503FC-F99A-4D2A-889E-10EDE64A4C37}" srcOrd="5" destOrd="0" parTransId="{F87F6975-8401-4274-897B-6E0AA68366A6}" sibTransId="{286ED224-BB27-4093-8CDA-C933A68E1DDB}"/>
    <dgm:cxn modelId="{F9D6C3F5-0AEF-4FBF-9BEB-009008779647}" type="presOf" srcId="{A804B4A6-00F1-4E9D-BB0E-5C438963C299}" destId="{9CB506FA-1145-4F45-AFCE-360F9F95AABB}" srcOrd="0" destOrd="0" presId="urn:microsoft.com/office/officeart/2005/8/layout/radial5"/>
    <dgm:cxn modelId="{7755B0F7-FD5A-4ECB-84E2-04634104754B}" srcId="{4A23CBA9-9B48-4B43-A59A-D65206430E4A}" destId="{F256031F-AD35-4783-8FD9-B43B847C3226}" srcOrd="4" destOrd="0" parTransId="{4D7B719E-1B32-419D-8551-5EE59827E000}" sibTransId="{119DAE8D-E4A9-4AE5-BBFD-717FFE8CE258}"/>
    <dgm:cxn modelId="{647105FF-BE09-4778-AD80-EE10628CC918}" type="presOf" srcId="{6160909E-D0D3-4E8C-BB07-5BCE053AC7C0}" destId="{1BB79463-73EF-4794-8B18-9FCD4C6423F8}" srcOrd="0" destOrd="0" presId="urn:microsoft.com/office/officeart/2005/8/layout/radial5"/>
    <dgm:cxn modelId="{CE9CE0ED-71C4-4A47-9FB2-B3C262A5141E}" type="presParOf" srcId="{37A4349E-4B41-4798-8B94-BC22FBCEB690}" destId="{D71BA5CE-F4DB-415B-95D9-08A1D1DC783E}" srcOrd="0" destOrd="0" presId="urn:microsoft.com/office/officeart/2005/8/layout/radial5"/>
    <dgm:cxn modelId="{D2EE4EB4-EB4A-4CC1-BAE1-E474E71018B6}" type="presParOf" srcId="{37A4349E-4B41-4798-8B94-BC22FBCEB690}" destId="{E94EB433-3628-4EA8-89AA-D159329EA832}" srcOrd="1" destOrd="0" presId="urn:microsoft.com/office/officeart/2005/8/layout/radial5"/>
    <dgm:cxn modelId="{7E7EA3F0-0204-440F-B3F0-8B2EE3BDBBD3}" type="presParOf" srcId="{E94EB433-3628-4EA8-89AA-D159329EA832}" destId="{9C100249-FDF6-4F2B-BF3C-CEC4E913DD88}" srcOrd="0" destOrd="0" presId="urn:microsoft.com/office/officeart/2005/8/layout/radial5"/>
    <dgm:cxn modelId="{99A1AFDC-89B1-4B4A-B424-7AAE98092E0A}" type="presParOf" srcId="{37A4349E-4B41-4798-8B94-BC22FBCEB690}" destId="{74E97FD4-CD48-4510-A1E1-C83B16DDD2A9}" srcOrd="2" destOrd="0" presId="urn:microsoft.com/office/officeart/2005/8/layout/radial5"/>
    <dgm:cxn modelId="{0334DFFA-E5F7-4339-BFBA-BCD5507F15B7}" type="presParOf" srcId="{37A4349E-4B41-4798-8B94-BC22FBCEB690}" destId="{9CB506FA-1145-4F45-AFCE-360F9F95AABB}" srcOrd="3" destOrd="0" presId="urn:microsoft.com/office/officeart/2005/8/layout/radial5"/>
    <dgm:cxn modelId="{D6026A29-F2E8-400F-A960-EDA6F747B7F3}" type="presParOf" srcId="{9CB506FA-1145-4F45-AFCE-360F9F95AABB}" destId="{2029CFEF-E611-40E7-8A36-438F9168A335}" srcOrd="0" destOrd="0" presId="urn:microsoft.com/office/officeart/2005/8/layout/radial5"/>
    <dgm:cxn modelId="{B50752A1-824A-4256-83D7-F8D0BED1815D}" type="presParOf" srcId="{37A4349E-4B41-4798-8B94-BC22FBCEB690}" destId="{1BB79463-73EF-4794-8B18-9FCD4C6423F8}" srcOrd="4" destOrd="0" presId="urn:microsoft.com/office/officeart/2005/8/layout/radial5"/>
    <dgm:cxn modelId="{3EAB12EE-78E4-42A1-AE1E-417AF1EE2694}" type="presParOf" srcId="{37A4349E-4B41-4798-8B94-BC22FBCEB690}" destId="{FB3E82CD-60A5-433E-B173-604D17789558}" srcOrd="5" destOrd="0" presId="urn:microsoft.com/office/officeart/2005/8/layout/radial5"/>
    <dgm:cxn modelId="{02FEB6F5-6FBD-453F-8D59-18EAC6A63F88}" type="presParOf" srcId="{FB3E82CD-60A5-433E-B173-604D17789558}" destId="{792D6D15-379D-45B6-BB15-43953353123E}" srcOrd="0" destOrd="0" presId="urn:microsoft.com/office/officeart/2005/8/layout/radial5"/>
    <dgm:cxn modelId="{14F1370A-AB4D-4265-8565-F6E36CC9EB28}" type="presParOf" srcId="{37A4349E-4B41-4798-8B94-BC22FBCEB690}" destId="{569F21CD-2A0C-4AAD-A545-8FD2202800D0}" srcOrd="6" destOrd="0" presId="urn:microsoft.com/office/officeart/2005/8/layout/radial5"/>
    <dgm:cxn modelId="{857864A3-9FE9-446F-9160-703F584E864F}" type="presParOf" srcId="{37A4349E-4B41-4798-8B94-BC22FBCEB690}" destId="{046A3744-0848-42C0-98C3-D27E21FEDEF6}" srcOrd="7" destOrd="0" presId="urn:microsoft.com/office/officeart/2005/8/layout/radial5"/>
    <dgm:cxn modelId="{1EC179E8-9DFC-429D-9569-C185A4F76AF5}" type="presParOf" srcId="{046A3744-0848-42C0-98C3-D27E21FEDEF6}" destId="{239218F1-EE67-4E66-B0AE-5F4EA5852287}" srcOrd="0" destOrd="0" presId="urn:microsoft.com/office/officeart/2005/8/layout/radial5"/>
    <dgm:cxn modelId="{FCE5C38A-898A-4079-B4F0-CC9F257A8D6A}" type="presParOf" srcId="{37A4349E-4B41-4798-8B94-BC22FBCEB690}" destId="{21DBCE94-37E3-40D3-9773-F5C75662711D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691D47-F591-4329-A178-F163A40D1259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8695466A-5B6C-450C-AEC3-45F1FF0CFDB3}">
      <dgm:prSet phldrT="[Texto]" custT="1"/>
      <dgm:spPr/>
      <dgm:t>
        <a:bodyPr/>
        <a:lstStyle/>
        <a:p>
          <a:r>
            <a:rPr lang="es-ES" sz="2400" dirty="0">
              <a:solidFill>
                <a:schemeClr val="bg1"/>
              </a:solidFill>
            </a:rPr>
            <a:t>Identificar el propósito desde  la situación significativa.</a:t>
          </a:r>
        </a:p>
      </dgm:t>
    </dgm:pt>
    <dgm:pt modelId="{1651CA0F-4095-4F6A-A369-C9865F2F82B7}" type="parTrans" cxnId="{0AE44518-FEEC-4CC5-A260-7BE009EA8490}">
      <dgm:prSet/>
      <dgm:spPr/>
      <dgm:t>
        <a:bodyPr/>
        <a:lstStyle/>
        <a:p>
          <a:endParaRPr lang="es-ES" sz="2400">
            <a:solidFill>
              <a:schemeClr val="tx1"/>
            </a:solidFill>
          </a:endParaRPr>
        </a:p>
      </dgm:t>
    </dgm:pt>
    <dgm:pt modelId="{E49EEF44-B77E-4584-A240-5A6C03A7459C}" type="sibTrans" cxnId="{0AE44518-FEEC-4CC5-A260-7BE009EA8490}">
      <dgm:prSet/>
      <dgm:spPr/>
      <dgm:t>
        <a:bodyPr/>
        <a:lstStyle/>
        <a:p>
          <a:endParaRPr lang="es-ES" sz="2400">
            <a:solidFill>
              <a:schemeClr val="tx1"/>
            </a:solidFill>
          </a:endParaRPr>
        </a:p>
      </dgm:t>
    </dgm:pt>
    <dgm:pt modelId="{B72A45EA-94DF-466E-9B54-8E6650B0F789}">
      <dgm:prSet phldrT="[Texto]" custT="1"/>
      <dgm:spPr/>
      <dgm:t>
        <a:bodyPr/>
        <a:lstStyle/>
        <a:p>
          <a:r>
            <a:rPr lang="es-ES" sz="2400" dirty="0">
              <a:solidFill>
                <a:schemeClr val="bg1"/>
              </a:solidFill>
            </a:rPr>
            <a:t>Analizar las competencias y capacidades.</a:t>
          </a:r>
        </a:p>
      </dgm:t>
    </dgm:pt>
    <dgm:pt modelId="{94067232-0DEB-48EE-8998-46B22384E475}" type="parTrans" cxnId="{CE66F52F-3299-4AF5-8818-DECB87667A3E}">
      <dgm:prSet/>
      <dgm:spPr/>
      <dgm:t>
        <a:bodyPr/>
        <a:lstStyle/>
        <a:p>
          <a:endParaRPr lang="es-ES" sz="2400">
            <a:solidFill>
              <a:schemeClr val="tx1"/>
            </a:solidFill>
          </a:endParaRPr>
        </a:p>
      </dgm:t>
    </dgm:pt>
    <dgm:pt modelId="{2908122C-502C-4FAA-B331-E68AA0C1EDC8}" type="sibTrans" cxnId="{CE66F52F-3299-4AF5-8818-DECB87667A3E}">
      <dgm:prSet/>
      <dgm:spPr/>
      <dgm:t>
        <a:bodyPr/>
        <a:lstStyle/>
        <a:p>
          <a:endParaRPr lang="es-ES" sz="2400">
            <a:solidFill>
              <a:schemeClr val="tx1"/>
            </a:solidFill>
          </a:endParaRPr>
        </a:p>
      </dgm:t>
    </dgm:pt>
    <dgm:pt modelId="{0B4398BE-9291-4151-9F7F-529439CDE6F6}">
      <dgm:prSet phldrT="[Texto]" custT="1"/>
      <dgm:spPr/>
      <dgm:t>
        <a:bodyPr/>
        <a:lstStyle/>
        <a:p>
          <a:r>
            <a:rPr lang="es-ES" sz="2400" dirty="0">
              <a:solidFill>
                <a:schemeClr val="bg1"/>
              </a:solidFill>
            </a:rPr>
            <a:t>Analizar los estándares y desempeños por ciclo y grado.</a:t>
          </a:r>
        </a:p>
      </dgm:t>
    </dgm:pt>
    <dgm:pt modelId="{4779B51C-03D8-4DF0-8B01-B7E2B555D517}" type="parTrans" cxnId="{90190D25-D121-4232-959C-829BE5CD383D}">
      <dgm:prSet/>
      <dgm:spPr/>
      <dgm:t>
        <a:bodyPr/>
        <a:lstStyle/>
        <a:p>
          <a:endParaRPr lang="es-ES" sz="2400">
            <a:solidFill>
              <a:schemeClr val="tx1"/>
            </a:solidFill>
          </a:endParaRPr>
        </a:p>
      </dgm:t>
    </dgm:pt>
    <dgm:pt modelId="{D8751C8D-02B8-4DAA-8C2C-616DB6EE3204}" type="sibTrans" cxnId="{90190D25-D121-4232-959C-829BE5CD383D}">
      <dgm:prSet/>
      <dgm:spPr/>
      <dgm:t>
        <a:bodyPr/>
        <a:lstStyle/>
        <a:p>
          <a:endParaRPr lang="es-ES" sz="2400">
            <a:solidFill>
              <a:schemeClr val="tx1"/>
            </a:solidFill>
          </a:endParaRPr>
        </a:p>
      </dgm:t>
    </dgm:pt>
    <dgm:pt modelId="{283D92BC-E7E1-4BA8-B779-0C75DB8805A0}">
      <dgm:prSet phldrT="[Texto]" custT="1"/>
      <dgm:spPr/>
      <dgm:t>
        <a:bodyPr/>
        <a:lstStyle/>
        <a:p>
          <a:r>
            <a:rPr lang="es-ES" sz="2400" dirty="0">
              <a:solidFill>
                <a:schemeClr val="bg1"/>
              </a:solidFill>
            </a:rPr>
            <a:t>Formular los criterios tomando en cuenta los  estándares  y desempeños</a:t>
          </a:r>
          <a:r>
            <a:rPr lang="es-ES" sz="2400" dirty="0">
              <a:solidFill>
                <a:schemeClr val="tx1"/>
              </a:solidFill>
            </a:rPr>
            <a:t>.</a:t>
          </a:r>
        </a:p>
      </dgm:t>
    </dgm:pt>
    <dgm:pt modelId="{D0973ABC-A9A8-4869-9925-3841A54163D6}" type="parTrans" cxnId="{39D9CD30-761A-4E25-B8AD-01D9B35581A2}">
      <dgm:prSet/>
      <dgm:spPr/>
      <dgm:t>
        <a:bodyPr/>
        <a:lstStyle/>
        <a:p>
          <a:endParaRPr lang="es-ES" sz="2400">
            <a:solidFill>
              <a:schemeClr val="tx1"/>
            </a:solidFill>
          </a:endParaRPr>
        </a:p>
      </dgm:t>
    </dgm:pt>
    <dgm:pt modelId="{16B0E8D7-FF4F-42EF-981F-2372568BE348}" type="sibTrans" cxnId="{39D9CD30-761A-4E25-B8AD-01D9B35581A2}">
      <dgm:prSet/>
      <dgm:spPr/>
      <dgm:t>
        <a:bodyPr/>
        <a:lstStyle/>
        <a:p>
          <a:endParaRPr lang="es-ES" sz="2400">
            <a:solidFill>
              <a:schemeClr val="tx1"/>
            </a:solidFill>
          </a:endParaRPr>
        </a:p>
      </dgm:t>
    </dgm:pt>
    <dgm:pt modelId="{98A31652-F028-4DF7-80F6-729262EAD4B9}">
      <dgm:prSet phldrT="[Texto]" custT="1"/>
      <dgm:spPr/>
      <dgm:t>
        <a:bodyPr/>
        <a:lstStyle/>
        <a:p>
          <a:r>
            <a:rPr lang="es-ES" sz="2400" dirty="0">
              <a:solidFill>
                <a:schemeClr val="bg1"/>
              </a:solidFill>
            </a:rPr>
            <a:t>Determinar las evidencias</a:t>
          </a:r>
          <a:r>
            <a:rPr lang="es-ES" sz="2400" dirty="0">
              <a:solidFill>
                <a:schemeClr val="tx1"/>
              </a:solidFill>
            </a:rPr>
            <a:t>.</a:t>
          </a:r>
        </a:p>
      </dgm:t>
    </dgm:pt>
    <dgm:pt modelId="{EB8A8398-0ECA-4790-B94F-F6F8574CBC13}" type="parTrans" cxnId="{D5955DCE-A63F-42EA-8E74-F2C34FA7BE3F}">
      <dgm:prSet/>
      <dgm:spPr/>
      <dgm:t>
        <a:bodyPr/>
        <a:lstStyle/>
        <a:p>
          <a:endParaRPr lang="es-ES" sz="2400">
            <a:solidFill>
              <a:schemeClr val="tx1"/>
            </a:solidFill>
          </a:endParaRPr>
        </a:p>
      </dgm:t>
    </dgm:pt>
    <dgm:pt modelId="{26C035B9-70D3-46A6-9522-F48F3F323FF9}" type="sibTrans" cxnId="{D5955DCE-A63F-42EA-8E74-F2C34FA7BE3F}">
      <dgm:prSet/>
      <dgm:spPr/>
      <dgm:t>
        <a:bodyPr/>
        <a:lstStyle/>
        <a:p>
          <a:endParaRPr lang="es-ES" sz="2400">
            <a:solidFill>
              <a:schemeClr val="tx1"/>
            </a:solidFill>
          </a:endParaRPr>
        </a:p>
      </dgm:t>
    </dgm:pt>
    <dgm:pt modelId="{1C396F7F-EEEC-4954-856D-E490F6A5109C}" type="pres">
      <dgm:prSet presAssocID="{BD691D47-F591-4329-A178-F163A40D1259}" presName="linear" presStyleCnt="0">
        <dgm:presLayoutVars>
          <dgm:dir/>
          <dgm:animLvl val="lvl"/>
          <dgm:resizeHandles val="exact"/>
        </dgm:presLayoutVars>
      </dgm:prSet>
      <dgm:spPr/>
    </dgm:pt>
    <dgm:pt modelId="{2E8203D6-17A6-45BD-95D5-206BEFCACD09}" type="pres">
      <dgm:prSet presAssocID="{8695466A-5B6C-450C-AEC3-45F1FF0CFDB3}" presName="parentLin" presStyleCnt="0"/>
      <dgm:spPr/>
    </dgm:pt>
    <dgm:pt modelId="{65065F85-9566-4F09-B9CF-BECC73F3B61E}" type="pres">
      <dgm:prSet presAssocID="{8695466A-5B6C-450C-AEC3-45F1FF0CFDB3}" presName="parentLeftMargin" presStyleLbl="node1" presStyleIdx="0" presStyleCnt="5"/>
      <dgm:spPr/>
    </dgm:pt>
    <dgm:pt modelId="{C19FC73D-85DB-4CA7-B535-A0B5561F507F}" type="pres">
      <dgm:prSet presAssocID="{8695466A-5B6C-450C-AEC3-45F1FF0CFDB3}" presName="parentText" presStyleLbl="node1" presStyleIdx="0" presStyleCnt="5" custScaleX="142132" custScaleY="143077" custLinFactNeighborX="9204" custLinFactNeighborY="23827">
        <dgm:presLayoutVars>
          <dgm:chMax val="0"/>
          <dgm:bulletEnabled val="1"/>
        </dgm:presLayoutVars>
      </dgm:prSet>
      <dgm:spPr/>
    </dgm:pt>
    <dgm:pt modelId="{326DC3EB-073F-4810-9CEC-742A8991C51A}" type="pres">
      <dgm:prSet presAssocID="{8695466A-5B6C-450C-AEC3-45F1FF0CFDB3}" presName="negativeSpace" presStyleCnt="0"/>
      <dgm:spPr/>
    </dgm:pt>
    <dgm:pt modelId="{9FB50593-3D16-4B6A-9398-2802D94A1AA8}" type="pres">
      <dgm:prSet presAssocID="{8695466A-5B6C-450C-AEC3-45F1FF0CFDB3}" presName="childText" presStyleLbl="conFgAcc1" presStyleIdx="0" presStyleCnt="5">
        <dgm:presLayoutVars>
          <dgm:bulletEnabled val="1"/>
        </dgm:presLayoutVars>
      </dgm:prSet>
      <dgm:spPr/>
    </dgm:pt>
    <dgm:pt modelId="{756674B6-2226-470D-8607-B2202D5FC556}" type="pres">
      <dgm:prSet presAssocID="{E49EEF44-B77E-4584-A240-5A6C03A7459C}" presName="spaceBetweenRectangles" presStyleCnt="0"/>
      <dgm:spPr/>
    </dgm:pt>
    <dgm:pt modelId="{38E8299B-C82B-4A40-A5D0-8AE4C1AFB7E6}" type="pres">
      <dgm:prSet presAssocID="{B72A45EA-94DF-466E-9B54-8E6650B0F789}" presName="parentLin" presStyleCnt="0"/>
      <dgm:spPr/>
    </dgm:pt>
    <dgm:pt modelId="{7D377337-5CE4-43CC-B869-B65B778CBACF}" type="pres">
      <dgm:prSet presAssocID="{B72A45EA-94DF-466E-9B54-8E6650B0F789}" presName="parentLeftMargin" presStyleLbl="node1" presStyleIdx="0" presStyleCnt="5"/>
      <dgm:spPr/>
    </dgm:pt>
    <dgm:pt modelId="{B67300D2-D68C-49E3-BD02-0CD29B597166}" type="pres">
      <dgm:prSet presAssocID="{B72A45EA-94DF-466E-9B54-8E6650B0F789}" presName="parentText" presStyleLbl="node1" presStyleIdx="1" presStyleCnt="5" custScaleX="142223">
        <dgm:presLayoutVars>
          <dgm:chMax val="0"/>
          <dgm:bulletEnabled val="1"/>
        </dgm:presLayoutVars>
      </dgm:prSet>
      <dgm:spPr/>
    </dgm:pt>
    <dgm:pt modelId="{792D938B-649B-484B-8B65-F5232FCB10B3}" type="pres">
      <dgm:prSet presAssocID="{B72A45EA-94DF-466E-9B54-8E6650B0F789}" presName="negativeSpace" presStyleCnt="0"/>
      <dgm:spPr/>
    </dgm:pt>
    <dgm:pt modelId="{7CE12C18-998B-4798-AE32-A76F8D0E2772}" type="pres">
      <dgm:prSet presAssocID="{B72A45EA-94DF-466E-9B54-8E6650B0F789}" presName="childText" presStyleLbl="conFgAcc1" presStyleIdx="1" presStyleCnt="5">
        <dgm:presLayoutVars>
          <dgm:bulletEnabled val="1"/>
        </dgm:presLayoutVars>
      </dgm:prSet>
      <dgm:spPr/>
    </dgm:pt>
    <dgm:pt modelId="{B037429F-BE1D-4E6B-9DD9-910D7C74015D}" type="pres">
      <dgm:prSet presAssocID="{2908122C-502C-4FAA-B331-E68AA0C1EDC8}" presName="spaceBetweenRectangles" presStyleCnt="0"/>
      <dgm:spPr/>
    </dgm:pt>
    <dgm:pt modelId="{89991D5F-CFBF-49FE-A3DC-8300AEF9C040}" type="pres">
      <dgm:prSet presAssocID="{0B4398BE-9291-4151-9F7F-529439CDE6F6}" presName="parentLin" presStyleCnt="0"/>
      <dgm:spPr/>
    </dgm:pt>
    <dgm:pt modelId="{18A93D51-E04A-4364-B3C7-6ADE5D25510E}" type="pres">
      <dgm:prSet presAssocID="{0B4398BE-9291-4151-9F7F-529439CDE6F6}" presName="parentLeftMargin" presStyleLbl="node1" presStyleIdx="1" presStyleCnt="5"/>
      <dgm:spPr/>
    </dgm:pt>
    <dgm:pt modelId="{8E5BABFE-964B-466D-9236-6EF7DF6FFD80}" type="pres">
      <dgm:prSet presAssocID="{0B4398BE-9291-4151-9F7F-529439CDE6F6}" presName="parentText" presStyleLbl="node1" presStyleIdx="2" presStyleCnt="5" custScaleX="142857" custScaleY="148993">
        <dgm:presLayoutVars>
          <dgm:chMax val="0"/>
          <dgm:bulletEnabled val="1"/>
        </dgm:presLayoutVars>
      </dgm:prSet>
      <dgm:spPr/>
    </dgm:pt>
    <dgm:pt modelId="{A6D21F73-FECF-4C9A-81BA-179665E8B8A1}" type="pres">
      <dgm:prSet presAssocID="{0B4398BE-9291-4151-9F7F-529439CDE6F6}" presName="negativeSpace" presStyleCnt="0"/>
      <dgm:spPr/>
    </dgm:pt>
    <dgm:pt modelId="{2C2DFB21-867D-4A91-B7F8-71A9500D359E}" type="pres">
      <dgm:prSet presAssocID="{0B4398BE-9291-4151-9F7F-529439CDE6F6}" presName="childText" presStyleLbl="conFgAcc1" presStyleIdx="2" presStyleCnt="5" custLinFactNeighborX="-391" custLinFactNeighborY="-40709">
        <dgm:presLayoutVars>
          <dgm:bulletEnabled val="1"/>
        </dgm:presLayoutVars>
      </dgm:prSet>
      <dgm:spPr/>
    </dgm:pt>
    <dgm:pt modelId="{69B25A9D-1D6C-4F02-A918-DEB11019EAEC}" type="pres">
      <dgm:prSet presAssocID="{D8751C8D-02B8-4DAA-8C2C-616DB6EE3204}" presName="spaceBetweenRectangles" presStyleCnt="0"/>
      <dgm:spPr/>
    </dgm:pt>
    <dgm:pt modelId="{F3BFE2EC-C806-4A3C-B678-4BB0CD2F580F}" type="pres">
      <dgm:prSet presAssocID="{283D92BC-E7E1-4BA8-B779-0C75DB8805A0}" presName="parentLin" presStyleCnt="0"/>
      <dgm:spPr/>
    </dgm:pt>
    <dgm:pt modelId="{65ECD6BE-DE1D-498D-BC83-DA05CAF822A4}" type="pres">
      <dgm:prSet presAssocID="{283D92BC-E7E1-4BA8-B779-0C75DB8805A0}" presName="parentLeftMargin" presStyleLbl="node1" presStyleIdx="2" presStyleCnt="5"/>
      <dgm:spPr/>
    </dgm:pt>
    <dgm:pt modelId="{1E9A861F-B243-4941-80BD-73FF744F195D}" type="pres">
      <dgm:prSet presAssocID="{283D92BC-E7E1-4BA8-B779-0C75DB8805A0}" presName="parentText" presStyleLbl="node1" presStyleIdx="3" presStyleCnt="5" custScaleX="142857" custScaleY="138153">
        <dgm:presLayoutVars>
          <dgm:chMax val="0"/>
          <dgm:bulletEnabled val="1"/>
        </dgm:presLayoutVars>
      </dgm:prSet>
      <dgm:spPr/>
    </dgm:pt>
    <dgm:pt modelId="{5FEC5B9A-EFDE-4F31-ACC0-6582FF122CE2}" type="pres">
      <dgm:prSet presAssocID="{283D92BC-E7E1-4BA8-B779-0C75DB8805A0}" presName="negativeSpace" presStyleCnt="0"/>
      <dgm:spPr/>
    </dgm:pt>
    <dgm:pt modelId="{CB4C634E-C30C-4666-B381-C81C6DCEE5B0}" type="pres">
      <dgm:prSet presAssocID="{283D92BC-E7E1-4BA8-B779-0C75DB8805A0}" presName="childText" presStyleLbl="conFgAcc1" presStyleIdx="3" presStyleCnt="5">
        <dgm:presLayoutVars>
          <dgm:bulletEnabled val="1"/>
        </dgm:presLayoutVars>
      </dgm:prSet>
      <dgm:spPr/>
    </dgm:pt>
    <dgm:pt modelId="{32E99EB0-0C81-45CA-BE31-133DC3A4D4DD}" type="pres">
      <dgm:prSet presAssocID="{16B0E8D7-FF4F-42EF-981F-2372568BE348}" presName="spaceBetweenRectangles" presStyleCnt="0"/>
      <dgm:spPr/>
    </dgm:pt>
    <dgm:pt modelId="{AEACFEE2-5A12-4A84-887D-46993F749111}" type="pres">
      <dgm:prSet presAssocID="{98A31652-F028-4DF7-80F6-729262EAD4B9}" presName="parentLin" presStyleCnt="0"/>
      <dgm:spPr/>
    </dgm:pt>
    <dgm:pt modelId="{12EC0988-18FB-43A4-979F-2CC2C51F4694}" type="pres">
      <dgm:prSet presAssocID="{98A31652-F028-4DF7-80F6-729262EAD4B9}" presName="parentLeftMargin" presStyleLbl="node1" presStyleIdx="3" presStyleCnt="5"/>
      <dgm:spPr/>
    </dgm:pt>
    <dgm:pt modelId="{A0A7DB6E-F721-4255-ABAB-88B0E9188FAD}" type="pres">
      <dgm:prSet presAssocID="{98A31652-F028-4DF7-80F6-729262EAD4B9}" presName="parentText" presStyleLbl="node1" presStyleIdx="4" presStyleCnt="5" custScaleX="142857" custScaleY="130888">
        <dgm:presLayoutVars>
          <dgm:chMax val="0"/>
          <dgm:bulletEnabled val="1"/>
        </dgm:presLayoutVars>
      </dgm:prSet>
      <dgm:spPr/>
    </dgm:pt>
    <dgm:pt modelId="{7B40B56B-765F-467D-B93E-397F0C772565}" type="pres">
      <dgm:prSet presAssocID="{98A31652-F028-4DF7-80F6-729262EAD4B9}" presName="negativeSpace" presStyleCnt="0"/>
      <dgm:spPr/>
    </dgm:pt>
    <dgm:pt modelId="{BCC8E235-8949-4C94-B9A8-C8D2793B884E}" type="pres">
      <dgm:prSet presAssocID="{98A31652-F028-4DF7-80F6-729262EAD4B9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C57C1D0B-F73A-4EB0-BCB9-43419D7F5030}" type="presOf" srcId="{8695466A-5B6C-450C-AEC3-45F1FF0CFDB3}" destId="{C19FC73D-85DB-4CA7-B535-A0B5561F507F}" srcOrd="1" destOrd="0" presId="urn:microsoft.com/office/officeart/2005/8/layout/list1"/>
    <dgm:cxn modelId="{43D76716-B681-4C6E-A39B-E620FAA76542}" type="presOf" srcId="{8695466A-5B6C-450C-AEC3-45F1FF0CFDB3}" destId="{65065F85-9566-4F09-B9CF-BECC73F3B61E}" srcOrd="0" destOrd="0" presId="urn:microsoft.com/office/officeart/2005/8/layout/list1"/>
    <dgm:cxn modelId="{0AE44518-FEEC-4CC5-A260-7BE009EA8490}" srcId="{BD691D47-F591-4329-A178-F163A40D1259}" destId="{8695466A-5B6C-450C-AEC3-45F1FF0CFDB3}" srcOrd="0" destOrd="0" parTransId="{1651CA0F-4095-4F6A-A369-C9865F2F82B7}" sibTransId="{E49EEF44-B77E-4584-A240-5A6C03A7459C}"/>
    <dgm:cxn modelId="{90190D25-D121-4232-959C-829BE5CD383D}" srcId="{BD691D47-F591-4329-A178-F163A40D1259}" destId="{0B4398BE-9291-4151-9F7F-529439CDE6F6}" srcOrd="2" destOrd="0" parTransId="{4779B51C-03D8-4DF0-8B01-B7E2B555D517}" sibTransId="{D8751C8D-02B8-4DAA-8C2C-616DB6EE3204}"/>
    <dgm:cxn modelId="{CE66F52F-3299-4AF5-8818-DECB87667A3E}" srcId="{BD691D47-F591-4329-A178-F163A40D1259}" destId="{B72A45EA-94DF-466E-9B54-8E6650B0F789}" srcOrd="1" destOrd="0" parTransId="{94067232-0DEB-48EE-8998-46B22384E475}" sibTransId="{2908122C-502C-4FAA-B331-E68AA0C1EDC8}"/>
    <dgm:cxn modelId="{39D9CD30-761A-4E25-B8AD-01D9B35581A2}" srcId="{BD691D47-F591-4329-A178-F163A40D1259}" destId="{283D92BC-E7E1-4BA8-B779-0C75DB8805A0}" srcOrd="3" destOrd="0" parTransId="{D0973ABC-A9A8-4869-9925-3841A54163D6}" sibTransId="{16B0E8D7-FF4F-42EF-981F-2372568BE348}"/>
    <dgm:cxn modelId="{0BBA4660-2EB4-4FD9-BC9E-D25FC9DB7A9E}" type="presOf" srcId="{98A31652-F028-4DF7-80F6-729262EAD4B9}" destId="{A0A7DB6E-F721-4255-ABAB-88B0E9188FAD}" srcOrd="1" destOrd="0" presId="urn:microsoft.com/office/officeart/2005/8/layout/list1"/>
    <dgm:cxn modelId="{0D60FD64-B6EB-4BDF-8AAB-463E02DB761E}" type="presOf" srcId="{B72A45EA-94DF-466E-9B54-8E6650B0F789}" destId="{B67300D2-D68C-49E3-BD02-0CD29B597166}" srcOrd="1" destOrd="0" presId="urn:microsoft.com/office/officeart/2005/8/layout/list1"/>
    <dgm:cxn modelId="{6B27FB72-5E62-4A4C-AC7E-82785393EF81}" type="presOf" srcId="{BD691D47-F591-4329-A178-F163A40D1259}" destId="{1C396F7F-EEEC-4954-856D-E490F6A5109C}" srcOrd="0" destOrd="0" presId="urn:microsoft.com/office/officeart/2005/8/layout/list1"/>
    <dgm:cxn modelId="{EE033574-4A3E-476B-838E-093468492BFE}" type="presOf" srcId="{283D92BC-E7E1-4BA8-B779-0C75DB8805A0}" destId="{1E9A861F-B243-4941-80BD-73FF744F195D}" srcOrd="1" destOrd="0" presId="urn:microsoft.com/office/officeart/2005/8/layout/list1"/>
    <dgm:cxn modelId="{CC2D3788-D6A9-4FAF-B240-6AD913A0753F}" type="presOf" srcId="{98A31652-F028-4DF7-80F6-729262EAD4B9}" destId="{12EC0988-18FB-43A4-979F-2CC2C51F4694}" srcOrd="0" destOrd="0" presId="urn:microsoft.com/office/officeart/2005/8/layout/list1"/>
    <dgm:cxn modelId="{F8679B91-4511-4271-A99A-3A9D65E76550}" type="presOf" srcId="{0B4398BE-9291-4151-9F7F-529439CDE6F6}" destId="{18A93D51-E04A-4364-B3C7-6ADE5D25510E}" srcOrd="0" destOrd="0" presId="urn:microsoft.com/office/officeart/2005/8/layout/list1"/>
    <dgm:cxn modelId="{19775D9D-389B-4619-B729-670242633A60}" type="presOf" srcId="{B72A45EA-94DF-466E-9B54-8E6650B0F789}" destId="{7D377337-5CE4-43CC-B869-B65B778CBACF}" srcOrd="0" destOrd="0" presId="urn:microsoft.com/office/officeart/2005/8/layout/list1"/>
    <dgm:cxn modelId="{D5955DCE-A63F-42EA-8E74-F2C34FA7BE3F}" srcId="{BD691D47-F591-4329-A178-F163A40D1259}" destId="{98A31652-F028-4DF7-80F6-729262EAD4B9}" srcOrd="4" destOrd="0" parTransId="{EB8A8398-0ECA-4790-B94F-F6F8574CBC13}" sibTransId="{26C035B9-70D3-46A6-9522-F48F3F323FF9}"/>
    <dgm:cxn modelId="{D4E4A5EF-CF72-4217-8B1A-E1D1060A5834}" type="presOf" srcId="{0B4398BE-9291-4151-9F7F-529439CDE6F6}" destId="{8E5BABFE-964B-466D-9236-6EF7DF6FFD80}" srcOrd="1" destOrd="0" presId="urn:microsoft.com/office/officeart/2005/8/layout/list1"/>
    <dgm:cxn modelId="{DE53A2FA-F37A-4DBB-BB43-AF5F06E82728}" type="presOf" srcId="{283D92BC-E7E1-4BA8-B779-0C75DB8805A0}" destId="{65ECD6BE-DE1D-498D-BC83-DA05CAF822A4}" srcOrd="0" destOrd="0" presId="urn:microsoft.com/office/officeart/2005/8/layout/list1"/>
    <dgm:cxn modelId="{E040BF06-F750-4F0E-A297-784DBA2FAE8E}" type="presParOf" srcId="{1C396F7F-EEEC-4954-856D-E490F6A5109C}" destId="{2E8203D6-17A6-45BD-95D5-206BEFCACD09}" srcOrd="0" destOrd="0" presId="urn:microsoft.com/office/officeart/2005/8/layout/list1"/>
    <dgm:cxn modelId="{960BF4A3-EA83-4605-B43B-ED3AAEC49D56}" type="presParOf" srcId="{2E8203D6-17A6-45BD-95D5-206BEFCACD09}" destId="{65065F85-9566-4F09-B9CF-BECC73F3B61E}" srcOrd="0" destOrd="0" presId="urn:microsoft.com/office/officeart/2005/8/layout/list1"/>
    <dgm:cxn modelId="{4F9A4E9F-CF78-4562-AB28-75210B2FAD9E}" type="presParOf" srcId="{2E8203D6-17A6-45BD-95D5-206BEFCACD09}" destId="{C19FC73D-85DB-4CA7-B535-A0B5561F507F}" srcOrd="1" destOrd="0" presId="urn:microsoft.com/office/officeart/2005/8/layout/list1"/>
    <dgm:cxn modelId="{BB363DC1-B39D-435A-A30D-C9A520821513}" type="presParOf" srcId="{1C396F7F-EEEC-4954-856D-E490F6A5109C}" destId="{326DC3EB-073F-4810-9CEC-742A8991C51A}" srcOrd="1" destOrd="0" presId="urn:microsoft.com/office/officeart/2005/8/layout/list1"/>
    <dgm:cxn modelId="{5B9DCCC7-793B-4274-8ACD-B9D3607D1647}" type="presParOf" srcId="{1C396F7F-EEEC-4954-856D-E490F6A5109C}" destId="{9FB50593-3D16-4B6A-9398-2802D94A1AA8}" srcOrd="2" destOrd="0" presId="urn:microsoft.com/office/officeart/2005/8/layout/list1"/>
    <dgm:cxn modelId="{8CAADF1B-8FD4-416B-8AD3-DFF3C46E6B37}" type="presParOf" srcId="{1C396F7F-EEEC-4954-856D-E490F6A5109C}" destId="{756674B6-2226-470D-8607-B2202D5FC556}" srcOrd="3" destOrd="0" presId="urn:microsoft.com/office/officeart/2005/8/layout/list1"/>
    <dgm:cxn modelId="{89714240-566E-44EE-A778-CEBBF41C7F87}" type="presParOf" srcId="{1C396F7F-EEEC-4954-856D-E490F6A5109C}" destId="{38E8299B-C82B-4A40-A5D0-8AE4C1AFB7E6}" srcOrd="4" destOrd="0" presId="urn:microsoft.com/office/officeart/2005/8/layout/list1"/>
    <dgm:cxn modelId="{7DD2BF00-9623-4D90-A341-C7742ECACDF2}" type="presParOf" srcId="{38E8299B-C82B-4A40-A5D0-8AE4C1AFB7E6}" destId="{7D377337-5CE4-43CC-B869-B65B778CBACF}" srcOrd="0" destOrd="0" presId="urn:microsoft.com/office/officeart/2005/8/layout/list1"/>
    <dgm:cxn modelId="{A959E308-6A5E-42E9-9A9B-0C85780EE6F4}" type="presParOf" srcId="{38E8299B-C82B-4A40-A5D0-8AE4C1AFB7E6}" destId="{B67300D2-D68C-49E3-BD02-0CD29B597166}" srcOrd="1" destOrd="0" presId="urn:microsoft.com/office/officeart/2005/8/layout/list1"/>
    <dgm:cxn modelId="{D41E5F50-1536-493C-9A68-A834ECB05F7E}" type="presParOf" srcId="{1C396F7F-EEEC-4954-856D-E490F6A5109C}" destId="{792D938B-649B-484B-8B65-F5232FCB10B3}" srcOrd="5" destOrd="0" presId="urn:microsoft.com/office/officeart/2005/8/layout/list1"/>
    <dgm:cxn modelId="{8132F668-D0AC-4203-81D2-B33FEF38456A}" type="presParOf" srcId="{1C396F7F-EEEC-4954-856D-E490F6A5109C}" destId="{7CE12C18-998B-4798-AE32-A76F8D0E2772}" srcOrd="6" destOrd="0" presId="urn:microsoft.com/office/officeart/2005/8/layout/list1"/>
    <dgm:cxn modelId="{67F2AD8A-BCAB-46B3-8792-432C6D165AE1}" type="presParOf" srcId="{1C396F7F-EEEC-4954-856D-E490F6A5109C}" destId="{B037429F-BE1D-4E6B-9DD9-910D7C74015D}" srcOrd="7" destOrd="0" presId="urn:microsoft.com/office/officeart/2005/8/layout/list1"/>
    <dgm:cxn modelId="{79B1B01A-9781-4368-8F39-795B42CAFF2E}" type="presParOf" srcId="{1C396F7F-EEEC-4954-856D-E490F6A5109C}" destId="{89991D5F-CFBF-49FE-A3DC-8300AEF9C040}" srcOrd="8" destOrd="0" presId="urn:microsoft.com/office/officeart/2005/8/layout/list1"/>
    <dgm:cxn modelId="{B8AE11F5-FECC-4353-98D1-966A8E610955}" type="presParOf" srcId="{89991D5F-CFBF-49FE-A3DC-8300AEF9C040}" destId="{18A93D51-E04A-4364-B3C7-6ADE5D25510E}" srcOrd="0" destOrd="0" presId="urn:microsoft.com/office/officeart/2005/8/layout/list1"/>
    <dgm:cxn modelId="{25D43E65-01B0-4F15-B780-8EDB05C8A587}" type="presParOf" srcId="{89991D5F-CFBF-49FE-A3DC-8300AEF9C040}" destId="{8E5BABFE-964B-466D-9236-6EF7DF6FFD80}" srcOrd="1" destOrd="0" presId="urn:microsoft.com/office/officeart/2005/8/layout/list1"/>
    <dgm:cxn modelId="{0AEA5DFE-79C8-411B-BF9E-C2FE093C39E0}" type="presParOf" srcId="{1C396F7F-EEEC-4954-856D-E490F6A5109C}" destId="{A6D21F73-FECF-4C9A-81BA-179665E8B8A1}" srcOrd="9" destOrd="0" presId="urn:microsoft.com/office/officeart/2005/8/layout/list1"/>
    <dgm:cxn modelId="{8AC2966D-BBF9-4C53-A874-917128ADFBF9}" type="presParOf" srcId="{1C396F7F-EEEC-4954-856D-E490F6A5109C}" destId="{2C2DFB21-867D-4A91-B7F8-71A9500D359E}" srcOrd="10" destOrd="0" presId="urn:microsoft.com/office/officeart/2005/8/layout/list1"/>
    <dgm:cxn modelId="{1A08F70A-5BFE-4C19-973B-B9179A29774C}" type="presParOf" srcId="{1C396F7F-EEEC-4954-856D-E490F6A5109C}" destId="{69B25A9D-1D6C-4F02-A918-DEB11019EAEC}" srcOrd="11" destOrd="0" presId="urn:microsoft.com/office/officeart/2005/8/layout/list1"/>
    <dgm:cxn modelId="{C0B1302E-5042-4199-B654-DD4FE0085BAE}" type="presParOf" srcId="{1C396F7F-EEEC-4954-856D-E490F6A5109C}" destId="{F3BFE2EC-C806-4A3C-B678-4BB0CD2F580F}" srcOrd="12" destOrd="0" presId="urn:microsoft.com/office/officeart/2005/8/layout/list1"/>
    <dgm:cxn modelId="{8D3DA754-ED03-4C04-8A6F-927681AF00E7}" type="presParOf" srcId="{F3BFE2EC-C806-4A3C-B678-4BB0CD2F580F}" destId="{65ECD6BE-DE1D-498D-BC83-DA05CAF822A4}" srcOrd="0" destOrd="0" presId="urn:microsoft.com/office/officeart/2005/8/layout/list1"/>
    <dgm:cxn modelId="{DABE32A1-56C9-4867-A241-5D655BD5F4B4}" type="presParOf" srcId="{F3BFE2EC-C806-4A3C-B678-4BB0CD2F580F}" destId="{1E9A861F-B243-4941-80BD-73FF744F195D}" srcOrd="1" destOrd="0" presId="urn:microsoft.com/office/officeart/2005/8/layout/list1"/>
    <dgm:cxn modelId="{E57C9D17-E099-42F1-993F-AD6C0F02A441}" type="presParOf" srcId="{1C396F7F-EEEC-4954-856D-E490F6A5109C}" destId="{5FEC5B9A-EFDE-4F31-ACC0-6582FF122CE2}" srcOrd="13" destOrd="0" presId="urn:microsoft.com/office/officeart/2005/8/layout/list1"/>
    <dgm:cxn modelId="{CAB58BFD-6C51-4445-BA8C-FEB23C271FBD}" type="presParOf" srcId="{1C396F7F-EEEC-4954-856D-E490F6A5109C}" destId="{CB4C634E-C30C-4666-B381-C81C6DCEE5B0}" srcOrd="14" destOrd="0" presId="urn:microsoft.com/office/officeart/2005/8/layout/list1"/>
    <dgm:cxn modelId="{2018D19F-1530-43EC-8910-CFC9BDCF14B2}" type="presParOf" srcId="{1C396F7F-EEEC-4954-856D-E490F6A5109C}" destId="{32E99EB0-0C81-45CA-BE31-133DC3A4D4DD}" srcOrd="15" destOrd="0" presId="urn:microsoft.com/office/officeart/2005/8/layout/list1"/>
    <dgm:cxn modelId="{EDA79BEE-BED1-41A6-AEB2-19B3B0731D7E}" type="presParOf" srcId="{1C396F7F-EEEC-4954-856D-E490F6A5109C}" destId="{AEACFEE2-5A12-4A84-887D-46993F749111}" srcOrd="16" destOrd="0" presId="urn:microsoft.com/office/officeart/2005/8/layout/list1"/>
    <dgm:cxn modelId="{A28E36CB-23EB-4D33-9772-A6AAF7CB7A0C}" type="presParOf" srcId="{AEACFEE2-5A12-4A84-887D-46993F749111}" destId="{12EC0988-18FB-43A4-979F-2CC2C51F4694}" srcOrd="0" destOrd="0" presId="urn:microsoft.com/office/officeart/2005/8/layout/list1"/>
    <dgm:cxn modelId="{9A2DDFE2-FE53-4767-BB1C-619C46A56FD7}" type="presParOf" srcId="{AEACFEE2-5A12-4A84-887D-46993F749111}" destId="{A0A7DB6E-F721-4255-ABAB-88B0E9188FAD}" srcOrd="1" destOrd="0" presId="urn:microsoft.com/office/officeart/2005/8/layout/list1"/>
    <dgm:cxn modelId="{14FC3B20-9898-4CDB-BBD7-A0C814EFB021}" type="presParOf" srcId="{1C396F7F-EEEC-4954-856D-E490F6A5109C}" destId="{7B40B56B-765F-467D-B93E-397F0C772565}" srcOrd="17" destOrd="0" presId="urn:microsoft.com/office/officeart/2005/8/layout/list1"/>
    <dgm:cxn modelId="{2250F839-B14C-4CBB-A39F-8E46C0CD9945}" type="presParOf" srcId="{1C396F7F-EEEC-4954-856D-E490F6A5109C}" destId="{BCC8E235-8949-4C94-B9A8-C8D2793B884E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1BA5CE-F4DB-415B-95D9-08A1D1DC783E}">
      <dsp:nvSpPr>
        <dsp:cNvPr id="0" name=""/>
        <dsp:cNvSpPr/>
      </dsp:nvSpPr>
      <dsp:spPr>
        <a:xfrm>
          <a:off x="3117636" y="2164407"/>
          <a:ext cx="1596827" cy="12899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500" kern="1200" dirty="0"/>
            <a:t>CNEB </a:t>
          </a:r>
          <a:endParaRPr lang="es-PE" sz="3500" kern="1200" dirty="0"/>
        </a:p>
      </dsp:txBody>
      <dsp:txXfrm>
        <a:off x="3351486" y="2353313"/>
        <a:ext cx="1129127" cy="912122"/>
      </dsp:txXfrm>
    </dsp:sp>
    <dsp:sp modelId="{E94EB433-3628-4EA8-89AA-D159329EA832}">
      <dsp:nvSpPr>
        <dsp:cNvPr id="0" name=""/>
        <dsp:cNvSpPr/>
      </dsp:nvSpPr>
      <dsp:spPr>
        <a:xfrm rot="16222609">
          <a:off x="3740240" y="1579838"/>
          <a:ext cx="364489" cy="5020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2000" kern="1200"/>
        </a:p>
      </dsp:txBody>
      <dsp:txXfrm>
        <a:off x="3794554" y="1734927"/>
        <a:ext cx="255142" cy="301252"/>
      </dsp:txXfrm>
    </dsp:sp>
    <dsp:sp modelId="{74E97FD4-CD48-4510-A1E1-C83B16DDD2A9}">
      <dsp:nvSpPr>
        <dsp:cNvPr id="0" name=""/>
        <dsp:cNvSpPr/>
      </dsp:nvSpPr>
      <dsp:spPr>
        <a:xfrm>
          <a:off x="2977389" y="0"/>
          <a:ext cx="1904561" cy="14767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ÁREAS</a:t>
          </a:r>
          <a:endParaRPr lang="es-PE" sz="2800" kern="1200" dirty="0"/>
        </a:p>
      </dsp:txBody>
      <dsp:txXfrm>
        <a:off x="3256306" y="216261"/>
        <a:ext cx="1346727" cy="1044203"/>
      </dsp:txXfrm>
    </dsp:sp>
    <dsp:sp modelId="{9CB506FA-1145-4F45-AFCE-360F9F95AABB}">
      <dsp:nvSpPr>
        <dsp:cNvPr id="0" name=""/>
        <dsp:cNvSpPr/>
      </dsp:nvSpPr>
      <dsp:spPr>
        <a:xfrm rot="21146797">
          <a:off x="4916081" y="2234172"/>
          <a:ext cx="423026" cy="5020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2000" kern="1200"/>
        </a:p>
      </dsp:txBody>
      <dsp:txXfrm>
        <a:off x="4916632" y="2342930"/>
        <a:ext cx="296118" cy="301252"/>
      </dsp:txXfrm>
    </dsp:sp>
    <dsp:sp modelId="{1BB79463-73EF-4794-8B18-9FCD4C6423F8}">
      <dsp:nvSpPr>
        <dsp:cNvPr id="0" name=""/>
        <dsp:cNvSpPr/>
      </dsp:nvSpPr>
      <dsp:spPr>
        <a:xfrm>
          <a:off x="5462643" y="1696240"/>
          <a:ext cx="2559459" cy="14767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COMPETENCIAS</a:t>
          </a:r>
          <a:endParaRPr lang="es-PE" sz="2000" kern="1200" dirty="0"/>
        </a:p>
      </dsp:txBody>
      <dsp:txXfrm>
        <a:off x="5837467" y="1912501"/>
        <a:ext cx="1809811" cy="1044203"/>
      </dsp:txXfrm>
    </dsp:sp>
    <dsp:sp modelId="{FB3E82CD-60A5-433E-B173-604D17789558}">
      <dsp:nvSpPr>
        <dsp:cNvPr id="0" name=""/>
        <dsp:cNvSpPr/>
      </dsp:nvSpPr>
      <dsp:spPr>
        <a:xfrm rot="5400000">
          <a:off x="3734625" y="3535340"/>
          <a:ext cx="362850" cy="5020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2000" kern="1200"/>
        </a:p>
      </dsp:txBody>
      <dsp:txXfrm>
        <a:off x="3789053" y="3581330"/>
        <a:ext cx="253995" cy="301252"/>
      </dsp:txXfrm>
    </dsp:sp>
    <dsp:sp modelId="{569F21CD-2A0C-4AAD-A545-8FD2202800D0}">
      <dsp:nvSpPr>
        <dsp:cNvPr id="0" name=""/>
        <dsp:cNvSpPr/>
      </dsp:nvSpPr>
      <dsp:spPr>
        <a:xfrm>
          <a:off x="2600768" y="4138964"/>
          <a:ext cx="2630564" cy="14767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ESTÁNDARES</a:t>
          </a:r>
          <a:endParaRPr lang="es-PE" sz="2400" kern="1200" dirty="0"/>
        </a:p>
      </dsp:txBody>
      <dsp:txXfrm>
        <a:off x="2986005" y="4355225"/>
        <a:ext cx="1860090" cy="1044203"/>
      </dsp:txXfrm>
    </dsp:sp>
    <dsp:sp modelId="{046A3744-0848-42C0-98C3-D27E21FEDEF6}">
      <dsp:nvSpPr>
        <dsp:cNvPr id="0" name=""/>
        <dsp:cNvSpPr/>
      </dsp:nvSpPr>
      <dsp:spPr>
        <a:xfrm rot="10725642">
          <a:off x="2645516" y="2582205"/>
          <a:ext cx="333884" cy="5020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2000" kern="1200"/>
        </a:p>
      </dsp:txBody>
      <dsp:txXfrm rot="10800000">
        <a:off x="2745669" y="2681539"/>
        <a:ext cx="233719" cy="301252"/>
      </dsp:txXfrm>
    </dsp:sp>
    <dsp:sp modelId="{21DBCE94-37E3-40D3-9773-F5C75662711D}">
      <dsp:nvSpPr>
        <dsp:cNvPr id="0" name=""/>
        <dsp:cNvSpPr/>
      </dsp:nvSpPr>
      <dsp:spPr>
        <a:xfrm>
          <a:off x="309200" y="2125465"/>
          <a:ext cx="2179454" cy="14767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DESEMPEÑOS</a:t>
          </a:r>
          <a:endParaRPr lang="es-PE" sz="2000" kern="1200" dirty="0"/>
        </a:p>
      </dsp:txBody>
      <dsp:txXfrm>
        <a:off x="628374" y="2341726"/>
        <a:ext cx="1541106" cy="10442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B50593-3D16-4B6A-9398-2802D94A1AA8}">
      <dsp:nvSpPr>
        <dsp:cNvPr id="0" name=""/>
        <dsp:cNvSpPr/>
      </dsp:nvSpPr>
      <dsp:spPr>
        <a:xfrm>
          <a:off x="0" y="505461"/>
          <a:ext cx="8098972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9FC73D-85DB-4CA7-B535-A0B5561F507F}">
      <dsp:nvSpPr>
        <dsp:cNvPr id="0" name=""/>
        <dsp:cNvSpPr/>
      </dsp:nvSpPr>
      <dsp:spPr>
        <a:xfrm>
          <a:off x="395215" y="157937"/>
          <a:ext cx="7703756" cy="71801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4285" tIns="0" rIns="21428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solidFill>
                <a:schemeClr val="bg1"/>
              </a:solidFill>
            </a:rPr>
            <a:t>Identificar el propósito desde  la situación significativa.</a:t>
          </a:r>
        </a:p>
      </dsp:txBody>
      <dsp:txXfrm>
        <a:off x="430266" y="192988"/>
        <a:ext cx="7633654" cy="647915"/>
      </dsp:txXfrm>
    </dsp:sp>
    <dsp:sp modelId="{7CE12C18-998B-4798-AE32-A76F8D0E2772}">
      <dsp:nvSpPr>
        <dsp:cNvPr id="0" name=""/>
        <dsp:cNvSpPr/>
      </dsp:nvSpPr>
      <dsp:spPr>
        <a:xfrm>
          <a:off x="0" y="1276581"/>
          <a:ext cx="8098972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7300D2-D68C-49E3-BD02-0CD29B597166}">
      <dsp:nvSpPr>
        <dsp:cNvPr id="0" name=""/>
        <dsp:cNvSpPr/>
      </dsp:nvSpPr>
      <dsp:spPr>
        <a:xfrm>
          <a:off x="387153" y="1025661"/>
          <a:ext cx="7708688" cy="5018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4285" tIns="0" rIns="21428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solidFill>
                <a:schemeClr val="bg1"/>
              </a:solidFill>
            </a:rPr>
            <a:t>Analizar las competencias y capacidades.</a:t>
          </a:r>
        </a:p>
      </dsp:txBody>
      <dsp:txXfrm>
        <a:off x="411651" y="1050159"/>
        <a:ext cx="7659692" cy="452844"/>
      </dsp:txXfrm>
    </dsp:sp>
    <dsp:sp modelId="{2C2DFB21-867D-4A91-B7F8-71A9500D359E}">
      <dsp:nvSpPr>
        <dsp:cNvPr id="0" name=""/>
        <dsp:cNvSpPr/>
      </dsp:nvSpPr>
      <dsp:spPr>
        <a:xfrm>
          <a:off x="0" y="2256197"/>
          <a:ext cx="8098972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5BABFE-964B-466D-9236-6EF7DF6FFD80}">
      <dsp:nvSpPr>
        <dsp:cNvPr id="0" name=""/>
        <dsp:cNvSpPr/>
      </dsp:nvSpPr>
      <dsp:spPr>
        <a:xfrm>
          <a:off x="385571" y="1796781"/>
          <a:ext cx="7711415" cy="74770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4285" tIns="0" rIns="21428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solidFill>
                <a:schemeClr val="bg1"/>
              </a:solidFill>
            </a:rPr>
            <a:t>Analizar los estándares y desempeños por ciclo y grado.</a:t>
          </a:r>
        </a:p>
      </dsp:txBody>
      <dsp:txXfrm>
        <a:off x="422071" y="1833281"/>
        <a:ext cx="7638415" cy="674706"/>
      </dsp:txXfrm>
    </dsp:sp>
    <dsp:sp modelId="{CB4C634E-C30C-4666-B381-C81C6DCEE5B0}">
      <dsp:nvSpPr>
        <dsp:cNvPr id="0" name=""/>
        <dsp:cNvSpPr/>
      </dsp:nvSpPr>
      <dsp:spPr>
        <a:xfrm>
          <a:off x="0" y="3256155"/>
          <a:ext cx="8098972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9A861F-B243-4941-80BD-73FF744F195D}">
      <dsp:nvSpPr>
        <dsp:cNvPr id="0" name=""/>
        <dsp:cNvSpPr/>
      </dsp:nvSpPr>
      <dsp:spPr>
        <a:xfrm>
          <a:off x="385571" y="2813768"/>
          <a:ext cx="7711415" cy="69330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4285" tIns="0" rIns="21428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solidFill>
                <a:schemeClr val="bg1"/>
              </a:solidFill>
            </a:rPr>
            <a:t>Formular los criterios tomando en cuenta los  estándares  y desempeños</a:t>
          </a:r>
          <a:r>
            <a:rPr lang="es-ES" sz="2400" kern="1200" dirty="0">
              <a:solidFill>
                <a:schemeClr val="tx1"/>
              </a:solidFill>
            </a:rPr>
            <a:t>.</a:t>
          </a:r>
        </a:p>
      </dsp:txBody>
      <dsp:txXfrm>
        <a:off x="419415" y="2847612"/>
        <a:ext cx="7643727" cy="625619"/>
      </dsp:txXfrm>
    </dsp:sp>
    <dsp:sp modelId="{BCC8E235-8949-4C94-B9A8-C8D2793B884E}">
      <dsp:nvSpPr>
        <dsp:cNvPr id="0" name=""/>
        <dsp:cNvSpPr/>
      </dsp:nvSpPr>
      <dsp:spPr>
        <a:xfrm>
          <a:off x="0" y="4182283"/>
          <a:ext cx="8098972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A7DB6E-F721-4255-ABAB-88B0E9188FAD}">
      <dsp:nvSpPr>
        <dsp:cNvPr id="0" name=""/>
        <dsp:cNvSpPr/>
      </dsp:nvSpPr>
      <dsp:spPr>
        <a:xfrm>
          <a:off x="385571" y="3776355"/>
          <a:ext cx="7711415" cy="656848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4285" tIns="0" rIns="21428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solidFill>
                <a:schemeClr val="bg1"/>
              </a:solidFill>
            </a:rPr>
            <a:t>Determinar las evidencias</a:t>
          </a:r>
          <a:r>
            <a:rPr lang="es-ES" sz="2400" kern="1200" dirty="0">
              <a:solidFill>
                <a:schemeClr val="tx1"/>
              </a:solidFill>
            </a:rPr>
            <a:t>.</a:t>
          </a:r>
        </a:p>
      </dsp:txBody>
      <dsp:txXfrm>
        <a:off x="417636" y="3808420"/>
        <a:ext cx="7647285" cy="5927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C6B54B-88AA-4E96-95F4-30FFC351CE5F}" type="datetimeFigureOut">
              <a:rPr lang="es-MX" smtClean="0"/>
              <a:t>24/05/2022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20F930-0FEE-4E52-AE62-0E3AA1EF68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632709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695293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88994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0980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5414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393950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783508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512547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208090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045872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144543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014945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17938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58372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EF7E09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8062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6658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1439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693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0411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5005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E14C-7D4C-437E-A743-580E4AD5C459}" type="datetimeFigureOut">
              <a:rPr lang="es-MX" smtClean="0"/>
              <a:t>24/05/2022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C3F8A-B23D-4D87-95C3-4EC0E6930A4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35707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6685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1224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41637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07;p3"/>
          <p:cNvSpPr txBox="1">
            <a:spLocks/>
          </p:cNvSpPr>
          <p:nvPr/>
        </p:nvSpPr>
        <p:spPr>
          <a:xfrm>
            <a:off x="500871" y="391083"/>
            <a:ext cx="11375686" cy="5710857"/>
          </a:xfrm>
          <a:prstGeom prst="rect">
            <a:avLst/>
          </a:prstGeom>
          <a:solidFill>
            <a:srgbClr val="002060"/>
          </a:solidFill>
          <a:ln w="9525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lt1"/>
              </a:buClr>
              <a:buSzPts val="3959"/>
            </a:pPr>
            <a:endParaRPr lang="es-ES" sz="3959" b="1" dirty="0">
              <a:solidFill>
                <a:schemeClr val="lt1"/>
              </a:solidFill>
            </a:endParaRPr>
          </a:p>
        </p:txBody>
      </p:sp>
      <p:sp>
        <p:nvSpPr>
          <p:cNvPr id="11" name="Google Shape;104;p3"/>
          <p:cNvSpPr/>
          <p:nvPr/>
        </p:nvSpPr>
        <p:spPr>
          <a:xfrm>
            <a:off x="849069" y="2620025"/>
            <a:ext cx="10679289" cy="320604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MX" sz="40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EVALUACIÓN FORMATIVA Y RETROALIMENTACIÓN</a:t>
            </a:r>
            <a:endParaRPr sz="4000" b="1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27745" t="26339" r="52677" b="55625"/>
          <a:stretch/>
        </p:blipFill>
        <p:spPr>
          <a:xfrm>
            <a:off x="849069" y="534971"/>
            <a:ext cx="2547257" cy="1319350"/>
          </a:xfrm>
          <a:prstGeom prst="rect">
            <a:avLst/>
          </a:prstGeom>
        </p:spPr>
      </p:pic>
      <p:sp>
        <p:nvSpPr>
          <p:cNvPr id="3" name="AutoShape 2" descr="blob:https://web.whatsapp.com/73703788-93ed-4af3-af79-5f2319b40ad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4" descr="blob:https://web.whatsapp.com/73703788-93ed-4af3-af79-5f2319b40ad2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AutoShape 6" descr="blob:https://web.whatsapp.com/73703788-93ed-4af3-af79-5f2319b40ad2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" name="Redondear rectángulo de esquina diagonal 8"/>
          <p:cNvSpPr/>
          <p:nvPr/>
        </p:nvSpPr>
        <p:spPr>
          <a:xfrm>
            <a:off x="6283235" y="6180285"/>
            <a:ext cx="5593322" cy="523647"/>
          </a:xfrm>
          <a:prstGeom prst="round2DiagRect">
            <a:avLst/>
          </a:prstGeom>
          <a:solidFill>
            <a:srgbClr val="00206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i="1" dirty="0">
                <a:latin typeface="Arial Black" panose="020B0A04020102020204" pitchFamily="34" charset="0"/>
              </a:rPr>
              <a:t>Ponente : Luz María Montoya </a:t>
            </a:r>
            <a:r>
              <a:rPr lang="es-MX" sz="2000" b="1" i="1" dirty="0" err="1">
                <a:latin typeface="Arial Black" panose="020B0A04020102020204" pitchFamily="34" charset="0"/>
              </a:rPr>
              <a:t>Glener</a:t>
            </a:r>
            <a:endParaRPr lang="es-MX" sz="2000" b="1" i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691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0537" y="962893"/>
            <a:ext cx="7876540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33880" marR="5080" indent="-1821814">
              <a:lnSpc>
                <a:spcPct val="100000"/>
              </a:lnSpc>
              <a:spcBef>
                <a:spcPts val="100"/>
              </a:spcBef>
            </a:pPr>
            <a:r>
              <a:rPr lang="es-MX" sz="3600" spc="-5" dirty="0">
                <a:solidFill>
                  <a:srgbClr val="002060"/>
                </a:solidFill>
              </a:rPr>
              <a:t>LO QUE PERMITE :</a:t>
            </a:r>
            <a:endParaRPr sz="3600" spc="-5" dirty="0">
              <a:solidFill>
                <a:srgbClr val="002060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65860" y="4544695"/>
            <a:ext cx="2252980" cy="21742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80234" y="4815638"/>
            <a:ext cx="2037079" cy="22218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65860" y="1569719"/>
            <a:ext cx="4191000" cy="2133600"/>
          </a:xfrm>
          <a:custGeom>
            <a:avLst/>
            <a:gdLst/>
            <a:ahLst/>
            <a:cxnLst/>
            <a:rect l="l" t="t" r="r" b="b"/>
            <a:pathLst>
              <a:path w="4191000" h="2133600">
                <a:moveTo>
                  <a:pt x="0" y="2133599"/>
                </a:moveTo>
                <a:lnTo>
                  <a:pt x="4191000" y="2133599"/>
                </a:lnTo>
                <a:lnTo>
                  <a:pt x="4191000" y="0"/>
                </a:lnTo>
                <a:lnTo>
                  <a:pt x="0" y="0"/>
                </a:lnTo>
                <a:lnTo>
                  <a:pt x="0" y="2133599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7347" y="1969770"/>
            <a:ext cx="734695" cy="2574925"/>
          </a:xfrm>
          <a:custGeom>
            <a:avLst/>
            <a:gdLst/>
            <a:ahLst/>
            <a:cxnLst/>
            <a:rect l="l" t="t" r="r" b="b"/>
            <a:pathLst>
              <a:path w="734694" h="2574925">
                <a:moveTo>
                  <a:pt x="349275" y="0"/>
                </a:moveTo>
                <a:lnTo>
                  <a:pt x="0" y="0"/>
                </a:lnTo>
                <a:lnTo>
                  <a:pt x="0" y="1733549"/>
                </a:lnTo>
                <a:lnTo>
                  <a:pt x="734225" y="2574416"/>
                </a:lnTo>
              </a:path>
            </a:pathLst>
          </a:custGeom>
          <a:ln w="1905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65860" y="1569719"/>
            <a:ext cx="4191000" cy="2051844"/>
          </a:xfrm>
          <a:prstGeom prst="rect">
            <a:avLst/>
          </a:prstGeom>
          <a:ln w="19050">
            <a:solidFill>
              <a:srgbClr val="FFC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 marL="377825" indent="-287655">
              <a:lnSpc>
                <a:spcPct val="100000"/>
              </a:lnSpc>
              <a:spcBef>
                <a:spcPts val="1550"/>
              </a:spcBef>
              <a:buFont typeface="Wingdings"/>
              <a:buChar char=""/>
              <a:tabLst>
                <a:tab pos="378460" algn="l"/>
              </a:tabLst>
            </a:pPr>
            <a:r>
              <a:rPr sz="2400" dirty="0" err="1">
                <a:latin typeface="Corbel"/>
                <a:cs typeface="Corbel"/>
              </a:rPr>
              <a:t>Lograr</a:t>
            </a:r>
            <a:r>
              <a:rPr sz="2400" spc="-10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autonomía</a:t>
            </a:r>
            <a:endParaRPr sz="2400" dirty="0">
              <a:latin typeface="Corbel"/>
              <a:cs typeface="Corbel"/>
            </a:endParaRPr>
          </a:p>
          <a:p>
            <a:pPr marL="377825" indent="-287655">
              <a:lnSpc>
                <a:spcPct val="100000"/>
              </a:lnSpc>
              <a:buFont typeface="Wingdings"/>
              <a:buChar char=""/>
              <a:tabLst>
                <a:tab pos="378460" algn="l"/>
              </a:tabLst>
            </a:pPr>
            <a:r>
              <a:rPr sz="2400" spc="-5" dirty="0" err="1">
                <a:latin typeface="Corbel"/>
                <a:cs typeface="Corbel"/>
              </a:rPr>
              <a:t>Desarroll</a:t>
            </a:r>
            <a:r>
              <a:rPr lang="es-MX" sz="2400" spc="-5" dirty="0" err="1">
                <a:latin typeface="Corbel"/>
                <a:cs typeface="Corbel"/>
              </a:rPr>
              <a:t>ar</a:t>
            </a:r>
            <a:r>
              <a:rPr sz="2400" spc="-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la</a:t>
            </a:r>
            <a:r>
              <a:rPr sz="2400" spc="15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metacognición</a:t>
            </a:r>
            <a:endParaRPr sz="2400" dirty="0">
              <a:latin typeface="Corbel"/>
              <a:cs typeface="Corbel"/>
            </a:endParaRPr>
          </a:p>
          <a:p>
            <a:pPr marL="377825" indent="-287655">
              <a:lnSpc>
                <a:spcPct val="100000"/>
              </a:lnSpc>
              <a:buFont typeface="Wingdings"/>
              <a:buChar char=""/>
              <a:tabLst>
                <a:tab pos="378460" algn="l"/>
              </a:tabLst>
            </a:pPr>
            <a:r>
              <a:rPr sz="2400" spc="-5" dirty="0">
                <a:latin typeface="Corbel"/>
                <a:cs typeface="Corbel"/>
              </a:rPr>
              <a:t>Aumentar </a:t>
            </a:r>
            <a:r>
              <a:rPr sz="2400" dirty="0">
                <a:latin typeface="Corbel"/>
                <a:cs typeface="Corbel"/>
              </a:rPr>
              <a:t>la</a:t>
            </a:r>
            <a:r>
              <a:rPr sz="2400" spc="10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confianza</a:t>
            </a:r>
            <a:endParaRPr sz="2400" dirty="0">
              <a:latin typeface="Corbel"/>
              <a:cs typeface="Corbel"/>
            </a:endParaRPr>
          </a:p>
          <a:p>
            <a:pPr marL="377825" indent="-287655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378460" algn="l"/>
              </a:tabLst>
            </a:pPr>
            <a:r>
              <a:rPr lang="es-MX" sz="2400" dirty="0">
                <a:latin typeface="Corbel"/>
                <a:cs typeface="Corbel"/>
              </a:rPr>
              <a:t>A</a:t>
            </a:r>
            <a:r>
              <a:rPr sz="2400" spc="-5" dirty="0" err="1">
                <a:latin typeface="Corbel"/>
                <a:cs typeface="Corbel"/>
              </a:rPr>
              <a:t>prend</a:t>
            </a:r>
            <a:r>
              <a:rPr lang="es-MX" sz="2400" spc="-5" dirty="0" err="1">
                <a:latin typeface="Corbel"/>
                <a:cs typeface="Corbel"/>
              </a:rPr>
              <a:t>er</a:t>
            </a:r>
            <a:r>
              <a:rPr lang="es-MX" sz="2400" spc="-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a</a:t>
            </a:r>
            <a:r>
              <a:rPr sz="2400" spc="5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comunicarse</a:t>
            </a:r>
            <a:endParaRPr sz="2400" dirty="0">
              <a:latin typeface="Corbel"/>
              <a:cs typeface="Corbe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356860" y="1749171"/>
            <a:ext cx="1285874" cy="2034158"/>
          </a:xfrm>
          <a:custGeom>
            <a:avLst/>
            <a:gdLst/>
            <a:ahLst/>
            <a:cxnLst/>
            <a:rect l="l" t="t" r="r" b="b"/>
            <a:pathLst>
              <a:path w="673100" h="3123565">
                <a:moveTo>
                  <a:pt x="672718" y="0"/>
                </a:moveTo>
                <a:lnTo>
                  <a:pt x="266445" y="0"/>
                </a:lnTo>
                <a:lnTo>
                  <a:pt x="266445" y="2307209"/>
                </a:lnTo>
                <a:lnTo>
                  <a:pt x="0" y="3123310"/>
                </a:lnTo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399605" y="1514305"/>
            <a:ext cx="4653683" cy="52046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rgbClr val="FFC000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379730" marR="86995" indent="-287020">
              <a:lnSpc>
                <a:spcPct val="100000"/>
              </a:lnSpc>
              <a:spcBef>
                <a:spcPts val="265"/>
              </a:spcBef>
              <a:buFont typeface="Wingdings"/>
              <a:buChar char=""/>
              <a:tabLst>
                <a:tab pos="380365" algn="l"/>
              </a:tabLst>
            </a:pPr>
            <a:r>
              <a:rPr sz="2400" spc="-5" dirty="0">
                <a:latin typeface="Corbel"/>
                <a:cs typeface="Corbel"/>
              </a:rPr>
              <a:t>Atender </a:t>
            </a:r>
            <a:r>
              <a:rPr sz="2400" dirty="0">
                <a:latin typeface="Corbel"/>
                <a:cs typeface="Corbel"/>
              </a:rPr>
              <a:t>a la </a:t>
            </a:r>
            <a:r>
              <a:rPr sz="2400" spc="-5" dirty="0">
                <a:latin typeface="Corbel"/>
                <a:cs typeface="Corbel"/>
              </a:rPr>
              <a:t>diversidad de necesidades de  aprendizaje</a:t>
            </a:r>
            <a:endParaRPr sz="2400" dirty="0">
              <a:latin typeface="Corbel"/>
              <a:cs typeface="Corbel"/>
            </a:endParaRPr>
          </a:p>
          <a:p>
            <a:pPr marL="379730" indent="-287655">
              <a:lnSpc>
                <a:spcPct val="100000"/>
              </a:lnSpc>
              <a:buFont typeface="Wingdings"/>
              <a:buChar char=""/>
              <a:tabLst>
                <a:tab pos="380365" algn="l"/>
              </a:tabLst>
            </a:pPr>
            <a:r>
              <a:rPr sz="2400" spc="-5" dirty="0">
                <a:latin typeface="Corbel"/>
                <a:cs typeface="Corbel"/>
              </a:rPr>
              <a:t>Brindar oportunidades </a:t>
            </a:r>
            <a:r>
              <a:rPr sz="2400" dirty="0">
                <a:latin typeface="Corbel"/>
                <a:cs typeface="Corbel"/>
              </a:rPr>
              <a:t>en función a los</a:t>
            </a:r>
            <a:r>
              <a:rPr sz="2400" spc="23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niveles</a:t>
            </a:r>
          </a:p>
          <a:p>
            <a:pPr marL="379730">
              <a:lnSpc>
                <a:spcPct val="100000"/>
              </a:lnSpc>
            </a:pPr>
            <a:r>
              <a:rPr sz="2400" spc="-10" dirty="0">
                <a:latin typeface="Corbel"/>
                <a:cs typeface="Corbel"/>
              </a:rPr>
              <a:t>alcanzados</a:t>
            </a:r>
            <a:endParaRPr sz="2400" dirty="0">
              <a:latin typeface="Corbel"/>
              <a:cs typeface="Corbel"/>
            </a:endParaRPr>
          </a:p>
          <a:p>
            <a:pPr marL="379730" indent="-287655">
              <a:lnSpc>
                <a:spcPct val="100000"/>
              </a:lnSpc>
              <a:buFont typeface="Wingdings"/>
              <a:buChar char=""/>
              <a:tabLst>
                <a:tab pos="380365" algn="l"/>
              </a:tabLst>
            </a:pPr>
            <a:r>
              <a:rPr sz="2400" spc="-10" dirty="0">
                <a:latin typeface="Corbel"/>
                <a:cs typeface="Corbel"/>
              </a:rPr>
              <a:t>Acortar</a:t>
            </a:r>
            <a:r>
              <a:rPr sz="2400" spc="200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brechas</a:t>
            </a:r>
            <a:r>
              <a:rPr sz="2400" spc="19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,</a:t>
            </a:r>
            <a:r>
              <a:rPr sz="2400" spc="200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el</a:t>
            </a:r>
            <a:r>
              <a:rPr sz="2400" spc="200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rezago,</a:t>
            </a:r>
            <a:r>
              <a:rPr sz="2400" spc="204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deserción</a:t>
            </a:r>
            <a:r>
              <a:rPr sz="2400" spc="19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o</a:t>
            </a:r>
            <a:r>
              <a:rPr sz="2400" spc="19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la</a:t>
            </a:r>
          </a:p>
          <a:p>
            <a:pPr marL="379730">
              <a:lnSpc>
                <a:spcPct val="100000"/>
              </a:lnSpc>
            </a:pPr>
            <a:r>
              <a:rPr sz="2400" spc="-5" dirty="0">
                <a:latin typeface="Corbel"/>
                <a:cs typeface="Corbel"/>
              </a:rPr>
              <a:t>exclusión</a:t>
            </a:r>
            <a:endParaRPr sz="2400" dirty="0">
              <a:latin typeface="Corbel"/>
              <a:cs typeface="Corbel"/>
            </a:endParaRPr>
          </a:p>
          <a:p>
            <a:pPr marL="379730" indent="-287655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380365" algn="l"/>
              </a:tabLst>
            </a:pPr>
            <a:r>
              <a:rPr sz="2400" spc="-5" dirty="0">
                <a:latin typeface="Corbel"/>
                <a:cs typeface="Corbel"/>
              </a:rPr>
              <a:t>Retroalimentar</a:t>
            </a:r>
            <a:r>
              <a:rPr sz="2400" spc="5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permanentemente.</a:t>
            </a:r>
            <a:endParaRPr sz="2400" dirty="0">
              <a:latin typeface="Corbel"/>
              <a:cs typeface="Corbel"/>
            </a:endParaRPr>
          </a:p>
          <a:p>
            <a:pPr marL="379730" indent="-287655">
              <a:lnSpc>
                <a:spcPct val="100000"/>
              </a:lnSpc>
              <a:buFont typeface="Wingdings"/>
              <a:buChar char=""/>
              <a:tabLst>
                <a:tab pos="380365" algn="l"/>
              </a:tabLst>
            </a:pPr>
            <a:r>
              <a:rPr sz="2400" spc="-5" dirty="0">
                <a:latin typeface="Corbel"/>
                <a:cs typeface="Corbel"/>
              </a:rPr>
              <a:t>Modificar nuestras prácticas de</a:t>
            </a:r>
            <a:r>
              <a:rPr sz="2400" spc="35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enseñanza.</a:t>
            </a:r>
            <a:endParaRPr sz="2400" dirty="0">
              <a:latin typeface="Corbel"/>
              <a:cs typeface="Corbel"/>
            </a:endParaRPr>
          </a:p>
          <a:p>
            <a:pPr marL="379730" indent="-287655">
              <a:lnSpc>
                <a:spcPct val="100000"/>
              </a:lnSpc>
              <a:buFont typeface="Wingdings"/>
              <a:buChar char=""/>
              <a:tabLst>
                <a:tab pos="380365" algn="l"/>
              </a:tabLst>
            </a:pPr>
            <a:r>
              <a:rPr sz="2400" spc="-5" dirty="0">
                <a:latin typeface="Corbel"/>
                <a:cs typeface="Corbel"/>
              </a:rPr>
              <a:t>Propiciar </a:t>
            </a:r>
            <a:r>
              <a:rPr sz="2400" dirty="0">
                <a:latin typeface="Corbel"/>
                <a:cs typeface="Corbel"/>
              </a:rPr>
              <a:t>el logro </a:t>
            </a:r>
            <a:r>
              <a:rPr sz="2400" spc="-5" dirty="0">
                <a:latin typeface="Corbel"/>
                <a:cs typeface="Corbel"/>
              </a:rPr>
              <a:t>de</a:t>
            </a:r>
            <a:r>
              <a:rPr sz="2400" spc="-10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competencias</a:t>
            </a:r>
            <a:endParaRPr sz="2400" dirty="0">
              <a:latin typeface="Corbel"/>
              <a:cs typeface="Corbel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/>
          <a:srcRect l="27745" t="26339" r="52677" b="55625"/>
          <a:stretch/>
        </p:blipFill>
        <p:spPr>
          <a:xfrm>
            <a:off x="9129457" y="205771"/>
            <a:ext cx="2547257" cy="94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012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5577" y="2589000"/>
            <a:ext cx="10746966" cy="1478570"/>
          </a:xfrm>
        </p:spPr>
        <p:txBody>
          <a:bodyPr/>
          <a:lstStyle/>
          <a:p>
            <a:r>
              <a:rPr lang="es-MX" dirty="0"/>
              <a:t>           </a:t>
            </a:r>
            <a:r>
              <a:rPr lang="es-MX" sz="3200" b="1" dirty="0"/>
              <a:t>CONSTRUCCIÓN DE LOS DESEMPEÑOS PRECISADOS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7745" t="26339" r="52677" b="55625"/>
          <a:stretch/>
        </p:blipFill>
        <p:spPr>
          <a:xfrm>
            <a:off x="1227909" y="425180"/>
            <a:ext cx="2168417" cy="946420"/>
          </a:xfrm>
          <a:prstGeom prst="rect">
            <a:avLst/>
          </a:prstGeom>
        </p:spPr>
      </p:pic>
      <p:sp>
        <p:nvSpPr>
          <p:cNvPr id="4" name="Redondear rectángulo de esquina diagonal 3">
            <a:extLst>
              <a:ext uri="{FF2B5EF4-FFF2-40B4-BE49-F238E27FC236}">
                <a16:creationId xmlns:a16="http://schemas.microsoft.com/office/drawing/2014/main" id="{BB4267E3-1181-467D-BA02-D5773F9E4F6D}"/>
              </a:ext>
            </a:extLst>
          </p:cNvPr>
          <p:cNvSpPr/>
          <p:nvPr/>
        </p:nvSpPr>
        <p:spPr>
          <a:xfrm>
            <a:off x="6373843" y="6109160"/>
            <a:ext cx="5593322" cy="523647"/>
          </a:xfrm>
          <a:prstGeom prst="round2DiagRect">
            <a:avLst/>
          </a:prstGeom>
          <a:solidFill>
            <a:srgbClr val="00206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s-MX" sz="2000" b="1" i="1" dirty="0">
                <a:latin typeface="Arial Black" panose="020B0A04020102020204" pitchFamily="34" charset="0"/>
              </a:rPr>
              <a:t>Ponente : Luz María Montoya </a:t>
            </a:r>
            <a:r>
              <a:rPr lang="es-MX" sz="2000" b="1" i="1" dirty="0" err="1">
                <a:latin typeface="Arial Black" panose="020B0A04020102020204" pitchFamily="34" charset="0"/>
              </a:rPr>
              <a:t>Glener</a:t>
            </a:r>
            <a:endParaRPr lang="es-MX" sz="2000" b="1" i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176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63470" y="-187394"/>
            <a:ext cx="1158239" cy="1155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15859" y="2332863"/>
            <a:ext cx="53449" cy="45719"/>
          </a:xfrm>
          <a:custGeom>
            <a:avLst/>
            <a:gdLst/>
            <a:ahLst/>
            <a:cxnLst/>
            <a:rect l="l" t="t" r="r" b="b"/>
            <a:pathLst>
              <a:path w="176530" h="749300">
                <a:moveTo>
                  <a:pt x="146182" y="0"/>
                </a:moveTo>
                <a:lnTo>
                  <a:pt x="123081" y="38608"/>
                </a:lnTo>
                <a:lnTo>
                  <a:pt x="95264" y="90713"/>
                </a:lnTo>
                <a:lnTo>
                  <a:pt x="71007" y="143018"/>
                </a:lnTo>
                <a:lnTo>
                  <a:pt x="50305" y="195227"/>
                </a:lnTo>
                <a:lnTo>
                  <a:pt x="33155" y="247040"/>
                </a:lnTo>
                <a:lnTo>
                  <a:pt x="19553" y="298161"/>
                </a:lnTo>
                <a:lnTo>
                  <a:pt x="9496" y="348291"/>
                </a:lnTo>
                <a:lnTo>
                  <a:pt x="2979" y="397133"/>
                </a:lnTo>
                <a:lnTo>
                  <a:pt x="0" y="444388"/>
                </a:lnTo>
                <a:lnTo>
                  <a:pt x="553" y="489759"/>
                </a:lnTo>
                <a:lnTo>
                  <a:pt x="4637" y="532949"/>
                </a:lnTo>
                <a:lnTo>
                  <a:pt x="12247" y="573659"/>
                </a:lnTo>
                <a:lnTo>
                  <a:pt x="23380" y="611592"/>
                </a:lnTo>
                <a:lnTo>
                  <a:pt x="56199" y="677934"/>
                </a:lnTo>
                <a:lnTo>
                  <a:pt x="103064" y="729593"/>
                </a:lnTo>
                <a:lnTo>
                  <a:pt x="131755" y="749173"/>
                </a:lnTo>
                <a:lnTo>
                  <a:pt x="176281" y="671195"/>
                </a:lnTo>
                <a:lnTo>
                  <a:pt x="147367" y="651406"/>
                </a:lnTo>
                <a:lnTo>
                  <a:pt x="121993" y="627248"/>
                </a:lnTo>
                <a:lnTo>
                  <a:pt x="81924" y="567035"/>
                </a:lnTo>
                <a:lnTo>
                  <a:pt x="67255" y="531586"/>
                </a:lnTo>
                <a:lnTo>
                  <a:pt x="56181" y="492980"/>
                </a:lnTo>
                <a:lnTo>
                  <a:pt x="48716" y="451521"/>
                </a:lnTo>
                <a:lnTo>
                  <a:pt x="44874" y="407511"/>
                </a:lnTo>
                <a:lnTo>
                  <a:pt x="44668" y="361253"/>
                </a:lnTo>
                <a:lnTo>
                  <a:pt x="48112" y="313052"/>
                </a:lnTo>
                <a:lnTo>
                  <a:pt x="55219" y="263210"/>
                </a:lnTo>
                <a:lnTo>
                  <a:pt x="66003" y="212030"/>
                </a:lnTo>
                <a:lnTo>
                  <a:pt x="80478" y="159816"/>
                </a:lnTo>
                <a:lnTo>
                  <a:pt x="98657" y="106870"/>
                </a:lnTo>
                <a:lnTo>
                  <a:pt x="120554" y="53497"/>
                </a:lnTo>
                <a:lnTo>
                  <a:pt x="146182" y="0"/>
                </a:lnTo>
                <a:close/>
              </a:path>
            </a:pathLst>
          </a:custGeom>
          <a:solidFill>
            <a:srgbClr val="CD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27745" t="26339" r="52677" b="55625"/>
          <a:stretch/>
        </p:blipFill>
        <p:spPr>
          <a:xfrm>
            <a:off x="9931260" y="73458"/>
            <a:ext cx="2068480" cy="737727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14481" y="1529237"/>
            <a:ext cx="11760591" cy="502701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MX" sz="1800" dirty="0"/>
              <a:t>Son descripciones del desarrollo de la competencia en niveles de creciente complejidad, desde el inicio hasta el fin de la Educación Básica, de acuerdo a la secuencia que sigue la mayoría de estudiantes que progresan en una competencia determinada. </a:t>
            </a:r>
            <a:r>
              <a:rPr lang="es-MX" sz="1800" b="1" dirty="0"/>
              <a:t>Estas descripciones son holísticas </a:t>
            </a:r>
            <a:r>
              <a:rPr lang="es-MX" sz="1800" dirty="0"/>
              <a:t>porque hacen referencia de manera articulada a las capacidades que se ponen en acción al resolver o enfrentar situaciones auténticas. Estas descripciones definen </a:t>
            </a:r>
            <a:r>
              <a:rPr lang="es-MX" sz="1800" b="1" dirty="0"/>
              <a:t>el nivel que se espera puedan alcanzar todos los estudiantes al finalizar los ciclos de la Educación Básica. </a:t>
            </a:r>
            <a:r>
              <a:rPr lang="es-MX" sz="1800" dirty="0"/>
              <a:t>No obstante, es sabido que en un mismo grado escolar se observa una diversidad de niveles de aprendizaje, como lo han evidenciado las evaluaciones nacionales e internacionales, y que muchos estudiantes no logran el estándar definido. Por ello, </a:t>
            </a:r>
            <a:r>
              <a:rPr lang="es-MX" sz="1800" b="1" dirty="0"/>
              <a:t>los estándares sirven para identificar cuán cerca o lejos se encuentra el estudiante en relación con lo que se espera logre al final de cada ciclo</a:t>
            </a:r>
            <a:r>
              <a:rPr lang="es-MX" sz="1800" dirty="0"/>
              <a:t>, </a:t>
            </a:r>
            <a:r>
              <a:rPr lang="es-MX" sz="1800" b="1" dirty="0"/>
              <a:t>respecto de una determinada competencia</a:t>
            </a:r>
            <a:r>
              <a:rPr lang="es-MX" sz="1800" dirty="0"/>
              <a:t>. En ese sentido, los estándares de aprendizaje tienen por propósito ser los </a:t>
            </a:r>
            <a:r>
              <a:rPr lang="es-MX" sz="1800" i="1" dirty="0"/>
              <a:t>referentes para la evaluación de los aprendizajes tanto a nivel de aula como a nivel de sistema </a:t>
            </a:r>
            <a:r>
              <a:rPr lang="es-MX" sz="1800" dirty="0"/>
              <a:t>(evaluaciones nacionales, </a:t>
            </a:r>
            <a:r>
              <a:rPr lang="es-MX" sz="1800" dirty="0" err="1"/>
              <a:t>muestrales</a:t>
            </a:r>
            <a:r>
              <a:rPr lang="es-MX" sz="1800" dirty="0"/>
              <a:t> o censales </a:t>
            </a:r>
            <a:r>
              <a:rPr lang="es-MX" sz="1800" b="1" dirty="0">
                <a:solidFill>
                  <a:srgbClr val="002060"/>
                </a:solidFill>
              </a:rPr>
              <a:t>(Página 25 del CNEB)</a:t>
            </a:r>
          </a:p>
        </p:txBody>
      </p:sp>
      <p:sp>
        <p:nvSpPr>
          <p:cNvPr id="7" name="Rectángulo redondeado 6"/>
          <p:cNvSpPr/>
          <p:nvPr/>
        </p:nvSpPr>
        <p:spPr>
          <a:xfrm>
            <a:off x="314481" y="853214"/>
            <a:ext cx="3362181" cy="633995"/>
          </a:xfrm>
          <a:prstGeom prst="roundRect">
            <a:avLst>
              <a:gd name="adj" fmla="val 0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ESTÁNDARES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239149" y="73458"/>
            <a:ext cx="9518806" cy="72494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s-PE" sz="2400" kern="0" dirty="0">
                <a:solidFill>
                  <a:schemeClr val="bg1"/>
                </a:solidFill>
                <a:latin typeface="Cooper Black" pitchFamily="18" charset="0"/>
                <a:cs typeface="Aharoni" pitchFamily="2" charset="-79"/>
              </a:rPr>
              <a:t>¿Cuál es la relación entre los estándares de evaluación y los desempeños? </a:t>
            </a:r>
          </a:p>
        </p:txBody>
      </p:sp>
    </p:spTree>
    <p:extLst>
      <p:ext uri="{BB962C8B-B14F-4D97-AF65-F5344CB8AC3E}">
        <p14:creationId xmlns:p14="http://schemas.microsoft.com/office/powerpoint/2010/main" val="2044237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63470" y="-187394"/>
            <a:ext cx="1158239" cy="1155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15859" y="2332863"/>
            <a:ext cx="53449" cy="45719"/>
          </a:xfrm>
          <a:custGeom>
            <a:avLst/>
            <a:gdLst/>
            <a:ahLst/>
            <a:cxnLst/>
            <a:rect l="l" t="t" r="r" b="b"/>
            <a:pathLst>
              <a:path w="176530" h="749300">
                <a:moveTo>
                  <a:pt x="146182" y="0"/>
                </a:moveTo>
                <a:lnTo>
                  <a:pt x="123081" y="38608"/>
                </a:lnTo>
                <a:lnTo>
                  <a:pt x="95264" y="90713"/>
                </a:lnTo>
                <a:lnTo>
                  <a:pt x="71007" y="143018"/>
                </a:lnTo>
                <a:lnTo>
                  <a:pt x="50305" y="195227"/>
                </a:lnTo>
                <a:lnTo>
                  <a:pt x="33155" y="247040"/>
                </a:lnTo>
                <a:lnTo>
                  <a:pt x="19553" y="298161"/>
                </a:lnTo>
                <a:lnTo>
                  <a:pt x="9496" y="348291"/>
                </a:lnTo>
                <a:lnTo>
                  <a:pt x="2979" y="397133"/>
                </a:lnTo>
                <a:lnTo>
                  <a:pt x="0" y="444388"/>
                </a:lnTo>
                <a:lnTo>
                  <a:pt x="553" y="489759"/>
                </a:lnTo>
                <a:lnTo>
                  <a:pt x="4637" y="532949"/>
                </a:lnTo>
                <a:lnTo>
                  <a:pt x="12247" y="573659"/>
                </a:lnTo>
                <a:lnTo>
                  <a:pt x="23380" y="611592"/>
                </a:lnTo>
                <a:lnTo>
                  <a:pt x="56199" y="677934"/>
                </a:lnTo>
                <a:lnTo>
                  <a:pt x="103064" y="729593"/>
                </a:lnTo>
                <a:lnTo>
                  <a:pt x="131755" y="749173"/>
                </a:lnTo>
                <a:lnTo>
                  <a:pt x="176281" y="671195"/>
                </a:lnTo>
                <a:lnTo>
                  <a:pt x="147367" y="651406"/>
                </a:lnTo>
                <a:lnTo>
                  <a:pt x="121993" y="627248"/>
                </a:lnTo>
                <a:lnTo>
                  <a:pt x="81924" y="567035"/>
                </a:lnTo>
                <a:lnTo>
                  <a:pt x="67255" y="531586"/>
                </a:lnTo>
                <a:lnTo>
                  <a:pt x="56181" y="492980"/>
                </a:lnTo>
                <a:lnTo>
                  <a:pt x="48716" y="451521"/>
                </a:lnTo>
                <a:lnTo>
                  <a:pt x="44874" y="407511"/>
                </a:lnTo>
                <a:lnTo>
                  <a:pt x="44668" y="361253"/>
                </a:lnTo>
                <a:lnTo>
                  <a:pt x="48112" y="313052"/>
                </a:lnTo>
                <a:lnTo>
                  <a:pt x="55219" y="263210"/>
                </a:lnTo>
                <a:lnTo>
                  <a:pt x="66003" y="212030"/>
                </a:lnTo>
                <a:lnTo>
                  <a:pt x="80478" y="159816"/>
                </a:lnTo>
                <a:lnTo>
                  <a:pt x="98657" y="106870"/>
                </a:lnTo>
                <a:lnTo>
                  <a:pt x="120554" y="53497"/>
                </a:lnTo>
                <a:lnTo>
                  <a:pt x="146182" y="0"/>
                </a:lnTo>
                <a:close/>
              </a:path>
            </a:pathLst>
          </a:custGeom>
          <a:solidFill>
            <a:srgbClr val="CD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27745" t="26339" r="52677" b="55625"/>
          <a:stretch/>
        </p:blipFill>
        <p:spPr>
          <a:xfrm>
            <a:off x="9987531" y="204453"/>
            <a:ext cx="2068480" cy="94608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95420" y="1477344"/>
            <a:ext cx="11760591" cy="470898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MX" sz="2000" dirty="0"/>
              <a:t>Son </a:t>
            </a:r>
            <a:r>
              <a:rPr lang="es-MX" sz="2000" b="1" dirty="0"/>
              <a:t>descripciones específicas de lo que hacen los estudiantes respecto a los niveles de desarrollo de las competencias (estándares de aprendizaje)</a:t>
            </a:r>
            <a:r>
              <a:rPr lang="es-MX" sz="2000" dirty="0"/>
              <a:t>. Son observables en una diversidad de situaciones o contextos. No tienen carácter exhaustivo, más bien </a:t>
            </a:r>
            <a:r>
              <a:rPr lang="es-MX" sz="2000" b="1" dirty="0"/>
              <a:t>ilustran algunas actuaciones </a:t>
            </a:r>
            <a:r>
              <a:rPr lang="es-MX" sz="2000" dirty="0"/>
              <a:t>que los estudiantes demuestran </a:t>
            </a:r>
            <a:r>
              <a:rPr lang="es-MX" sz="2000" b="1" dirty="0"/>
              <a:t>cuando están en proceso de alcanzar el nivel esperado de la competencia o cuando han logrado este nivel</a:t>
            </a:r>
            <a:r>
              <a:rPr lang="es-MX" sz="2000" dirty="0"/>
              <a:t>. Los desempeños </a:t>
            </a:r>
            <a:r>
              <a:rPr lang="es-MX" sz="2000" b="1" dirty="0"/>
              <a:t>se presentan </a:t>
            </a:r>
            <a:r>
              <a:rPr lang="es-MX" sz="2000" dirty="0"/>
              <a:t>en los programas curriculares de los niveles o modalidades, </a:t>
            </a:r>
            <a:r>
              <a:rPr lang="es-MX" sz="2000" i="1" dirty="0"/>
              <a:t>por edades (en el nivel inicial) o grados (en las otras modalidades y niveles de la Educación Básica)</a:t>
            </a:r>
            <a:r>
              <a:rPr lang="es-MX" sz="2000" dirty="0"/>
              <a:t>, para ayudar a los docentes en la planificación y evaluación, reconociendo que dentro de un grupo de estudiantes hay una diversidad de niveles de desempeño, que pueden estar por encima o por debajo del estándar, lo cual le otorga flexibilidad. </a:t>
            </a:r>
            <a:r>
              <a:rPr lang="es-MX" sz="2000" b="1" dirty="0">
                <a:solidFill>
                  <a:srgbClr val="002060"/>
                </a:solidFill>
              </a:rPr>
              <a:t>(Página 26 del CNEB)</a:t>
            </a:r>
          </a:p>
        </p:txBody>
      </p:sp>
      <p:sp>
        <p:nvSpPr>
          <p:cNvPr id="7" name="Rectángulo redondeado 6"/>
          <p:cNvSpPr/>
          <p:nvPr/>
        </p:nvSpPr>
        <p:spPr>
          <a:xfrm>
            <a:off x="295420" y="322901"/>
            <a:ext cx="2937163" cy="827637"/>
          </a:xfrm>
          <a:prstGeom prst="roundRect">
            <a:avLst>
              <a:gd name="adj" fmla="val 0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DESEMPEÑO</a:t>
            </a:r>
          </a:p>
        </p:txBody>
      </p:sp>
    </p:spTree>
    <p:extLst>
      <p:ext uri="{BB962C8B-B14F-4D97-AF65-F5344CB8AC3E}">
        <p14:creationId xmlns:p14="http://schemas.microsoft.com/office/powerpoint/2010/main" val="544367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">
            <a:extLst>
              <a:ext uri="{FF2B5EF4-FFF2-40B4-BE49-F238E27FC236}">
                <a16:creationId xmlns:a16="http://schemas.microsoft.com/office/drawing/2014/main" id="{488A33A8-7A7B-4E93-AD67-A48CE63DFE41}"/>
              </a:ext>
            </a:extLst>
          </p:cNvPr>
          <p:cNvSpPr txBox="1">
            <a:spLocks/>
          </p:cNvSpPr>
          <p:nvPr/>
        </p:nvSpPr>
        <p:spPr>
          <a:xfrm>
            <a:off x="838199" y="1349232"/>
            <a:ext cx="9276471" cy="76028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800" b="1" dirty="0"/>
              <a:t>¿ CÓMO PRECISAR EL DESEMPEÑO?</a:t>
            </a:r>
            <a:endParaRPr lang="es-PE" sz="4800" b="1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8D35BDFA-2919-496A-B3AC-3A9A6358E8DD}"/>
              </a:ext>
            </a:extLst>
          </p:cNvPr>
          <p:cNvSpPr/>
          <p:nvPr/>
        </p:nvSpPr>
        <p:spPr>
          <a:xfrm>
            <a:off x="925536" y="2622135"/>
            <a:ext cx="10751177" cy="15474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2400" dirty="0"/>
              <a:t>Para el </a:t>
            </a:r>
            <a:r>
              <a:rPr lang="es-ES" sz="2400" b="1" dirty="0"/>
              <a:t>NIVEL INICIAL no se precisan los desempeños </a:t>
            </a:r>
            <a:r>
              <a:rPr lang="es-ES" sz="2400" dirty="0"/>
              <a:t>porque los niños tienen ritmos y estilos madurativos aún en proceso de construcción y nuestras actividades son en función de áreas integradas.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24933B73-8212-43FF-A886-F0E25B8AE97B}"/>
              </a:ext>
            </a:extLst>
          </p:cNvPr>
          <p:cNvSpPr/>
          <p:nvPr/>
        </p:nvSpPr>
        <p:spPr>
          <a:xfrm>
            <a:off x="925537" y="4667494"/>
            <a:ext cx="10751176" cy="15474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2400" dirty="0"/>
              <a:t>Para los </a:t>
            </a:r>
            <a:r>
              <a:rPr lang="es-ES" sz="2400" b="1" dirty="0"/>
              <a:t>NIVELES DE PRIMARIA Y SECUNDARIA </a:t>
            </a:r>
            <a:r>
              <a:rPr lang="es-ES" sz="2400" dirty="0"/>
              <a:t>si debemos precisarlos ya que además de buscar la complejidad según el ciclo o grado que cursan los alumnos, los docentes realizan actividades específicas para cada área curricular.</a:t>
            </a:r>
            <a:endParaRPr lang="es-PE" sz="24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27745" t="26339" r="52677" b="55625"/>
          <a:stretch/>
        </p:blipFill>
        <p:spPr>
          <a:xfrm>
            <a:off x="9129457" y="205771"/>
            <a:ext cx="2547257" cy="94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81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EAB87F1-E415-4817-B347-7413E573CBC9}"/>
              </a:ext>
            </a:extLst>
          </p:cNvPr>
          <p:cNvSpPr txBox="1">
            <a:spLocks/>
          </p:cNvSpPr>
          <p:nvPr/>
        </p:nvSpPr>
        <p:spPr>
          <a:xfrm>
            <a:off x="838199" y="1041009"/>
            <a:ext cx="10134601" cy="110965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>
                <a:cs typeface="Arial" panose="020B0604020202020204" pitchFamily="34" charset="0"/>
              </a:rPr>
              <a:t>CONSIDERACIONES PARA PRECISAR LOS DESEMPEÑOS</a:t>
            </a:r>
            <a:endParaRPr lang="es-PE" sz="3600" b="1" dirty="0">
              <a:cs typeface="Arial" panose="020B06040202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2F629C9-B4EA-4066-BF17-B3D5637DD2D1}"/>
              </a:ext>
            </a:extLst>
          </p:cNvPr>
          <p:cNvSpPr/>
          <p:nvPr/>
        </p:nvSpPr>
        <p:spPr>
          <a:xfrm>
            <a:off x="838200" y="2364004"/>
            <a:ext cx="10134600" cy="102694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/>
              <a:t>No quitar</a:t>
            </a:r>
            <a:r>
              <a:rPr lang="es-ES" sz="2400" b="1" dirty="0"/>
              <a:t> habilidades </a:t>
            </a:r>
            <a:r>
              <a:rPr lang="es-ES" sz="2400" dirty="0"/>
              <a:t>que puedan disminuir la </a:t>
            </a:r>
            <a:r>
              <a:rPr lang="es-ES" sz="2400" b="1" dirty="0"/>
              <a:t>complejidad o exigencia </a:t>
            </a:r>
            <a:r>
              <a:rPr lang="es-ES" sz="2400" dirty="0"/>
              <a:t>del desempeño </a:t>
            </a:r>
            <a:r>
              <a:rPr lang="es-ES" sz="2400" b="1" dirty="0"/>
              <a:t>                  </a:t>
            </a:r>
            <a:endParaRPr lang="es-PE" sz="2400" b="1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CE01EB6D-6AA1-4B91-8E3A-3444F82D6899}"/>
              </a:ext>
            </a:extLst>
          </p:cNvPr>
          <p:cNvSpPr/>
          <p:nvPr/>
        </p:nvSpPr>
        <p:spPr>
          <a:xfrm>
            <a:off x="838199" y="3812978"/>
            <a:ext cx="10303411" cy="102694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/>
              <a:t>No quitar </a:t>
            </a:r>
            <a:r>
              <a:rPr lang="es-ES" sz="2400" b="1" dirty="0"/>
              <a:t>procesos o acciones específicas </a:t>
            </a:r>
            <a:r>
              <a:rPr lang="es-ES" sz="2400" dirty="0"/>
              <a:t>que se trabajarán en la actividad o unidad de aprendizaje. </a:t>
            </a:r>
            <a:endParaRPr lang="es-PE" sz="2400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5A2EC47-4F8A-46E9-BDEA-6F8DAF5A6891}"/>
              </a:ext>
            </a:extLst>
          </p:cNvPr>
          <p:cNvSpPr/>
          <p:nvPr/>
        </p:nvSpPr>
        <p:spPr>
          <a:xfrm>
            <a:off x="992944" y="5233816"/>
            <a:ext cx="10148667" cy="102694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/>
              <a:t>Agregar proceso o </a:t>
            </a:r>
            <a:r>
              <a:rPr lang="es-ES" sz="2400" b="1" dirty="0"/>
              <a:t>conceptos</a:t>
            </a:r>
            <a:r>
              <a:rPr lang="es-ES" sz="2400" dirty="0"/>
              <a:t>, que se necesita para desarrollar la competencia  teniendo en cuenta la </a:t>
            </a:r>
            <a:r>
              <a:rPr lang="es-ES" sz="2400" b="1" dirty="0"/>
              <a:t>situación significativa</a:t>
            </a:r>
            <a:r>
              <a:rPr lang="es-ES" dirty="0"/>
              <a:t>.</a:t>
            </a:r>
            <a:endParaRPr lang="es-PE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l="27745" t="26339" r="52677" b="55625"/>
          <a:stretch/>
        </p:blipFill>
        <p:spPr>
          <a:xfrm>
            <a:off x="9213863" y="-5244"/>
            <a:ext cx="2547257" cy="94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81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5C6B44E3-151E-4AFD-9DA3-BF4BECD13474}"/>
              </a:ext>
            </a:extLst>
          </p:cNvPr>
          <p:cNvSpPr txBox="1">
            <a:spLocks/>
          </p:cNvSpPr>
          <p:nvPr/>
        </p:nvSpPr>
        <p:spPr>
          <a:xfrm>
            <a:off x="105505" y="364279"/>
            <a:ext cx="9276471" cy="98537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Precisando Desempeño del Área de Educación Física Primaria</a:t>
            </a:r>
            <a:endParaRPr lang="es-PE" dirty="0"/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31C981DF-6C1B-4D60-966A-CA019896D709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603716"/>
          <a:ext cx="9656298" cy="6400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273834">
                  <a:extLst>
                    <a:ext uri="{9D8B030D-6E8A-4147-A177-3AD203B41FA5}">
                      <a16:colId xmlns:a16="http://schemas.microsoft.com/office/drawing/2014/main" val="1692217580"/>
                    </a:ext>
                  </a:extLst>
                </a:gridCol>
                <a:gridCol w="2382464">
                  <a:extLst>
                    <a:ext uri="{9D8B030D-6E8A-4147-A177-3AD203B41FA5}">
                      <a16:colId xmlns:a16="http://schemas.microsoft.com/office/drawing/2014/main" val="1342186816"/>
                    </a:ext>
                  </a:extLst>
                </a:gridCol>
              </a:tblGrid>
              <a:tr h="547563"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COMPETENCIA: </a:t>
                      </a:r>
                      <a:r>
                        <a:rPr lang="es-ES" dirty="0">
                          <a:solidFill>
                            <a:schemeClr val="bg1"/>
                          </a:solidFill>
                        </a:rPr>
                        <a:t>Se desenvuelve de manera autónoma a través de su motricidad</a:t>
                      </a:r>
                      <a:endParaRPr lang="es-P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CAPACIDAD: </a:t>
                      </a:r>
                      <a:r>
                        <a:rPr lang="es-ES" dirty="0">
                          <a:solidFill>
                            <a:schemeClr val="bg1"/>
                          </a:solidFill>
                        </a:rPr>
                        <a:t>Comprende su cuerpo</a:t>
                      </a:r>
                      <a:endParaRPr lang="es-P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6263027"/>
                  </a:ext>
                </a:extLst>
              </a:tr>
            </a:tbl>
          </a:graphicData>
        </a:graphic>
      </p:graphicFrame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A40036F4-77EA-40D6-82CA-1223FC0E26C7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344256"/>
          <a:ext cx="9656298" cy="9144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656298">
                  <a:extLst>
                    <a:ext uri="{9D8B030D-6E8A-4147-A177-3AD203B41FA5}">
                      <a16:colId xmlns:a16="http://schemas.microsoft.com/office/drawing/2014/main" val="2396798"/>
                    </a:ext>
                  </a:extLst>
                </a:gridCol>
              </a:tblGrid>
              <a:tr h="821884"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rgbClr val="0070C0"/>
                          </a:solidFill>
                        </a:rPr>
                        <a:t>DESEMPEÑO: </a:t>
                      </a:r>
                      <a:r>
                        <a:rPr lang="es-ES" dirty="0">
                          <a:solidFill>
                            <a:srgbClr val="00B0F0"/>
                          </a:solidFill>
                        </a:rPr>
                        <a:t>Se orienta </a:t>
                      </a:r>
                      <a:r>
                        <a:rPr lang="es-ES" dirty="0">
                          <a:solidFill>
                            <a:schemeClr val="bg1"/>
                          </a:solidFill>
                        </a:rPr>
                        <a:t>en un espacio y tiempo determinados, reconociendo su lado izquierdo y derecho, a través de las nociones arriba-abajo, dentro-fuera, cerca-lejos, </a:t>
                      </a:r>
                      <a:r>
                        <a:rPr lang="es-ES" dirty="0">
                          <a:solidFill>
                            <a:srgbClr val="7030A0"/>
                          </a:solidFill>
                        </a:rPr>
                        <a:t>con relación a si mismo y de acuerdo a sus intereses y necesidades.</a:t>
                      </a:r>
                      <a:endParaRPr lang="es-PE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2740598"/>
                  </a:ext>
                </a:extLst>
              </a:tr>
            </a:tbl>
          </a:graphicData>
        </a:graphic>
      </p:graphicFrame>
      <p:graphicFrame>
        <p:nvGraphicFramePr>
          <p:cNvPr id="6" name="Tabla 6">
            <a:extLst>
              <a:ext uri="{FF2B5EF4-FFF2-40B4-BE49-F238E27FC236}">
                <a16:creationId xmlns:a16="http://schemas.microsoft.com/office/drawing/2014/main" id="{634B7732-C588-4B73-8484-B0778DEA4F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360188"/>
              </p:ext>
            </p:extLst>
          </p:nvPr>
        </p:nvGraphicFramePr>
        <p:xfrm>
          <a:off x="838200" y="3266600"/>
          <a:ext cx="9656297" cy="9144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77673">
                  <a:extLst>
                    <a:ext uri="{9D8B030D-6E8A-4147-A177-3AD203B41FA5}">
                      <a16:colId xmlns:a16="http://schemas.microsoft.com/office/drawing/2014/main" val="2836850764"/>
                    </a:ext>
                  </a:extLst>
                </a:gridCol>
                <a:gridCol w="3667042">
                  <a:extLst>
                    <a:ext uri="{9D8B030D-6E8A-4147-A177-3AD203B41FA5}">
                      <a16:colId xmlns:a16="http://schemas.microsoft.com/office/drawing/2014/main" val="4097838908"/>
                    </a:ext>
                  </a:extLst>
                </a:gridCol>
                <a:gridCol w="3711582">
                  <a:extLst>
                    <a:ext uri="{9D8B030D-6E8A-4147-A177-3AD203B41FA5}">
                      <a16:colId xmlns:a16="http://schemas.microsoft.com/office/drawing/2014/main" val="26842494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rgbClr val="0070C0"/>
                          </a:solidFill>
                        </a:rPr>
                        <a:t>Acción</a:t>
                      </a:r>
                      <a:endParaRPr lang="es-PE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bg1"/>
                          </a:solidFill>
                        </a:rPr>
                        <a:t>Contenido</a:t>
                      </a:r>
                    </a:p>
                    <a:p>
                      <a:r>
                        <a:rPr lang="es-ES" dirty="0">
                          <a:solidFill>
                            <a:schemeClr val="bg1"/>
                          </a:solidFill>
                        </a:rPr>
                        <a:t>(características y contexto)</a:t>
                      </a:r>
                      <a:endParaRPr lang="es-P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Condición de Calidad</a:t>
                      </a:r>
                    </a:p>
                    <a:p>
                      <a:r>
                        <a:rPr lang="es-ES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(características y propósito de la acción sobre el contenido)</a:t>
                      </a:r>
                      <a:endParaRPr lang="es-PE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0369281"/>
                  </a:ext>
                </a:extLst>
              </a:tr>
            </a:tbl>
          </a:graphicData>
        </a:graphic>
      </p:graphicFrame>
      <p:sp>
        <p:nvSpPr>
          <p:cNvPr id="8" name="Rectángulo 7">
            <a:extLst>
              <a:ext uri="{FF2B5EF4-FFF2-40B4-BE49-F238E27FC236}">
                <a16:creationId xmlns:a16="http://schemas.microsoft.com/office/drawing/2014/main" id="{66F3EA66-6EB2-4B0A-9C00-B2416440A397}"/>
              </a:ext>
            </a:extLst>
          </p:cNvPr>
          <p:cNvSpPr/>
          <p:nvPr/>
        </p:nvSpPr>
        <p:spPr>
          <a:xfrm>
            <a:off x="841128" y="4281460"/>
            <a:ext cx="2130083" cy="236837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rgbClr val="00B0F0"/>
                </a:solidFill>
              </a:rPr>
              <a:t>Se orienta</a:t>
            </a:r>
            <a:endParaRPr lang="es-PE" sz="2000" b="1" dirty="0">
              <a:solidFill>
                <a:srgbClr val="00B0F0"/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26F7763-4774-4357-9A08-9AE8C1C49BE6}"/>
              </a:ext>
            </a:extLst>
          </p:cNvPr>
          <p:cNvSpPr/>
          <p:nvPr/>
        </p:nvSpPr>
        <p:spPr>
          <a:xfrm>
            <a:off x="3044481" y="4262511"/>
            <a:ext cx="3398521" cy="238732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800" b="1" dirty="0">
                <a:solidFill>
                  <a:schemeClr val="bg1"/>
                </a:solidFill>
              </a:rPr>
              <a:t>En un espacio y tiempo determinado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800" b="1" dirty="0">
                <a:solidFill>
                  <a:schemeClr val="bg1"/>
                </a:solidFill>
              </a:rPr>
              <a:t>Reconociendo su lado derecho e izquierdo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800" b="1" dirty="0">
                <a:solidFill>
                  <a:schemeClr val="bg1"/>
                </a:solidFill>
              </a:rPr>
              <a:t>A través de nociones arriba-abajo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800" b="1" dirty="0">
                <a:solidFill>
                  <a:schemeClr val="bg1"/>
                </a:solidFill>
              </a:rPr>
              <a:t>dentro.- fuera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800" b="1" dirty="0">
                <a:solidFill>
                  <a:schemeClr val="bg1"/>
                </a:solidFill>
              </a:rPr>
              <a:t>Cerca- lejos</a:t>
            </a:r>
          </a:p>
          <a:p>
            <a:pPr algn="ctr"/>
            <a:endParaRPr lang="es-PE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E02529EA-6A27-4484-9526-F82B70E5481B}"/>
              </a:ext>
            </a:extLst>
          </p:cNvPr>
          <p:cNvSpPr/>
          <p:nvPr/>
        </p:nvSpPr>
        <p:spPr>
          <a:xfrm>
            <a:off x="6516271" y="4281460"/>
            <a:ext cx="3978225" cy="236837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b="1" dirty="0">
                <a:solidFill>
                  <a:srgbClr val="7030A0"/>
                </a:solidFill>
              </a:rPr>
              <a:t>Con relación a sí mismo y de acuerdo a sus necesidades e intereses</a:t>
            </a:r>
            <a:endParaRPr lang="es-PE" sz="1800" b="1" dirty="0">
              <a:solidFill>
                <a:srgbClr val="7030A0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/>
          <a:srcRect l="27745" t="26339" r="52677" b="55625"/>
          <a:stretch/>
        </p:blipFill>
        <p:spPr>
          <a:xfrm>
            <a:off x="9495217" y="149501"/>
            <a:ext cx="2547257" cy="94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6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5C6B44E3-151E-4AFD-9DA3-BF4BECD13474}"/>
              </a:ext>
            </a:extLst>
          </p:cNvPr>
          <p:cNvSpPr txBox="1">
            <a:spLocks/>
          </p:cNvSpPr>
          <p:nvPr/>
        </p:nvSpPr>
        <p:spPr>
          <a:xfrm>
            <a:off x="144381" y="323557"/>
            <a:ext cx="9276471" cy="81514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Precisando Desempeño del Área de Educación Física Primaria</a:t>
            </a:r>
            <a:endParaRPr lang="es-PE" dirty="0"/>
          </a:p>
        </p:txBody>
      </p:sp>
      <p:graphicFrame>
        <p:nvGraphicFramePr>
          <p:cNvPr id="6" name="Tabla 7">
            <a:extLst>
              <a:ext uri="{FF2B5EF4-FFF2-40B4-BE49-F238E27FC236}">
                <a16:creationId xmlns:a16="http://schemas.microsoft.com/office/drawing/2014/main" id="{C99225FA-7D43-478C-B6F4-74E9C033E9B2}"/>
              </a:ext>
            </a:extLst>
          </p:cNvPr>
          <p:cNvGraphicFramePr>
            <a:graphicFrameLocks noGrp="1"/>
          </p:cNvGraphicFramePr>
          <p:nvPr/>
        </p:nvGraphicFramePr>
        <p:xfrm>
          <a:off x="144380" y="1260349"/>
          <a:ext cx="11532334" cy="1005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79842">
                  <a:extLst>
                    <a:ext uri="{9D8B030D-6E8A-4147-A177-3AD203B41FA5}">
                      <a16:colId xmlns:a16="http://schemas.microsoft.com/office/drawing/2014/main" val="3153035414"/>
                    </a:ext>
                  </a:extLst>
                </a:gridCol>
                <a:gridCol w="3573193">
                  <a:extLst>
                    <a:ext uri="{9D8B030D-6E8A-4147-A177-3AD203B41FA5}">
                      <a16:colId xmlns:a16="http://schemas.microsoft.com/office/drawing/2014/main" val="3970658849"/>
                    </a:ext>
                  </a:extLst>
                </a:gridCol>
                <a:gridCol w="5979299">
                  <a:extLst>
                    <a:ext uri="{9D8B030D-6E8A-4147-A177-3AD203B41FA5}">
                      <a16:colId xmlns:a16="http://schemas.microsoft.com/office/drawing/2014/main" val="3777674427"/>
                    </a:ext>
                  </a:extLst>
                </a:gridCol>
              </a:tblGrid>
              <a:tr h="738917">
                <a:tc>
                  <a:txBody>
                    <a:bodyPr/>
                    <a:lstStyle/>
                    <a:p>
                      <a:r>
                        <a:rPr lang="es-ES" sz="2000" dirty="0">
                          <a:solidFill>
                            <a:schemeClr val="tx1"/>
                          </a:solidFill>
                        </a:rPr>
                        <a:t>Acción</a:t>
                      </a:r>
                      <a:endParaRPr lang="es-PE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>
                          <a:solidFill>
                            <a:schemeClr val="tx1"/>
                          </a:solidFill>
                        </a:rPr>
                        <a:t>Contenido</a:t>
                      </a:r>
                    </a:p>
                    <a:p>
                      <a:r>
                        <a:rPr lang="es-PE" sz="2000" dirty="0">
                          <a:solidFill>
                            <a:schemeClr val="tx1"/>
                          </a:solidFill>
                        </a:rPr>
                        <a:t>(características y contexto)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>
                          <a:solidFill>
                            <a:schemeClr val="tx1"/>
                          </a:solidFill>
                        </a:rPr>
                        <a:t>Condición de Calidad</a:t>
                      </a:r>
                    </a:p>
                    <a:p>
                      <a:r>
                        <a:rPr lang="es-ES" sz="2000" dirty="0">
                          <a:solidFill>
                            <a:schemeClr val="tx1"/>
                          </a:solidFill>
                        </a:rPr>
                        <a:t>(Características y propósito de la acción sobre el contenido)</a:t>
                      </a:r>
                      <a:endParaRPr lang="es-PE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238085"/>
                  </a:ext>
                </a:extLst>
              </a:tr>
            </a:tbl>
          </a:graphicData>
        </a:graphic>
      </p:graphicFrame>
      <p:sp>
        <p:nvSpPr>
          <p:cNvPr id="8" name="Rectángulo 7">
            <a:extLst>
              <a:ext uri="{FF2B5EF4-FFF2-40B4-BE49-F238E27FC236}">
                <a16:creationId xmlns:a16="http://schemas.microsoft.com/office/drawing/2014/main" id="{A296AD79-7C9B-4664-BFBD-B64C598FEA54}"/>
              </a:ext>
            </a:extLst>
          </p:cNvPr>
          <p:cNvSpPr/>
          <p:nvPr/>
        </p:nvSpPr>
        <p:spPr>
          <a:xfrm>
            <a:off x="144380" y="2392677"/>
            <a:ext cx="2003474" cy="8646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rgbClr val="00B0F0"/>
                </a:solidFill>
              </a:rPr>
              <a:t>Se orienta</a:t>
            </a:r>
            <a:endParaRPr lang="es-PE" sz="2000" dirty="0">
              <a:solidFill>
                <a:srgbClr val="00B0F0"/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37DF1B1-72C9-472A-8712-5EAF6AC5F0DB}"/>
              </a:ext>
            </a:extLst>
          </p:cNvPr>
          <p:cNvSpPr/>
          <p:nvPr/>
        </p:nvSpPr>
        <p:spPr>
          <a:xfrm>
            <a:off x="2403467" y="2330203"/>
            <a:ext cx="3398521" cy="120543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chemeClr val="bg1"/>
                </a:solidFill>
              </a:rPr>
              <a:t>En un espacio y tiempo determinado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chemeClr val="bg1"/>
                </a:solidFill>
              </a:rPr>
              <a:t>Reconociendo su lado derecho e izquierdo</a:t>
            </a:r>
          </a:p>
          <a:p>
            <a:pPr algn="ctr"/>
            <a:endParaRPr lang="es-PE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BC457486-3EE8-4F95-B6AF-135D679E283D}"/>
              </a:ext>
            </a:extLst>
          </p:cNvPr>
          <p:cNvSpPr/>
          <p:nvPr/>
        </p:nvSpPr>
        <p:spPr>
          <a:xfrm>
            <a:off x="5898239" y="2351381"/>
            <a:ext cx="5778475" cy="120543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rgbClr val="7030A0"/>
                </a:solidFill>
              </a:rPr>
              <a:t>Con relación a sí mismo y de acuerdo a sus necesidades e intereses</a:t>
            </a:r>
            <a:endParaRPr lang="es-PE" sz="2000" dirty="0">
              <a:solidFill>
                <a:srgbClr val="7030A0"/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3817D808-082C-41D3-8BDC-55D7D0611403}"/>
              </a:ext>
            </a:extLst>
          </p:cNvPr>
          <p:cNvSpPr/>
          <p:nvPr/>
        </p:nvSpPr>
        <p:spPr>
          <a:xfrm>
            <a:off x="179151" y="3408907"/>
            <a:ext cx="2003474" cy="124282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rgbClr val="0070C0"/>
                </a:solidFill>
              </a:rPr>
              <a:t>Se orienta</a:t>
            </a:r>
            <a:endParaRPr lang="es-PE" sz="2000" dirty="0">
              <a:solidFill>
                <a:srgbClr val="0070C0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2A5A4AB8-B50C-4E93-8A02-DDE6FA1A51A7}"/>
              </a:ext>
            </a:extLst>
          </p:cNvPr>
          <p:cNvSpPr/>
          <p:nvPr/>
        </p:nvSpPr>
        <p:spPr>
          <a:xfrm>
            <a:off x="2403466" y="3602213"/>
            <a:ext cx="3398521" cy="11987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chemeClr val="bg1"/>
                </a:solidFill>
              </a:rPr>
              <a:t>A través de nociones arriba-abajo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chemeClr val="bg1"/>
                </a:solidFill>
              </a:rPr>
              <a:t>dentro.- fuera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chemeClr val="bg1"/>
                </a:solidFill>
              </a:rPr>
              <a:t>Cerca- lejos</a:t>
            </a:r>
          </a:p>
          <a:p>
            <a:pPr algn="ctr"/>
            <a:endParaRPr lang="es-PE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4312E974-5D23-43CC-9876-4624AE6A6430}"/>
              </a:ext>
            </a:extLst>
          </p:cNvPr>
          <p:cNvSpPr/>
          <p:nvPr/>
        </p:nvSpPr>
        <p:spPr>
          <a:xfrm>
            <a:off x="5898240" y="3629172"/>
            <a:ext cx="5778474" cy="114736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rgbClr val="7030A0"/>
                </a:solidFill>
              </a:rPr>
              <a:t>Con relación a sí mismo  y de acuerdo a sus necesidades e intereses</a:t>
            </a:r>
            <a:endParaRPr lang="es-PE" sz="2000" dirty="0">
              <a:solidFill>
                <a:srgbClr val="7030A0"/>
              </a:solidFill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4EE9E811-45BA-4495-B4B9-0A7500CCD511}"/>
              </a:ext>
            </a:extLst>
          </p:cNvPr>
          <p:cNvSpPr/>
          <p:nvPr/>
        </p:nvSpPr>
        <p:spPr>
          <a:xfrm>
            <a:off x="96253" y="5454739"/>
            <a:ext cx="11580461" cy="131702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000" b="1" dirty="0">
                <a:solidFill>
                  <a:schemeClr val="bg1"/>
                </a:solidFill>
              </a:rPr>
              <a:t>DESEMPEÑO PRECISADO: </a:t>
            </a:r>
            <a:r>
              <a:rPr lang="es-ES" sz="24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 orienta </a:t>
            </a:r>
            <a:r>
              <a:rPr lang="es-E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 un espacio y tiempo determinados reconociendo su lado derecho e izquierdo, a través de nociones cerca- lejos </a:t>
            </a:r>
            <a:r>
              <a:rPr lang="es-ES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   juegos cooperativos  </a:t>
            </a:r>
            <a:r>
              <a:rPr lang="es-ES" sz="2400" dirty="0">
                <a:solidFill>
                  <a:srgbClr val="7030A0"/>
                </a:solidFill>
              </a:rPr>
              <a:t>y con relación a sí mismo y de acuerdo a sus intereses y necesidades </a:t>
            </a:r>
            <a:r>
              <a:rPr lang="es-ES" sz="2400" b="1" dirty="0">
                <a:solidFill>
                  <a:srgbClr val="00B050"/>
                </a:solidFill>
              </a:rPr>
              <a:t>para  conllevar una vida saludable</a:t>
            </a:r>
            <a:endParaRPr lang="es-PE" sz="2400" b="1" dirty="0">
              <a:solidFill>
                <a:srgbClr val="00B050"/>
              </a:solidFill>
            </a:endParaRPr>
          </a:p>
        </p:txBody>
      </p:sp>
      <p:sp>
        <p:nvSpPr>
          <p:cNvPr id="4" name="Rectángulo redondeado 3"/>
          <p:cNvSpPr/>
          <p:nvPr/>
        </p:nvSpPr>
        <p:spPr>
          <a:xfrm>
            <a:off x="179151" y="4794280"/>
            <a:ext cx="11532334" cy="61923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>
                <a:solidFill>
                  <a:srgbClr val="00B050"/>
                </a:solidFill>
              </a:rPr>
              <a:t>SITUACIÓN SIGNIFICATIVA </a:t>
            </a:r>
            <a:r>
              <a:rPr lang="es-MX" sz="2000" b="1" dirty="0">
                <a:solidFill>
                  <a:schemeClr val="bg2">
                    <a:lumMod val="75000"/>
                  </a:schemeClr>
                </a:solidFill>
              </a:rPr>
              <a:t>: Fomentamos una  vida saludable en tiempos de pandemia</a:t>
            </a:r>
          </a:p>
          <a:p>
            <a:pPr algn="ctr"/>
            <a:r>
              <a:rPr lang="es-MX" sz="2000" b="1" dirty="0">
                <a:solidFill>
                  <a:schemeClr val="bg2">
                    <a:lumMod val="75000"/>
                  </a:schemeClr>
                </a:solidFill>
              </a:rPr>
              <a:t>CONOCIMIENTO </a:t>
            </a:r>
            <a:r>
              <a:rPr lang="es-MX" sz="2000" b="1" dirty="0">
                <a:solidFill>
                  <a:schemeClr val="accent2"/>
                </a:solidFill>
              </a:rPr>
              <a:t> </a:t>
            </a:r>
            <a:r>
              <a:rPr lang="es-MX" sz="2000" b="1" dirty="0">
                <a:solidFill>
                  <a:schemeClr val="bg2">
                    <a:lumMod val="75000"/>
                  </a:schemeClr>
                </a:solidFill>
              </a:rPr>
              <a:t>: Juegos cooperativos  </a:t>
            </a: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2"/>
          <a:srcRect l="27745" t="26339" r="52677" b="55625"/>
          <a:stretch/>
        </p:blipFill>
        <p:spPr>
          <a:xfrm>
            <a:off x="9805182" y="205771"/>
            <a:ext cx="1871532" cy="94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38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5577" y="2589000"/>
            <a:ext cx="10746966" cy="1478570"/>
          </a:xfrm>
        </p:spPr>
        <p:txBody>
          <a:bodyPr/>
          <a:lstStyle/>
          <a:p>
            <a:r>
              <a:rPr lang="es-MX" dirty="0"/>
              <a:t>           </a:t>
            </a:r>
            <a:r>
              <a:rPr lang="es-MX" sz="3200" b="1" dirty="0"/>
              <a:t>CONSTRUCCIÓN DE LOS CRITERIOS DE EVALUACIÓN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7745" t="26339" r="52677" b="55625"/>
          <a:stretch/>
        </p:blipFill>
        <p:spPr>
          <a:xfrm>
            <a:off x="1227909" y="425180"/>
            <a:ext cx="2168417" cy="946420"/>
          </a:xfrm>
          <a:prstGeom prst="rect">
            <a:avLst/>
          </a:prstGeom>
        </p:spPr>
      </p:pic>
      <p:sp>
        <p:nvSpPr>
          <p:cNvPr id="4" name="Redondear rectángulo de esquina diagonal 3">
            <a:extLst>
              <a:ext uri="{FF2B5EF4-FFF2-40B4-BE49-F238E27FC236}">
                <a16:creationId xmlns:a16="http://schemas.microsoft.com/office/drawing/2014/main" id="{C2E2BDE6-E04D-4CDF-9FCB-F893254C532A}"/>
              </a:ext>
            </a:extLst>
          </p:cNvPr>
          <p:cNvSpPr/>
          <p:nvPr/>
        </p:nvSpPr>
        <p:spPr>
          <a:xfrm>
            <a:off x="6267826" y="6135664"/>
            <a:ext cx="5593322" cy="523647"/>
          </a:xfrm>
          <a:prstGeom prst="round2DiagRect">
            <a:avLst/>
          </a:prstGeom>
          <a:solidFill>
            <a:srgbClr val="00206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s-MX" sz="2000" b="1" i="1" dirty="0">
                <a:latin typeface="Arial Black" panose="020B0A04020102020204" pitchFamily="34" charset="0"/>
              </a:rPr>
              <a:t>Ponente : Luz María Montoya </a:t>
            </a:r>
            <a:r>
              <a:rPr lang="es-MX" sz="2000" b="1" i="1" dirty="0" err="1">
                <a:latin typeface="Arial Black" panose="020B0A04020102020204" pitchFamily="34" charset="0"/>
              </a:rPr>
              <a:t>Glener</a:t>
            </a:r>
            <a:endParaRPr lang="es-MX" sz="2000" b="1" i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890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63470" y="-187394"/>
            <a:ext cx="1158239" cy="1155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15859" y="2332863"/>
            <a:ext cx="53449" cy="45719"/>
          </a:xfrm>
          <a:custGeom>
            <a:avLst/>
            <a:gdLst/>
            <a:ahLst/>
            <a:cxnLst/>
            <a:rect l="l" t="t" r="r" b="b"/>
            <a:pathLst>
              <a:path w="176530" h="749300">
                <a:moveTo>
                  <a:pt x="146182" y="0"/>
                </a:moveTo>
                <a:lnTo>
                  <a:pt x="123081" y="38608"/>
                </a:lnTo>
                <a:lnTo>
                  <a:pt x="95264" y="90713"/>
                </a:lnTo>
                <a:lnTo>
                  <a:pt x="71007" y="143018"/>
                </a:lnTo>
                <a:lnTo>
                  <a:pt x="50305" y="195227"/>
                </a:lnTo>
                <a:lnTo>
                  <a:pt x="33155" y="247040"/>
                </a:lnTo>
                <a:lnTo>
                  <a:pt x="19553" y="298161"/>
                </a:lnTo>
                <a:lnTo>
                  <a:pt x="9496" y="348291"/>
                </a:lnTo>
                <a:lnTo>
                  <a:pt x="2979" y="397133"/>
                </a:lnTo>
                <a:lnTo>
                  <a:pt x="0" y="444388"/>
                </a:lnTo>
                <a:lnTo>
                  <a:pt x="553" y="489759"/>
                </a:lnTo>
                <a:lnTo>
                  <a:pt x="4637" y="532949"/>
                </a:lnTo>
                <a:lnTo>
                  <a:pt x="12247" y="573659"/>
                </a:lnTo>
                <a:lnTo>
                  <a:pt x="23380" y="611592"/>
                </a:lnTo>
                <a:lnTo>
                  <a:pt x="56199" y="677934"/>
                </a:lnTo>
                <a:lnTo>
                  <a:pt x="103064" y="729593"/>
                </a:lnTo>
                <a:lnTo>
                  <a:pt x="131755" y="749173"/>
                </a:lnTo>
                <a:lnTo>
                  <a:pt x="176281" y="671195"/>
                </a:lnTo>
                <a:lnTo>
                  <a:pt x="147367" y="651406"/>
                </a:lnTo>
                <a:lnTo>
                  <a:pt x="121993" y="627248"/>
                </a:lnTo>
                <a:lnTo>
                  <a:pt x="81924" y="567035"/>
                </a:lnTo>
                <a:lnTo>
                  <a:pt x="67255" y="531586"/>
                </a:lnTo>
                <a:lnTo>
                  <a:pt x="56181" y="492980"/>
                </a:lnTo>
                <a:lnTo>
                  <a:pt x="48716" y="451521"/>
                </a:lnTo>
                <a:lnTo>
                  <a:pt x="44874" y="407511"/>
                </a:lnTo>
                <a:lnTo>
                  <a:pt x="44668" y="361253"/>
                </a:lnTo>
                <a:lnTo>
                  <a:pt x="48112" y="313052"/>
                </a:lnTo>
                <a:lnTo>
                  <a:pt x="55219" y="263210"/>
                </a:lnTo>
                <a:lnTo>
                  <a:pt x="66003" y="212030"/>
                </a:lnTo>
                <a:lnTo>
                  <a:pt x="80478" y="159816"/>
                </a:lnTo>
                <a:lnTo>
                  <a:pt x="98657" y="106870"/>
                </a:lnTo>
                <a:lnTo>
                  <a:pt x="120554" y="53497"/>
                </a:lnTo>
                <a:lnTo>
                  <a:pt x="146182" y="0"/>
                </a:lnTo>
                <a:close/>
              </a:path>
            </a:pathLst>
          </a:custGeom>
          <a:solidFill>
            <a:srgbClr val="CD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27745" t="26339" r="52677" b="55625"/>
          <a:stretch/>
        </p:blipFill>
        <p:spPr>
          <a:xfrm>
            <a:off x="10123520" y="82506"/>
            <a:ext cx="1933497" cy="570638"/>
          </a:xfrm>
          <a:prstGeom prst="rect">
            <a:avLst/>
          </a:prstGeom>
        </p:spPr>
      </p:pic>
      <p:sp>
        <p:nvSpPr>
          <p:cNvPr id="8" name="Rectángulo redondeado 7"/>
          <p:cNvSpPr/>
          <p:nvPr/>
        </p:nvSpPr>
        <p:spPr>
          <a:xfrm>
            <a:off x="148847" y="82505"/>
            <a:ext cx="5345723" cy="444670"/>
          </a:xfrm>
          <a:prstGeom prst="roundRect">
            <a:avLst>
              <a:gd name="adj" fmla="val 0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CRITERIOS DE EVALUACIÓN</a:t>
            </a:r>
          </a:p>
        </p:txBody>
      </p:sp>
      <p:sp>
        <p:nvSpPr>
          <p:cNvPr id="3" name="Rectángulo 2"/>
          <p:cNvSpPr/>
          <p:nvPr/>
        </p:nvSpPr>
        <p:spPr>
          <a:xfrm>
            <a:off x="353702" y="527175"/>
            <a:ext cx="1124008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1" algn="just" fontAlgn="base">
              <a:lnSpc>
                <a:spcPct val="150000"/>
              </a:lnSpc>
            </a:pPr>
            <a:r>
              <a:rPr lang="es-MX" sz="2400" dirty="0">
                <a:latin typeface="Titillium Web"/>
              </a:rPr>
              <a:t>En el caso del </a:t>
            </a:r>
            <a:r>
              <a:rPr lang="es-MX" sz="2400" b="1" dirty="0">
                <a:latin typeface="Titillium Web"/>
              </a:rPr>
              <a:t>proceso de la evaluación para el aprendizaje</a:t>
            </a:r>
            <a:r>
              <a:rPr lang="es-MX" sz="2400" dirty="0">
                <a:latin typeface="Titillium Web"/>
              </a:rPr>
              <a:t>, dado que la </a:t>
            </a:r>
            <a:r>
              <a:rPr lang="es-MX" sz="2400" b="1" dirty="0">
                <a:latin typeface="Titillium Web"/>
              </a:rPr>
              <a:t>finalidad es brindar retroalimentación</a:t>
            </a:r>
            <a:r>
              <a:rPr lang="es-MX" sz="2400" dirty="0">
                <a:latin typeface="Titillium Web"/>
              </a:rPr>
              <a:t>, </a:t>
            </a:r>
            <a:r>
              <a:rPr lang="es-MX" sz="2400" b="1" dirty="0">
                <a:latin typeface="Titillium Web"/>
              </a:rPr>
              <a:t>los criterios</a:t>
            </a:r>
            <a:r>
              <a:rPr lang="es-MX" sz="2400" dirty="0">
                <a:latin typeface="Titillium Web"/>
              </a:rPr>
              <a:t> se utilizarán para observar con detalle </a:t>
            </a:r>
            <a:r>
              <a:rPr lang="es-MX" sz="2400" b="1" dirty="0">
                <a:latin typeface="Titillium Web"/>
              </a:rPr>
              <a:t>los recursos empleados durante el proceso de aprendizaje</a:t>
            </a:r>
            <a:r>
              <a:rPr lang="es-MX" sz="2400" dirty="0">
                <a:latin typeface="Titillium Web"/>
              </a:rPr>
              <a:t>, que son indispensables </a:t>
            </a:r>
            <a:r>
              <a:rPr lang="es-MX" sz="2400" b="1" dirty="0">
                <a:latin typeface="Titillium Web"/>
              </a:rPr>
              <a:t>para el desarrollo de las competencias explicitadas en los propósitos de aprendizaje.</a:t>
            </a:r>
          </a:p>
          <a:p>
            <a:pPr marL="457200" lvl="1" algn="just" fontAlgn="base">
              <a:lnSpc>
                <a:spcPct val="150000"/>
              </a:lnSpc>
            </a:pPr>
            <a:r>
              <a:rPr lang="es-MX" sz="2400" dirty="0">
                <a:latin typeface="Titillium Web"/>
              </a:rPr>
              <a:t>En el caso del </a:t>
            </a:r>
            <a:r>
              <a:rPr lang="es-MX" sz="2400" b="1" dirty="0">
                <a:solidFill>
                  <a:schemeClr val="bg1"/>
                </a:solidFill>
                <a:latin typeface="Titillium Web"/>
              </a:rPr>
              <a:t>proceso de la evaluación del aprendizaje</a:t>
            </a:r>
            <a:r>
              <a:rPr lang="es-MX" sz="2400" dirty="0">
                <a:latin typeface="Titillium Web"/>
              </a:rPr>
              <a:t>, dado que la </a:t>
            </a:r>
            <a:r>
              <a:rPr lang="es-MX" sz="2400" b="1" dirty="0">
                <a:latin typeface="Titillium Web"/>
              </a:rPr>
              <a:t>finalidad es determinar el nivel de logro alcanzado en el desarrollo de una competencia</a:t>
            </a:r>
            <a:r>
              <a:rPr lang="es-MX" sz="2400" dirty="0">
                <a:latin typeface="Titillium Web"/>
              </a:rPr>
              <a:t>, </a:t>
            </a:r>
            <a:r>
              <a:rPr lang="es-MX" sz="2400" i="1" dirty="0">
                <a:latin typeface="Titillium Web"/>
              </a:rPr>
              <a:t>los criterios se utilizarán para observar la combinación de todas sus capacidades durante una acción de respuesta a la situación planteada.</a:t>
            </a:r>
          </a:p>
          <a:p>
            <a:pPr marL="457200" lvl="1" algn="just" fontAlgn="base"/>
            <a:r>
              <a:rPr lang="es-MX" sz="1800" b="1" dirty="0">
                <a:solidFill>
                  <a:schemeClr val="tx1"/>
                </a:solidFill>
                <a:latin typeface="inherit"/>
              </a:rPr>
              <a:t>                                                                                                                         RVM N.° 094-2020-MINEDU</a:t>
            </a:r>
            <a:endParaRPr lang="es-MX" sz="1800" dirty="0">
              <a:solidFill>
                <a:schemeClr val="tx1"/>
              </a:solidFill>
              <a:latin typeface="Titillium Web"/>
            </a:endParaRPr>
          </a:p>
        </p:txBody>
      </p:sp>
    </p:spTree>
    <p:extLst>
      <p:ext uri="{BB962C8B-B14F-4D97-AF65-F5344CB8AC3E}">
        <p14:creationId xmlns:p14="http://schemas.microsoft.com/office/powerpoint/2010/main" val="72017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6545" y="2432246"/>
            <a:ext cx="9905998" cy="1478570"/>
          </a:xfrm>
        </p:spPr>
        <p:txBody>
          <a:bodyPr/>
          <a:lstStyle/>
          <a:p>
            <a:r>
              <a:rPr lang="es-MX" dirty="0"/>
              <a:t> </a:t>
            </a:r>
            <a:r>
              <a:rPr lang="es-MX" sz="2800" b="1" i="1" dirty="0">
                <a:solidFill>
                  <a:srgbClr val="002060"/>
                </a:solidFill>
              </a:rPr>
              <a:t>EDUCACIÓN TRADICIONAL VS EDUCACIÓN POR COMPETENCIAS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7745" t="26339" r="52677" b="55625"/>
          <a:stretch/>
        </p:blipFill>
        <p:spPr>
          <a:xfrm>
            <a:off x="1227909" y="425180"/>
            <a:ext cx="2168417" cy="94642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9550" y="3533775"/>
            <a:ext cx="2710043" cy="22383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dondear rectángulo de esquina diagonal 3">
            <a:extLst>
              <a:ext uri="{FF2B5EF4-FFF2-40B4-BE49-F238E27FC236}">
                <a16:creationId xmlns:a16="http://schemas.microsoft.com/office/drawing/2014/main" id="{7302C822-36AC-448E-8020-D320EAED408D}"/>
              </a:ext>
            </a:extLst>
          </p:cNvPr>
          <p:cNvSpPr/>
          <p:nvPr/>
        </p:nvSpPr>
        <p:spPr>
          <a:xfrm>
            <a:off x="6387910" y="6228429"/>
            <a:ext cx="5593322" cy="523647"/>
          </a:xfrm>
          <a:prstGeom prst="round2DiagRect">
            <a:avLst/>
          </a:prstGeom>
          <a:solidFill>
            <a:srgbClr val="00206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s-MX" sz="2000" b="1" i="1" dirty="0">
                <a:latin typeface="Arial Black" panose="020B0A04020102020204" pitchFamily="34" charset="0"/>
              </a:rPr>
              <a:t>Ponente : Luz María Montoya </a:t>
            </a:r>
            <a:r>
              <a:rPr lang="es-MX" sz="2000" b="1" i="1" dirty="0" err="1">
                <a:latin typeface="Arial Black" panose="020B0A04020102020204" pitchFamily="34" charset="0"/>
              </a:rPr>
              <a:t>Glener</a:t>
            </a:r>
            <a:endParaRPr lang="es-MX" sz="2000" b="1" i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3577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7745" t="26339" r="52677" b="55625"/>
          <a:stretch/>
        </p:blipFill>
        <p:spPr>
          <a:xfrm>
            <a:off x="9504541" y="335556"/>
            <a:ext cx="2068480" cy="82213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4990" y="1604985"/>
            <a:ext cx="3349871" cy="28544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dondear rectángulo de esquina diagonal 3">
            <a:extLst>
              <a:ext uri="{FF2B5EF4-FFF2-40B4-BE49-F238E27FC236}">
                <a16:creationId xmlns:a16="http://schemas.microsoft.com/office/drawing/2014/main" id="{C43704DA-C312-41AF-93B9-BE4B208C0430}"/>
              </a:ext>
            </a:extLst>
          </p:cNvPr>
          <p:cNvSpPr/>
          <p:nvPr/>
        </p:nvSpPr>
        <p:spPr>
          <a:xfrm>
            <a:off x="6307582" y="6135664"/>
            <a:ext cx="5593322" cy="523647"/>
          </a:xfrm>
          <a:prstGeom prst="round2DiagRect">
            <a:avLst/>
          </a:prstGeom>
          <a:solidFill>
            <a:srgbClr val="00206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s-MX" sz="2000" b="1" i="1" dirty="0">
                <a:latin typeface="Arial Black" panose="020B0A04020102020204" pitchFamily="34" charset="0"/>
              </a:rPr>
              <a:t>Ponente : Luz María Montoya </a:t>
            </a:r>
            <a:r>
              <a:rPr lang="es-MX" sz="2000" b="1" i="1" dirty="0" err="1">
                <a:latin typeface="Arial Black" panose="020B0A04020102020204" pitchFamily="34" charset="0"/>
              </a:rPr>
              <a:t>Glener</a:t>
            </a:r>
            <a:endParaRPr lang="es-MX" sz="2000" b="1" i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3095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738704" y="1443177"/>
            <a:ext cx="10544702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1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s-PE" sz="3000" b="1" dirty="0">
                <a:solidFill>
                  <a:srgbClr val="002060"/>
                </a:solidFill>
              </a:rPr>
              <a:t>¿Cuáles son los insumos para  determinar una evidencia?</a:t>
            </a:r>
          </a:p>
          <a:p>
            <a:pPr marL="514350" lvl="1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s-PE" sz="3000" b="1" dirty="0">
                <a:solidFill>
                  <a:srgbClr val="002060"/>
                </a:solidFill>
              </a:rPr>
              <a:t>¿Cuál es el proceso para determinar una evidencia?</a:t>
            </a:r>
          </a:p>
          <a:p>
            <a:pPr lvl="1" algn="just"/>
            <a:endParaRPr lang="es-PE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Google Shape;120;p4"/>
          <p:cNvSpPr txBox="1">
            <a:spLocks noGrp="1"/>
          </p:cNvSpPr>
          <p:nvPr>
            <p:ph type="title"/>
          </p:nvPr>
        </p:nvSpPr>
        <p:spPr>
          <a:xfrm>
            <a:off x="267286" y="142708"/>
            <a:ext cx="3967089" cy="72948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chemeClr val="lt1"/>
              </a:buClr>
              <a:buSzPts val="4400"/>
            </a:pPr>
            <a:r>
              <a:rPr lang="es-PE" b="1" dirty="0">
                <a:solidFill>
                  <a:schemeClr val="lt1"/>
                </a:solidFill>
              </a:rPr>
              <a:t>  </a:t>
            </a:r>
            <a:r>
              <a:rPr lang="es-PE" b="1" dirty="0">
                <a:solidFill>
                  <a:schemeClr val="bg2"/>
                </a:solidFill>
              </a:rPr>
              <a:t>PARTICIPAMOS</a:t>
            </a:r>
            <a:endParaRPr b="1" dirty="0">
              <a:solidFill>
                <a:schemeClr val="bg2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7745" t="26339" r="52677" b="55625"/>
          <a:stretch/>
        </p:blipFill>
        <p:spPr>
          <a:xfrm>
            <a:off x="9504541" y="335556"/>
            <a:ext cx="2068480" cy="822131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738704" y="4074667"/>
            <a:ext cx="1054470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es-PE" sz="3000" b="1" dirty="0">
                <a:solidFill>
                  <a:schemeClr val="bg1"/>
                </a:solidFill>
              </a:rPr>
              <a:t>3</a:t>
            </a:r>
            <a:r>
              <a:rPr lang="es-PE" sz="3000" b="1" dirty="0">
                <a:solidFill>
                  <a:srgbClr val="002060"/>
                </a:solidFill>
              </a:rPr>
              <a:t>. </a:t>
            </a:r>
            <a:r>
              <a:rPr lang="es-PE" sz="2800" b="1" dirty="0">
                <a:solidFill>
                  <a:srgbClr val="002060"/>
                </a:solidFill>
              </a:rPr>
              <a:t>¿Cómo establecer los criterios de evaluación de una evidencia?</a:t>
            </a:r>
            <a:endParaRPr lang="es-PE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0767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772720" y="1243529"/>
            <a:ext cx="922036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1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s-PE" sz="2800" b="1" dirty="0">
                <a:solidFill>
                  <a:srgbClr val="002060"/>
                </a:solidFill>
              </a:rPr>
              <a:t>¿Cuáles son los insumos para  determinar una evidencia?</a:t>
            </a:r>
          </a:p>
        </p:txBody>
      </p:sp>
      <p:sp>
        <p:nvSpPr>
          <p:cNvPr id="6" name="Google Shape;120;p4"/>
          <p:cNvSpPr txBox="1">
            <a:spLocks noGrp="1"/>
          </p:cNvSpPr>
          <p:nvPr>
            <p:ph type="title"/>
          </p:nvPr>
        </p:nvSpPr>
        <p:spPr>
          <a:xfrm>
            <a:off x="267286" y="142708"/>
            <a:ext cx="3967089" cy="72948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chemeClr val="lt1"/>
              </a:buClr>
              <a:buSzPts val="4400"/>
            </a:pPr>
            <a:r>
              <a:rPr lang="es-PE" b="1" dirty="0">
                <a:solidFill>
                  <a:schemeClr val="lt1"/>
                </a:solidFill>
              </a:rPr>
              <a:t>  </a:t>
            </a:r>
            <a:r>
              <a:rPr lang="es-PE" b="1" dirty="0">
                <a:solidFill>
                  <a:schemeClr val="bg2"/>
                </a:solidFill>
              </a:rPr>
              <a:t>PARTICIPAMOS</a:t>
            </a:r>
            <a:endParaRPr b="1" dirty="0">
              <a:solidFill>
                <a:schemeClr val="bg2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7745" t="26339" r="52677" b="55625"/>
          <a:stretch/>
        </p:blipFill>
        <p:spPr>
          <a:xfrm>
            <a:off x="9504541" y="170224"/>
            <a:ext cx="2068480" cy="70197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164606" y="2628524"/>
            <a:ext cx="9650435" cy="1843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200000"/>
              </a:lnSpc>
            </a:pPr>
            <a:r>
              <a:rPr lang="es-MX" sz="2000" b="1" dirty="0">
                <a:solidFill>
                  <a:schemeClr val="bg1"/>
                </a:solidFill>
                <a:latin typeface="Titillium Web"/>
              </a:rPr>
              <a:t>Estándares descritos en el CNEB y sus desempeños</a:t>
            </a:r>
            <a:r>
              <a:rPr lang="es-MX" sz="2000" dirty="0">
                <a:solidFill>
                  <a:schemeClr val="bg1"/>
                </a:solidFill>
                <a:latin typeface="Titillium Web"/>
              </a:rPr>
              <a:t>. </a:t>
            </a:r>
          </a:p>
          <a:p>
            <a:pPr lvl="0" fontAlgn="base">
              <a:lnSpc>
                <a:spcPct val="200000"/>
              </a:lnSpc>
            </a:pPr>
            <a:r>
              <a:rPr lang="es-MX" sz="2000" b="1" dirty="0">
                <a:solidFill>
                  <a:schemeClr val="bg1"/>
                </a:solidFill>
                <a:latin typeface="Titillium Web"/>
              </a:rPr>
              <a:t>Capacidades</a:t>
            </a:r>
            <a:r>
              <a:rPr lang="es-MX" sz="2000" dirty="0">
                <a:solidFill>
                  <a:schemeClr val="bg1"/>
                </a:solidFill>
                <a:latin typeface="Titillium Web"/>
              </a:rPr>
              <a:t> -</a:t>
            </a:r>
            <a:r>
              <a:rPr lang="es-MX" sz="2000" b="1" dirty="0">
                <a:solidFill>
                  <a:schemeClr val="bg1"/>
                </a:solidFill>
                <a:latin typeface="Titillium Web"/>
              </a:rPr>
              <a:t>Competencia </a:t>
            </a:r>
            <a:r>
              <a:rPr lang="es-MX" sz="2000" dirty="0">
                <a:solidFill>
                  <a:schemeClr val="bg1"/>
                </a:solidFill>
                <a:latin typeface="Titillium Web"/>
              </a:rPr>
              <a:t> </a:t>
            </a:r>
          </a:p>
          <a:p>
            <a:pPr lvl="0" fontAlgn="base">
              <a:lnSpc>
                <a:spcPct val="200000"/>
              </a:lnSpc>
            </a:pPr>
            <a:r>
              <a:rPr lang="es-MX" sz="2000" b="1" dirty="0">
                <a:solidFill>
                  <a:schemeClr val="bg1"/>
                </a:solidFill>
                <a:latin typeface="Titillium Web"/>
              </a:rPr>
              <a:t>La situación o problema a enfrentar</a:t>
            </a:r>
            <a:r>
              <a:rPr lang="es-MX" sz="2000" dirty="0">
                <a:solidFill>
                  <a:schemeClr val="bg1"/>
                </a:solidFill>
                <a:latin typeface="Titillium Web"/>
              </a:rPr>
              <a:t>.(ajustarse)</a:t>
            </a:r>
          </a:p>
        </p:txBody>
      </p:sp>
    </p:spTree>
    <p:extLst>
      <p:ext uri="{BB962C8B-B14F-4D97-AF65-F5344CB8AC3E}">
        <p14:creationId xmlns:p14="http://schemas.microsoft.com/office/powerpoint/2010/main" val="31848789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0;p4"/>
          <p:cNvSpPr txBox="1">
            <a:spLocks noGrp="1"/>
          </p:cNvSpPr>
          <p:nvPr>
            <p:ph type="title"/>
          </p:nvPr>
        </p:nvSpPr>
        <p:spPr>
          <a:xfrm>
            <a:off x="267286" y="142708"/>
            <a:ext cx="3967089" cy="72948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chemeClr val="lt1"/>
              </a:buClr>
              <a:buSzPts val="4400"/>
            </a:pPr>
            <a:r>
              <a:rPr lang="es-PE" b="1" dirty="0">
                <a:solidFill>
                  <a:schemeClr val="lt1"/>
                </a:solidFill>
              </a:rPr>
              <a:t>  </a:t>
            </a:r>
            <a:r>
              <a:rPr lang="es-PE" b="1" dirty="0">
                <a:solidFill>
                  <a:schemeClr val="bg2"/>
                </a:solidFill>
              </a:rPr>
              <a:t>PARTICIPAMOS</a:t>
            </a:r>
            <a:endParaRPr b="1" dirty="0">
              <a:solidFill>
                <a:schemeClr val="bg2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7745" t="26339" r="52677" b="55625"/>
          <a:stretch/>
        </p:blipFill>
        <p:spPr>
          <a:xfrm>
            <a:off x="9504541" y="170224"/>
            <a:ext cx="2068480" cy="701973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492369" y="1459011"/>
            <a:ext cx="110806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PE" sz="3000" b="1" dirty="0">
                <a:solidFill>
                  <a:srgbClr val="002060"/>
                </a:solidFill>
              </a:rPr>
              <a:t>2. </a:t>
            </a:r>
            <a:r>
              <a:rPr lang="es-PE" sz="2400" b="1" dirty="0">
                <a:solidFill>
                  <a:srgbClr val="002060"/>
                </a:solidFill>
              </a:rPr>
              <a:t>¿Cuál es el proceso  para determinar una evidencia?</a:t>
            </a:r>
          </a:p>
        </p:txBody>
      </p:sp>
      <p:graphicFrame>
        <p:nvGraphicFramePr>
          <p:cNvPr id="8" name="Diagrama 7"/>
          <p:cNvGraphicFramePr/>
          <p:nvPr/>
        </p:nvGraphicFramePr>
        <p:xfrm>
          <a:off x="2063931" y="2013010"/>
          <a:ext cx="8098972" cy="4649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4410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67286" y="1157687"/>
            <a:ext cx="11016120" cy="601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es-PE" sz="3000" b="1" dirty="0">
                <a:solidFill>
                  <a:schemeClr val="bg1"/>
                </a:solidFill>
              </a:rPr>
              <a:t>3</a:t>
            </a:r>
            <a:r>
              <a:rPr lang="es-PE" sz="3000" b="1" dirty="0">
                <a:solidFill>
                  <a:srgbClr val="002060"/>
                </a:solidFill>
              </a:rPr>
              <a:t>. </a:t>
            </a:r>
            <a:r>
              <a:rPr lang="es-PE" sz="2800" b="1" dirty="0">
                <a:solidFill>
                  <a:srgbClr val="002060"/>
                </a:solidFill>
              </a:rPr>
              <a:t>¿Cómo establecer los criterios de evaluación de una evidencia?</a:t>
            </a:r>
            <a:endParaRPr lang="es-PE" sz="2800" b="1" dirty="0">
              <a:solidFill>
                <a:schemeClr val="bg1"/>
              </a:solidFill>
            </a:endParaRPr>
          </a:p>
          <a:p>
            <a:pPr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400" b="1" i="1" dirty="0">
                <a:latin typeface="Titillium Web"/>
              </a:rPr>
              <a:t>Comprender el propósito de la situación significativa e identificar las competencias a desarrollar.</a:t>
            </a:r>
          </a:p>
          <a:p>
            <a:pPr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400" b="1" i="1" dirty="0">
                <a:latin typeface="Titillium Web"/>
              </a:rPr>
              <a:t>Analizar las competencias y sus capacidades</a:t>
            </a:r>
            <a:r>
              <a:rPr lang="es-MX" sz="2400" dirty="0">
                <a:latin typeface="Titillium Web"/>
              </a:rPr>
              <a:t>.</a:t>
            </a:r>
          </a:p>
          <a:p>
            <a:pPr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400" b="1" i="1" dirty="0">
                <a:latin typeface="Titillium Web"/>
              </a:rPr>
              <a:t>Analizar el estándar y desempeños según el ciclo y grado</a:t>
            </a:r>
            <a:r>
              <a:rPr lang="es-MX" sz="2400" dirty="0">
                <a:latin typeface="Titillium Web"/>
              </a:rPr>
              <a:t>.</a:t>
            </a:r>
          </a:p>
          <a:p>
            <a:pPr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400" b="1" i="1" dirty="0">
                <a:latin typeface="Titillium Web"/>
              </a:rPr>
              <a:t>Establecer una relación adecuada entre los estándares de aprendizaje/desempeños, el propósito y las evidencias de aprendizaje </a:t>
            </a:r>
            <a:r>
              <a:rPr lang="es-MX" sz="2400" dirty="0">
                <a:latin typeface="Titillium Web"/>
              </a:rPr>
              <a:t>que se están solicitando en la actividad o experiencia de aprendizaje.</a:t>
            </a:r>
          </a:p>
          <a:p>
            <a:pPr lvl="1" algn="just">
              <a:lnSpc>
                <a:spcPct val="150000"/>
              </a:lnSpc>
            </a:pPr>
            <a:endParaRPr lang="es-PE" sz="3000" b="1" dirty="0">
              <a:solidFill>
                <a:srgbClr val="002060"/>
              </a:solidFill>
            </a:endParaRPr>
          </a:p>
          <a:p>
            <a:pPr lvl="1" algn="just"/>
            <a:endParaRPr lang="es-PE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Google Shape;120;p4"/>
          <p:cNvSpPr txBox="1">
            <a:spLocks noGrp="1"/>
          </p:cNvSpPr>
          <p:nvPr>
            <p:ph type="title"/>
          </p:nvPr>
        </p:nvSpPr>
        <p:spPr>
          <a:xfrm>
            <a:off x="267286" y="142708"/>
            <a:ext cx="3967089" cy="72948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chemeClr val="lt1"/>
              </a:buClr>
              <a:buSzPts val="4400"/>
            </a:pPr>
            <a:r>
              <a:rPr lang="es-PE" b="1" dirty="0">
                <a:solidFill>
                  <a:schemeClr val="lt1"/>
                </a:solidFill>
              </a:rPr>
              <a:t>  </a:t>
            </a:r>
            <a:r>
              <a:rPr lang="es-PE" b="1" dirty="0">
                <a:solidFill>
                  <a:schemeClr val="bg2"/>
                </a:solidFill>
              </a:rPr>
              <a:t>PARTICIPAMOS</a:t>
            </a:r>
            <a:endParaRPr b="1" dirty="0">
              <a:solidFill>
                <a:schemeClr val="bg2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7745" t="26339" r="52677" b="55625"/>
          <a:stretch/>
        </p:blipFill>
        <p:spPr>
          <a:xfrm>
            <a:off x="9504541" y="335556"/>
            <a:ext cx="2068480" cy="82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0664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6389" y="2432246"/>
            <a:ext cx="10786154" cy="1478570"/>
          </a:xfrm>
        </p:spPr>
        <p:txBody>
          <a:bodyPr/>
          <a:lstStyle/>
          <a:p>
            <a:r>
              <a:rPr lang="es-MX" dirty="0"/>
              <a:t>           </a:t>
            </a:r>
            <a:r>
              <a:rPr lang="es-MX" sz="3200" b="1" dirty="0"/>
              <a:t>CRITERIOS DE EVALUACIÓN Y RETROALIMENTACIÓN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7745" t="26339" r="52677" b="55625"/>
          <a:stretch/>
        </p:blipFill>
        <p:spPr>
          <a:xfrm>
            <a:off x="1227909" y="425180"/>
            <a:ext cx="2168417" cy="946420"/>
          </a:xfrm>
          <a:prstGeom prst="rect">
            <a:avLst/>
          </a:prstGeom>
        </p:spPr>
      </p:pic>
      <p:sp>
        <p:nvSpPr>
          <p:cNvPr id="4" name="Redondear rectángulo de esquina diagonal 3">
            <a:extLst>
              <a:ext uri="{FF2B5EF4-FFF2-40B4-BE49-F238E27FC236}">
                <a16:creationId xmlns:a16="http://schemas.microsoft.com/office/drawing/2014/main" id="{FF16B4F9-3796-427E-94A2-EDD2E50AE41D}"/>
              </a:ext>
            </a:extLst>
          </p:cNvPr>
          <p:cNvSpPr/>
          <p:nvPr/>
        </p:nvSpPr>
        <p:spPr>
          <a:xfrm>
            <a:off x="6387095" y="5963386"/>
            <a:ext cx="5593322" cy="523647"/>
          </a:xfrm>
          <a:prstGeom prst="round2DiagRect">
            <a:avLst/>
          </a:prstGeom>
          <a:solidFill>
            <a:srgbClr val="00206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s-MX" sz="2000" b="1" i="1" dirty="0">
                <a:latin typeface="Arial Black" panose="020B0A04020102020204" pitchFamily="34" charset="0"/>
              </a:rPr>
              <a:t>Ponente : Luz María Montoya </a:t>
            </a:r>
            <a:r>
              <a:rPr lang="es-MX" sz="2000" b="1" i="1" dirty="0" err="1">
                <a:latin typeface="Arial Black" panose="020B0A04020102020204" pitchFamily="34" charset="0"/>
              </a:rPr>
              <a:t>Glener</a:t>
            </a:r>
            <a:endParaRPr lang="es-MX" sz="2000" b="1" i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9609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0"/>
          <p:cNvSpPr txBox="1">
            <a:spLocks noGrp="1"/>
          </p:cNvSpPr>
          <p:nvPr>
            <p:ph type="title"/>
          </p:nvPr>
        </p:nvSpPr>
        <p:spPr>
          <a:xfrm>
            <a:off x="219636" y="887076"/>
            <a:ext cx="11734800" cy="829994"/>
          </a:xfrm>
          <a:prstGeom prst="rect">
            <a:avLst/>
          </a:prstGeom>
          <a:solidFill>
            <a:srgbClr val="002060"/>
          </a:solidFill>
          <a:ln w="9525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just">
              <a:buClr>
                <a:schemeClr val="lt1"/>
              </a:buClr>
              <a:buSzPts val="4400"/>
            </a:pPr>
            <a:r>
              <a:rPr lang="es-MX" sz="2400" b="1" dirty="0">
                <a:solidFill>
                  <a:schemeClr val="bg1"/>
                </a:solidFill>
              </a:rPr>
              <a:t>¿</a:t>
            </a:r>
            <a:r>
              <a:rPr lang="es-MX" sz="2800" b="1" dirty="0"/>
              <a:t>Cuál es la conexión entre criterios de evaluación y retroalimentación?</a:t>
            </a:r>
            <a:endParaRPr sz="2800" b="1" dirty="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9636" y="1909491"/>
            <a:ext cx="4545157" cy="4948509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5031043" y="1732447"/>
            <a:ext cx="6805828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MX" sz="2000" b="1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onsiste en devolver a la persona, información que describa sus logros  o progresos en relación  con los criterios de evaluación.</a:t>
            </a:r>
          </a:p>
          <a:p>
            <a:pPr algn="just">
              <a:lnSpc>
                <a:spcPct val="150000"/>
              </a:lnSpc>
            </a:pPr>
            <a:r>
              <a:rPr lang="es-MX" sz="2000" b="1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retroalimentación es eficaz cuando se observan las actuaciones y/o producciones de la persona evaluada; se identifican sus aciertos, errores recurrentes y los aspectos que más atención requieren y a partir de ello brinda información oportuna que lo lleve a reflexionar sobre dichos  aspectos y a la búsqueda de estrategias que le permitan mejorar sus aprendizajes .</a:t>
            </a:r>
          </a:p>
          <a:p>
            <a:pPr algn="just"/>
            <a:r>
              <a:rPr lang="es-MX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                    </a:t>
            </a:r>
            <a:endParaRPr lang="es-MX" sz="20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/>
          <a:srcRect l="27745" t="26339" r="52677" b="55625"/>
          <a:stretch/>
        </p:blipFill>
        <p:spPr>
          <a:xfrm>
            <a:off x="9339943" y="154744"/>
            <a:ext cx="2336771" cy="66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886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B9AABEA-FFE3-4F7A-87B9-1E8D70638CCA}"/>
              </a:ext>
            </a:extLst>
          </p:cNvPr>
          <p:cNvSpPr/>
          <p:nvPr/>
        </p:nvSpPr>
        <p:spPr>
          <a:xfrm>
            <a:off x="716684" y="344576"/>
            <a:ext cx="2366353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s-ES" dirty="0"/>
              <a:t>Comunicación 3°- Primaria</a:t>
            </a:r>
            <a:endParaRPr lang="es-PE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DF42832E-8960-4A89-BF51-314AE7B584DF}"/>
              </a:ext>
            </a:extLst>
          </p:cNvPr>
          <p:cNvSpPr/>
          <p:nvPr/>
        </p:nvSpPr>
        <p:spPr>
          <a:xfrm>
            <a:off x="6281532" y="1802870"/>
            <a:ext cx="5740884" cy="677108"/>
          </a:xfrm>
          <a:prstGeom prst="rect">
            <a:avLst/>
          </a:prstGeom>
          <a:solidFill>
            <a:srgbClr val="FFFFCC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sz="18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Evidencia:</a:t>
            </a:r>
            <a:endParaRPr lang="es-E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es-PE" sz="2000" dirty="0">
                <a:solidFill>
                  <a:srgbClr val="0070C0"/>
                </a:solidFill>
              </a:rPr>
              <a:t>Redacta un texto informativo sobre su localidad.</a:t>
            </a:r>
            <a:endParaRPr lang="es-PE" sz="360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8138C80-5F47-476A-BB0A-CD1A6C7996A0}"/>
              </a:ext>
            </a:extLst>
          </p:cNvPr>
          <p:cNvSpPr/>
          <p:nvPr/>
        </p:nvSpPr>
        <p:spPr>
          <a:xfrm>
            <a:off x="1065998" y="2693655"/>
            <a:ext cx="10060003" cy="34163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endParaRPr lang="es-PE" sz="2400" b="1" dirty="0">
              <a:solidFill>
                <a:schemeClr val="dk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2400" b="1" dirty="0">
                <a:solidFill>
                  <a:schemeClr val="dk1"/>
                </a:solidFill>
              </a:rPr>
              <a:t>Adecúa el texto a la situación comunicativa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E" sz="2400" b="1" dirty="0">
              <a:solidFill>
                <a:schemeClr val="dk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2400" b="1" dirty="0">
                <a:solidFill>
                  <a:srgbClr val="00B050"/>
                </a:solidFill>
              </a:rPr>
              <a:t>Organiza y desarrolla las ideas en forma coherente y cohesionada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E" sz="2400" b="1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2400" b="1" dirty="0">
                <a:solidFill>
                  <a:srgbClr val="7030A0"/>
                </a:solidFill>
              </a:rPr>
              <a:t>Utiliza convenciones del lenguaje escrito de forma pertinente</a:t>
            </a:r>
          </a:p>
          <a:p>
            <a:endParaRPr lang="es-PE" sz="2400" b="1" dirty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2400" b="1" dirty="0">
                <a:solidFill>
                  <a:schemeClr val="accent2">
                    <a:lumMod val="50000"/>
                  </a:schemeClr>
                </a:solidFill>
              </a:rPr>
              <a:t>Reflexiona y evalúa la forma, el contenido  y contexto  del texto escrito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EF42480-93A5-48A3-9961-7A1F2F403191}"/>
              </a:ext>
            </a:extLst>
          </p:cNvPr>
          <p:cNvSpPr/>
          <p:nvPr/>
        </p:nvSpPr>
        <p:spPr>
          <a:xfrm>
            <a:off x="3813160" y="252017"/>
            <a:ext cx="42574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2400" b="1" dirty="0">
                <a:solidFill>
                  <a:srgbClr val="0070C0"/>
                </a:solidFill>
              </a:rPr>
              <a:t>“Ven a visitar mi localidad”</a:t>
            </a:r>
            <a:endParaRPr lang="es-PE" sz="2400" b="1" i="1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762106" y="1142014"/>
            <a:ext cx="89456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2000" b="1" dirty="0"/>
              <a:t>Escribe diversos tipos de textos escritos en su lengua materna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598" y="0"/>
            <a:ext cx="1144909" cy="11129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3"/>
          <a:srcRect l="27745" t="26339" r="52677" b="55625"/>
          <a:stretch/>
        </p:blipFill>
        <p:spPr>
          <a:xfrm>
            <a:off x="9707756" y="71969"/>
            <a:ext cx="2114703" cy="66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3417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B9AABEA-FFE3-4F7A-87B9-1E8D70638CCA}"/>
              </a:ext>
            </a:extLst>
          </p:cNvPr>
          <p:cNvSpPr/>
          <p:nvPr/>
        </p:nvSpPr>
        <p:spPr>
          <a:xfrm>
            <a:off x="153485" y="113556"/>
            <a:ext cx="2316660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s-ES" dirty="0"/>
              <a:t>Comunicación 3°- Primaria</a:t>
            </a:r>
            <a:endParaRPr lang="es-PE" dirty="0"/>
          </a:p>
        </p:txBody>
      </p:sp>
      <p:sp>
        <p:nvSpPr>
          <p:cNvPr id="16" name="Rectángulo 15"/>
          <p:cNvSpPr/>
          <p:nvPr/>
        </p:nvSpPr>
        <p:spPr>
          <a:xfrm>
            <a:off x="394790" y="512216"/>
            <a:ext cx="62546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2000" b="1" dirty="0"/>
              <a:t>Escribe diversos tipos de textos escritos en su lengua materna</a:t>
            </a:r>
          </a:p>
        </p:txBody>
      </p:sp>
      <p:grpSp>
        <p:nvGrpSpPr>
          <p:cNvPr id="17" name="Grupo 16"/>
          <p:cNvGrpSpPr/>
          <p:nvPr/>
        </p:nvGrpSpPr>
        <p:grpSpPr>
          <a:xfrm>
            <a:off x="584559" y="1576558"/>
            <a:ext cx="11185075" cy="4506049"/>
            <a:chOff x="460647" y="2451582"/>
            <a:chExt cx="4659019" cy="2068442"/>
          </a:xfrm>
        </p:grpSpPr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0647" y="2451582"/>
              <a:ext cx="4659019" cy="2068442"/>
            </a:xfrm>
            <a:prstGeom prst="rect">
              <a:avLst/>
            </a:prstGeom>
          </p:spPr>
        </p:pic>
        <p:sp>
          <p:nvSpPr>
            <p:cNvPr id="19" name="Rectángulo 18"/>
            <p:cNvSpPr/>
            <p:nvPr/>
          </p:nvSpPr>
          <p:spPr>
            <a:xfrm>
              <a:off x="1765300" y="2451582"/>
              <a:ext cx="1835150" cy="1744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Estándar Ciclo  IV</a:t>
              </a:r>
            </a:p>
          </p:txBody>
        </p:sp>
      </p:grpSp>
      <p:sp>
        <p:nvSpPr>
          <p:cNvPr id="22" name="Rectángulo 21">
            <a:extLst>
              <a:ext uri="{FF2B5EF4-FFF2-40B4-BE49-F238E27FC236}">
                <a16:creationId xmlns:a16="http://schemas.microsoft.com/office/drawing/2014/main" id="{AEF42480-93A5-48A3-9961-7A1F2F403191}"/>
              </a:ext>
            </a:extLst>
          </p:cNvPr>
          <p:cNvSpPr/>
          <p:nvPr/>
        </p:nvSpPr>
        <p:spPr>
          <a:xfrm>
            <a:off x="6649445" y="915342"/>
            <a:ext cx="46887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2000" b="1" dirty="0">
                <a:solidFill>
                  <a:schemeClr val="tx1"/>
                </a:solidFill>
              </a:rPr>
              <a:t>“VEN A VISITAR MI LOCALIDAD”</a:t>
            </a:r>
            <a:endParaRPr lang="es-PE" sz="2000" b="1" i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/>
          <a:srcRect l="27745" t="26339" r="52677" b="55625"/>
          <a:stretch/>
        </p:blipFill>
        <p:spPr>
          <a:xfrm>
            <a:off x="9562011" y="154744"/>
            <a:ext cx="2114703" cy="66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172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B9AABEA-FFE3-4F7A-87B9-1E8D70638CCA}"/>
              </a:ext>
            </a:extLst>
          </p:cNvPr>
          <p:cNvSpPr/>
          <p:nvPr/>
        </p:nvSpPr>
        <p:spPr>
          <a:xfrm>
            <a:off x="153485" y="113556"/>
            <a:ext cx="2316660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s-ES" dirty="0"/>
              <a:t>Comunicación 3°- Primaria</a:t>
            </a:r>
            <a:endParaRPr lang="es-PE" dirty="0"/>
          </a:p>
        </p:txBody>
      </p:sp>
      <p:sp>
        <p:nvSpPr>
          <p:cNvPr id="16" name="Rectángulo 15"/>
          <p:cNvSpPr/>
          <p:nvPr/>
        </p:nvSpPr>
        <p:spPr>
          <a:xfrm>
            <a:off x="153485" y="437995"/>
            <a:ext cx="8473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2000" b="1" dirty="0"/>
              <a:t>Escribe diversos tipos de textos escritos en su lengua materna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DF42832E-8960-4A89-BF51-314AE7B584DF}"/>
              </a:ext>
            </a:extLst>
          </p:cNvPr>
          <p:cNvSpPr/>
          <p:nvPr/>
        </p:nvSpPr>
        <p:spPr>
          <a:xfrm>
            <a:off x="153485" y="854767"/>
            <a:ext cx="11433269" cy="5529142"/>
          </a:xfrm>
          <a:prstGeom prst="rect">
            <a:avLst/>
          </a:prstGeom>
          <a:solidFill>
            <a:srgbClr val="FFFFCC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s-ES" sz="1800" b="1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Escribe </a:t>
            </a:r>
            <a:r>
              <a:rPr lang="es-E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diversos tipos de textos  </a:t>
            </a:r>
            <a:r>
              <a:rPr lang="es-E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texto adecuándose al destinatario y tipo textual de acuerdo al propósito  </a:t>
            </a:r>
            <a:r>
              <a:rPr lang="es-E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comunicativo</a:t>
            </a:r>
            <a:r>
              <a:rPr lang="es-E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,e incorporando un vocabulario pertinente así como algunos términos propios de los campos del  saber.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Desarrolla sus ideas en torno al </a:t>
            </a:r>
            <a:r>
              <a:rPr lang="es-E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tema  </a:t>
            </a:r>
            <a:r>
              <a:rPr lang="es-E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evitando salirse de este </a:t>
            </a:r>
            <a:r>
              <a:rPr lang="es-E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,contradice y reitera información innecesariamente ,aunque en ocasiones puede presentar vacíos de información.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Utiliza recursos gramaticales y ortográficos (por ejemplo, las mayúsculas y el punto final) que contribuyen a dar sentido a su texto.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Reflexiona sobre el texto que escribe ,revisando si se adecúa al destinatario , tema y tipo textual, así como la coherencia entre las ideas, el uso de algunos conectores y referentes ,vocabulario pertinente, además de los recursos ortográficos empleados para mejorar y garantizar el sentido de su texto.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AEF42480-93A5-48A3-9961-7A1F2F403191}"/>
              </a:ext>
            </a:extLst>
          </p:cNvPr>
          <p:cNvSpPr/>
          <p:nvPr/>
        </p:nvSpPr>
        <p:spPr>
          <a:xfrm>
            <a:off x="2862001" y="21223"/>
            <a:ext cx="43752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2000" b="1" dirty="0">
                <a:solidFill>
                  <a:schemeClr val="tx1"/>
                </a:solidFill>
              </a:rPr>
              <a:t>“VEN A VISITAR MI LOCALIDAD”</a:t>
            </a:r>
            <a:endParaRPr lang="es-PE" sz="2000" b="1" i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7884820" y="58982"/>
            <a:ext cx="1836132" cy="5402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Desempeño 3er grado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/>
          <a:srcRect l="27745" t="26339" r="52677" b="55625"/>
          <a:stretch/>
        </p:blipFill>
        <p:spPr>
          <a:xfrm>
            <a:off x="9923812" y="113556"/>
            <a:ext cx="2114703" cy="66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297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BF13BD87-BC66-456B-A126-1EE9B7016356}"/>
              </a:ext>
            </a:extLst>
          </p:cNvPr>
          <p:cNvGraphicFramePr/>
          <p:nvPr/>
        </p:nvGraphicFramePr>
        <p:xfrm>
          <a:off x="1524166" y="243154"/>
          <a:ext cx="8022103" cy="5618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6468076" y="3525063"/>
            <a:ext cx="658425" cy="524301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7170906" y="3551067"/>
            <a:ext cx="2274679" cy="12753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CAPACIDADES</a:t>
            </a:r>
          </a:p>
        </p:txBody>
      </p:sp>
      <p:sp>
        <p:nvSpPr>
          <p:cNvPr id="7" name="Rectángulo redondeado 6"/>
          <p:cNvSpPr/>
          <p:nvPr/>
        </p:nvSpPr>
        <p:spPr>
          <a:xfrm>
            <a:off x="8633457" y="663928"/>
            <a:ext cx="1102989" cy="914400"/>
          </a:xfrm>
          <a:prstGeom prst="roundRect">
            <a:avLst>
              <a:gd name="adj" fmla="val 135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PERFIL DE EGRESO</a:t>
            </a:r>
          </a:p>
        </p:txBody>
      </p:sp>
      <p:sp>
        <p:nvSpPr>
          <p:cNvPr id="8" name="Rectángulo redondeado 7"/>
          <p:cNvSpPr/>
          <p:nvPr/>
        </p:nvSpPr>
        <p:spPr>
          <a:xfrm>
            <a:off x="226227" y="248432"/>
            <a:ext cx="1903362" cy="1219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COMPETENCIAS TRANSVERSALES</a:t>
            </a:r>
          </a:p>
        </p:txBody>
      </p:sp>
      <p:sp>
        <p:nvSpPr>
          <p:cNvPr id="9" name="Rectángulo redondeado 8"/>
          <p:cNvSpPr/>
          <p:nvPr/>
        </p:nvSpPr>
        <p:spPr>
          <a:xfrm>
            <a:off x="150956" y="5324710"/>
            <a:ext cx="2941159" cy="1533289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ORIENTACIONES METODOLÓGICAS PARA EL PROCESO DE E-A</a:t>
            </a:r>
          </a:p>
          <a:p>
            <a:pPr algn="ctr"/>
            <a:r>
              <a:rPr lang="es-MX" dirty="0"/>
              <a:t>Planificación-Mediación -Evaluación</a:t>
            </a:r>
          </a:p>
        </p:txBody>
      </p:sp>
      <p:sp>
        <p:nvSpPr>
          <p:cNvPr id="10" name="Rectángulo redondeado 9"/>
          <p:cNvSpPr/>
          <p:nvPr/>
        </p:nvSpPr>
        <p:spPr>
          <a:xfrm>
            <a:off x="249583" y="1763364"/>
            <a:ext cx="188000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ENFOQUES TRANSVERSALES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8"/>
          <a:srcRect l="39397" t="51645" r="43681" b="16612"/>
          <a:stretch/>
        </p:blipFill>
        <p:spPr>
          <a:xfrm>
            <a:off x="9546269" y="4535904"/>
            <a:ext cx="2201779" cy="232209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9"/>
          <a:srcRect l="27745" t="26339" r="52677" b="55625"/>
          <a:stretch/>
        </p:blipFill>
        <p:spPr>
          <a:xfrm>
            <a:off x="9926624" y="243154"/>
            <a:ext cx="2068480" cy="94608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657600" y="6282677"/>
            <a:ext cx="4975857" cy="53447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Características de las y los estudiantes y su contexto</a:t>
            </a:r>
            <a:endParaRPr lang="es-MX" sz="600" dirty="0"/>
          </a:p>
        </p:txBody>
      </p:sp>
    </p:spTree>
    <p:extLst>
      <p:ext uri="{BB962C8B-B14F-4D97-AF65-F5344CB8AC3E}">
        <p14:creationId xmlns:p14="http://schemas.microsoft.com/office/powerpoint/2010/main" val="194974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B9AABEA-FFE3-4F7A-87B9-1E8D70638CCA}"/>
              </a:ext>
            </a:extLst>
          </p:cNvPr>
          <p:cNvSpPr/>
          <p:nvPr/>
        </p:nvSpPr>
        <p:spPr>
          <a:xfrm>
            <a:off x="153485" y="113556"/>
            <a:ext cx="2316660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s-ES" dirty="0"/>
              <a:t>Comunicación 3°- Primaria</a:t>
            </a:r>
            <a:endParaRPr lang="es-PE" dirty="0"/>
          </a:p>
        </p:txBody>
      </p:sp>
      <p:sp>
        <p:nvSpPr>
          <p:cNvPr id="16" name="Rectángulo 15"/>
          <p:cNvSpPr/>
          <p:nvPr/>
        </p:nvSpPr>
        <p:spPr>
          <a:xfrm>
            <a:off x="394790" y="612623"/>
            <a:ext cx="62546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2000" b="1" dirty="0"/>
              <a:t>Escribe diversos tipos de textos escritos en su lengua materna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DF42832E-8960-4A89-BF51-314AE7B584DF}"/>
              </a:ext>
            </a:extLst>
          </p:cNvPr>
          <p:cNvSpPr/>
          <p:nvPr/>
        </p:nvSpPr>
        <p:spPr>
          <a:xfrm>
            <a:off x="394790" y="1320509"/>
            <a:ext cx="10890293" cy="5527860"/>
          </a:xfrm>
          <a:prstGeom prst="rect">
            <a:avLst/>
          </a:prstGeom>
          <a:solidFill>
            <a:srgbClr val="FFFFCC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s-ES" sz="1800" b="1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S" sz="20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Escribe </a:t>
            </a:r>
            <a:r>
              <a:rPr lang="es-ES" sz="2000" b="1" strike="sngStrike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diversos tipos de textos </a:t>
            </a:r>
            <a:r>
              <a:rPr lang="es-E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20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 texto </a:t>
            </a:r>
            <a:r>
              <a:rPr lang="es-ES" sz="2000" b="1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informativo</a:t>
            </a:r>
            <a:r>
              <a:rPr lang="es-ES" sz="20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adecuándose al destinatario y tipo textual de acuerdo al propósito  </a:t>
            </a:r>
            <a:r>
              <a:rPr lang="es-ES" sz="2000" b="1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de dar a conocer  nuestra localidad </a:t>
            </a:r>
            <a:r>
              <a:rPr lang="es-ES" sz="2000" b="1" strike="sngStrike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comunicativo</a:t>
            </a:r>
            <a:r>
              <a:rPr lang="es-ES" sz="20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,e incorporando un vocabulario pertinente así como algunos términos propios de los campos del  saber</a:t>
            </a:r>
          </a:p>
          <a:p>
            <a:pPr algn="just">
              <a:lnSpc>
                <a:spcPct val="150000"/>
              </a:lnSpc>
            </a:pPr>
            <a:r>
              <a:rPr lang="es-ES" sz="20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Desarrolla sus ideas en torno al </a:t>
            </a:r>
            <a:r>
              <a:rPr lang="es-ES" sz="2000" b="1" strike="sngStrike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 tema  </a:t>
            </a:r>
            <a:r>
              <a:rPr lang="es-ES" sz="2000" b="1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difundir nuestra localidad </a:t>
            </a:r>
            <a:r>
              <a:rPr lang="es-ES" sz="20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evitando salirse de este </a:t>
            </a:r>
            <a:r>
              <a:rPr lang="es-ES" sz="2000" b="1" strike="sngStrike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,contradice y reitera información innecesariamente ,aunque en ocasiones puede presentar vacíos de información</a:t>
            </a:r>
          </a:p>
          <a:p>
            <a:pPr algn="just">
              <a:lnSpc>
                <a:spcPct val="150000"/>
              </a:lnSpc>
            </a:pPr>
            <a:r>
              <a:rPr lang="es-E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Utiliza recursos </a:t>
            </a:r>
            <a:r>
              <a:rPr lang="es-ES" sz="2000" strike="sngStrike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gramaticales y </a:t>
            </a:r>
            <a:r>
              <a:rPr lang="es-E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ortográficos  </a:t>
            </a:r>
            <a:r>
              <a:rPr lang="es-ES" sz="2000" strike="sngStrike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(por ejemplo, las mayúsculas y el punto final) </a:t>
            </a:r>
            <a:r>
              <a:rPr lang="es-E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que contribuyen a dar sentido a su texto. </a:t>
            </a:r>
            <a:endParaRPr lang="es-ES" sz="2000" b="1" strike="sngStrike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S" sz="20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Reflexiona sobre el texto </a:t>
            </a:r>
            <a:r>
              <a:rPr lang="es-ES" sz="2000" b="1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informativo</a:t>
            </a:r>
            <a:r>
              <a:rPr lang="es-ES" sz="20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que escribe ,revisando si se adecúa al destinatario </a:t>
            </a:r>
            <a:r>
              <a:rPr lang="es-ES" sz="20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</a:t>
            </a:r>
            <a:r>
              <a:rPr lang="es-ES" sz="2000" b="1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propósito de difusión  sobre nuestra localidad</a:t>
            </a:r>
            <a:r>
              <a:rPr lang="es-ES" sz="20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tema y tipo textual, </a:t>
            </a:r>
            <a:r>
              <a:rPr lang="es-ES" sz="2000" b="1" dirty="0" err="1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asi</a:t>
            </a:r>
            <a:r>
              <a:rPr lang="es-ES" sz="20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como la coherencia entre las ideas, el uso de algunos conectores </a:t>
            </a:r>
            <a:r>
              <a:rPr lang="es-ES" sz="2000" b="1" strike="sngStrike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y referentes </a:t>
            </a:r>
            <a:r>
              <a:rPr lang="es-ES" sz="20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,vocabulario pertinente, además de los recursos ortográficos empleados para mejorar y garantizar el sentido de su texto.</a:t>
            </a:r>
            <a:endParaRPr lang="es-ES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AEF42480-93A5-48A3-9961-7A1F2F403191}"/>
              </a:ext>
            </a:extLst>
          </p:cNvPr>
          <p:cNvSpPr/>
          <p:nvPr/>
        </p:nvSpPr>
        <p:spPr>
          <a:xfrm>
            <a:off x="2609034" y="116868"/>
            <a:ext cx="43752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2000" b="1" dirty="0">
                <a:solidFill>
                  <a:schemeClr val="tx1"/>
                </a:solidFill>
              </a:rPr>
              <a:t>“VEN A VISITAR MI LOCALIDAD”</a:t>
            </a:r>
            <a:endParaRPr lang="es-PE" sz="2000" b="1" i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7342361" y="426366"/>
            <a:ext cx="1836132" cy="5402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Desempeño 3er grado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/>
          <a:srcRect l="27745" t="26339" r="52677" b="55625"/>
          <a:stretch/>
        </p:blipFill>
        <p:spPr>
          <a:xfrm>
            <a:off x="9366068" y="257210"/>
            <a:ext cx="2114703" cy="66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0305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B9AABEA-FFE3-4F7A-87B9-1E8D70638CCA}"/>
              </a:ext>
            </a:extLst>
          </p:cNvPr>
          <p:cNvSpPr/>
          <p:nvPr/>
        </p:nvSpPr>
        <p:spPr>
          <a:xfrm>
            <a:off x="153485" y="113556"/>
            <a:ext cx="2316660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s-ES" dirty="0"/>
              <a:t>Comunicación 3°- Primaria</a:t>
            </a:r>
            <a:endParaRPr lang="es-PE" dirty="0"/>
          </a:p>
        </p:txBody>
      </p:sp>
      <p:sp>
        <p:nvSpPr>
          <p:cNvPr id="16" name="Rectángulo 15"/>
          <p:cNvSpPr/>
          <p:nvPr/>
        </p:nvSpPr>
        <p:spPr>
          <a:xfrm>
            <a:off x="290287" y="618068"/>
            <a:ext cx="85091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2000" b="1" dirty="0"/>
              <a:t>Escribe diversos tipos de textos escritos en su lengua materna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DF42832E-8960-4A89-BF51-314AE7B584DF}"/>
              </a:ext>
            </a:extLst>
          </p:cNvPr>
          <p:cNvSpPr/>
          <p:nvPr/>
        </p:nvSpPr>
        <p:spPr>
          <a:xfrm>
            <a:off x="0" y="952925"/>
            <a:ext cx="12038515" cy="5990551"/>
          </a:xfrm>
          <a:prstGeom prst="rect">
            <a:avLst/>
          </a:prstGeom>
          <a:solidFill>
            <a:srgbClr val="FFFFCC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s-ES" sz="1800" b="1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24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Escribe un texto </a:t>
            </a:r>
            <a:r>
              <a:rPr lang="es-ES" sz="24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informativo</a:t>
            </a:r>
            <a:r>
              <a:rPr lang="es-ES" sz="24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adecuándose al destinatario y tipo textual de acuerdo al propósito  </a:t>
            </a:r>
            <a:r>
              <a:rPr lang="es-ES" sz="24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 dar a conocer  nuestra localidad </a:t>
            </a:r>
            <a:r>
              <a:rPr lang="es-ES" sz="24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,e incorporando un vocabulario pertinente así como algunos términos propios de los campos del  saber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24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Desarrolla sus ideas en torno al </a:t>
            </a:r>
            <a:r>
              <a:rPr lang="es-ES" sz="24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difundir nuestra localidad </a:t>
            </a:r>
            <a:r>
              <a:rPr lang="es-ES" sz="24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evitando salirse del tema.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Utiliza recursos ortográficos que contribuyen a dar sentido a su texto al </a:t>
            </a:r>
            <a:r>
              <a:rPr lang="es-E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texto informativo para difundir nuestra localidad.</a:t>
            </a:r>
            <a:endParaRPr lang="es-ES" sz="2400" b="1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24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Reflexiona sobre el texto </a:t>
            </a:r>
            <a:r>
              <a:rPr lang="es-ES" sz="24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informativo</a:t>
            </a:r>
            <a:r>
              <a:rPr lang="es-ES" sz="24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que escribe ,revisando si se adecúa al destinatario </a:t>
            </a:r>
            <a:r>
              <a:rPr lang="es-ES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</a:t>
            </a:r>
            <a:r>
              <a:rPr lang="es-ES" sz="24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propósito de difusión  sobre nuestra localidad</a:t>
            </a:r>
            <a:r>
              <a:rPr lang="es-ES" sz="24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tema y tipo textual, así como la coherencia entre las ideas, el uso de algunos conectores, vocabulario pertinente, además de los recursos ortográficos empleados para mejorar y garantizar el sentido de su texto.</a:t>
            </a:r>
            <a:endParaRPr lang="es-E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AEF42480-93A5-48A3-9961-7A1F2F403191}"/>
              </a:ext>
            </a:extLst>
          </p:cNvPr>
          <p:cNvSpPr/>
          <p:nvPr/>
        </p:nvSpPr>
        <p:spPr>
          <a:xfrm>
            <a:off x="2526380" y="10070"/>
            <a:ext cx="43752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2000" b="1" dirty="0">
                <a:solidFill>
                  <a:schemeClr val="tx1"/>
                </a:solidFill>
              </a:rPr>
              <a:t>“VEN A VISITAR MI LOCALIDAD”</a:t>
            </a:r>
            <a:endParaRPr lang="es-PE" sz="2000" b="1" i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6901591" y="86475"/>
            <a:ext cx="3017971" cy="5402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Desempeños  Precisados 3er grado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/>
          <a:srcRect l="27745" t="26339" r="52677" b="55625"/>
          <a:stretch/>
        </p:blipFill>
        <p:spPr>
          <a:xfrm>
            <a:off x="10151165" y="86475"/>
            <a:ext cx="1887350" cy="66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261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DF42832E-8960-4A89-BF51-314AE7B584DF}"/>
              </a:ext>
            </a:extLst>
          </p:cNvPr>
          <p:cNvSpPr/>
          <p:nvPr/>
        </p:nvSpPr>
        <p:spPr>
          <a:xfrm>
            <a:off x="3243873" y="774399"/>
            <a:ext cx="5364550" cy="461665"/>
          </a:xfrm>
          <a:prstGeom prst="rect">
            <a:avLst/>
          </a:prstGeom>
          <a:solidFill>
            <a:srgbClr val="FFFFCC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PE" sz="2400" b="1" dirty="0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CREAMOS CRITERIOS DE EVALUACIÓN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404" y="122616"/>
            <a:ext cx="1920241" cy="17652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81090"/>
              </p:ext>
            </p:extLst>
          </p:nvPr>
        </p:nvGraphicFramePr>
        <p:xfrm>
          <a:off x="1123403" y="2011681"/>
          <a:ext cx="10345785" cy="3918857"/>
        </p:xfrm>
        <a:graphic>
          <a:graphicData uri="http://schemas.openxmlformats.org/drawingml/2006/table">
            <a:tbl>
              <a:tblPr firstRow="1" bandRow="1">
                <a:tableStyleId>{C2A9BEDA-F36D-436F-B24C-29229D55FE7E}</a:tableStyleId>
              </a:tblPr>
              <a:tblGrid>
                <a:gridCol w="10345785">
                  <a:extLst>
                    <a:ext uri="{9D8B030D-6E8A-4147-A177-3AD203B41FA5}">
                      <a16:colId xmlns:a16="http://schemas.microsoft.com/office/drawing/2014/main" val="717399365"/>
                    </a:ext>
                  </a:extLst>
                </a:gridCol>
              </a:tblGrid>
              <a:tr h="795662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2779267"/>
                  </a:ext>
                </a:extLst>
              </a:tr>
              <a:tr h="624639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167295"/>
                  </a:ext>
                </a:extLst>
              </a:tr>
              <a:tr h="624639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2539043"/>
                  </a:ext>
                </a:extLst>
              </a:tr>
              <a:tr h="624639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992764"/>
                  </a:ext>
                </a:extLst>
              </a:tr>
              <a:tr h="624639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280031"/>
                  </a:ext>
                </a:extLst>
              </a:tr>
              <a:tr h="624639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34382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86207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DF42832E-8960-4A89-BF51-314AE7B584DF}"/>
              </a:ext>
            </a:extLst>
          </p:cNvPr>
          <p:cNvSpPr/>
          <p:nvPr/>
        </p:nvSpPr>
        <p:spPr>
          <a:xfrm>
            <a:off x="7214981" y="2511760"/>
            <a:ext cx="4214455" cy="1200329"/>
          </a:xfrm>
          <a:prstGeom prst="rect">
            <a:avLst/>
          </a:prstGeom>
          <a:solidFill>
            <a:srgbClr val="FFFFCC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sz="1800" b="1" dirty="0">
                <a:solidFill>
                  <a:srgbClr val="002060"/>
                </a:solidFill>
                <a:latin typeface="Arial Black" panose="020B0A04020102020204" pitchFamily="34" charset="0"/>
                <a:cs typeface="Calibri Light" panose="020F0302020204030204" pitchFamily="34" charset="0"/>
              </a:rPr>
              <a:t>EVIDENCIA</a:t>
            </a:r>
            <a:endParaRPr lang="es-ES" sz="2400" b="1" dirty="0">
              <a:solidFill>
                <a:srgbClr val="002060"/>
              </a:solidFill>
              <a:latin typeface="Arial Black" panose="020B0A0402010202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PE" sz="1800" b="1" dirty="0">
                <a:solidFill>
                  <a:schemeClr val="accent4">
                    <a:lumMod val="75000"/>
                  </a:schemeClr>
                </a:solidFill>
              </a:rPr>
              <a:t>Redacta un texto informativo sobre su localidad y lo comparte</a:t>
            </a:r>
            <a:endParaRPr lang="es-PE" sz="2400" b="1" dirty="0">
              <a:solidFill>
                <a:schemeClr val="accent4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2"/>
          <a:srcRect l="27745" t="26339" r="52677" b="55625"/>
          <a:stretch/>
        </p:blipFill>
        <p:spPr>
          <a:xfrm>
            <a:off x="9751009" y="108728"/>
            <a:ext cx="2068480" cy="822131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2495006" y="4585063"/>
            <a:ext cx="5225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/>
          <p:cNvSpPr/>
          <p:nvPr/>
        </p:nvSpPr>
        <p:spPr>
          <a:xfrm>
            <a:off x="986602" y="237304"/>
            <a:ext cx="4813299" cy="114581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>
                <a:latin typeface="Arial Narrow" panose="020B0606020202030204" pitchFamily="34" charset="0"/>
              </a:rPr>
              <a:t>Adecúa el texto informativo a la situación comunicativa, considerando la oportunidad de  difundir su localidad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986602" y="4791098"/>
            <a:ext cx="4813299" cy="197546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tx1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Reflexiona sobre el texto informativo para compartir su localidad ,revisando si se adecúa al destinatario propósito de difusión y tipo textual.</a:t>
            </a:r>
            <a:endParaRPr lang="es-MX" sz="2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986603" y="1543431"/>
            <a:ext cx="4813299" cy="123350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>
                <a:latin typeface="Arial Narrow" panose="020B0606020202030204" pitchFamily="34" charset="0"/>
              </a:rPr>
              <a:t>Desarrolla sus ideas en torno al tema información sobre mi localidad  para su difusión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986604" y="3111925"/>
            <a:ext cx="4813299" cy="131282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>
                <a:latin typeface="Arial Narrow" panose="020B0606020202030204" pitchFamily="34" charset="0"/>
              </a:rPr>
              <a:t>Escribe con coherencia y </a:t>
            </a:r>
            <a:r>
              <a:rPr lang="es-MX" sz="2000" b="1" i="1" dirty="0">
                <a:latin typeface="Arial Narrow" panose="020B0606020202030204" pitchFamily="34" charset="0"/>
              </a:rPr>
              <a:t>cohesión</a:t>
            </a:r>
            <a:r>
              <a:rPr lang="es-MX" sz="2000" b="1" dirty="0">
                <a:latin typeface="Arial Narrow" panose="020B0606020202030204" pitchFamily="34" charset="0"/>
              </a:rPr>
              <a:t>, considerando vocabulario pertinente ,los conectores y  ortografía</a:t>
            </a:r>
          </a:p>
        </p:txBody>
      </p:sp>
    </p:spTree>
    <p:extLst>
      <p:ext uri="{BB962C8B-B14F-4D97-AF65-F5344CB8AC3E}">
        <p14:creationId xmlns:p14="http://schemas.microsoft.com/office/powerpoint/2010/main" val="25346297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0"/>
          <p:cNvSpPr txBox="1">
            <a:spLocks noGrp="1"/>
          </p:cNvSpPr>
          <p:nvPr>
            <p:ph type="title"/>
          </p:nvPr>
        </p:nvSpPr>
        <p:spPr>
          <a:xfrm>
            <a:off x="323557" y="295422"/>
            <a:ext cx="5824025" cy="475287"/>
          </a:xfrm>
          <a:prstGeom prst="rect">
            <a:avLst/>
          </a:prstGeom>
          <a:solidFill>
            <a:srgbClr val="002060"/>
          </a:solidFill>
          <a:ln w="9525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s-ES" b="1" dirty="0" err="1">
                <a:solidFill>
                  <a:schemeClr val="lt1"/>
                </a:solidFill>
              </a:rPr>
              <a:t>Metacognición</a:t>
            </a:r>
            <a:r>
              <a:rPr lang="es-ES" b="1" dirty="0">
                <a:solidFill>
                  <a:schemeClr val="lt1"/>
                </a:solidFill>
              </a:rPr>
              <a:t> </a:t>
            </a:r>
            <a:endParaRPr b="1" dirty="0">
              <a:solidFill>
                <a:schemeClr val="lt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1470" t="-2001" r="-1470" b="2001"/>
          <a:stretch/>
        </p:blipFill>
        <p:spPr>
          <a:xfrm>
            <a:off x="323557" y="914401"/>
            <a:ext cx="5950634" cy="5757432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6274191" y="1032523"/>
            <a:ext cx="5528603" cy="5878532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just"/>
            <a:endParaRPr lang="es-PE" sz="2800" dirty="0">
              <a:solidFill>
                <a:schemeClr val="tx1"/>
              </a:solidFill>
            </a:endParaRPr>
          </a:p>
          <a:p>
            <a:pPr algn="just"/>
            <a:endParaRPr lang="es-PE" sz="3200" dirty="0">
              <a:solidFill>
                <a:schemeClr val="tx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PE" sz="3200" dirty="0">
                <a:solidFill>
                  <a:schemeClr val="tx1"/>
                </a:solidFill>
              </a:rPr>
              <a:t>¿Qué es lo que has aprendido en esta sesión?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PE" sz="3200" dirty="0">
              <a:solidFill>
                <a:schemeClr val="tx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PE" sz="3200" dirty="0">
                <a:solidFill>
                  <a:schemeClr val="tx1"/>
                </a:solidFill>
              </a:rPr>
              <a:t>¿Qué dificultades has tenido?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PE" sz="3200" dirty="0">
              <a:solidFill>
                <a:schemeClr val="tx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PE" sz="3200" dirty="0">
                <a:solidFill>
                  <a:schemeClr val="tx1"/>
                </a:solidFill>
              </a:rPr>
              <a:t>¿Cómo te va a servir lo aprendido en tu práctica pedagógica?</a:t>
            </a:r>
          </a:p>
          <a:p>
            <a:pPr algn="just"/>
            <a:endParaRPr lang="es-PE" sz="2800" dirty="0">
              <a:solidFill>
                <a:schemeClr val="tx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l="27745" t="26339" r="52677" b="55625"/>
          <a:stretch/>
        </p:blipFill>
        <p:spPr>
          <a:xfrm>
            <a:off x="9751009" y="108728"/>
            <a:ext cx="2068480" cy="82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7832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BDBB29C-9402-1648-9504-303E1740C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75" y="185125"/>
            <a:ext cx="6739041" cy="628618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ángulo 3"/>
          <p:cNvSpPr/>
          <p:nvPr/>
        </p:nvSpPr>
        <p:spPr>
          <a:xfrm>
            <a:off x="1883426" y="3102428"/>
            <a:ext cx="4256116" cy="103196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b="1" dirty="0">
                <a:solidFill>
                  <a:srgbClr val="FFC000"/>
                </a:solidFill>
                <a:latin typeface="Arial Black" panose="020B0A04020102020204" pitchFamily="34" charset="0"/>
              </a:rPr>
              <a:t>GRACIAS</a:t>
            </a:r>
            <a:r>
              <a:rPr lang="es-MX" sz="3600" dirty="0">
                <a:solidFill>
                  <a:srgbClr val="FFC000"/>
                </a:solidFill>
              </a:rPr>
              <a:t> </a:t>
            </a:r>
          </a:p>
        </p:txBody>
      </p:sp>
      <p:sp>
        <p:nvSpPr>
          <p:cNvPr id="3" name="Rectángulo redondeado 2"/>
          <p:cNvSpPr/>
          <p:nvPr/>
        </p:nvSpPr>
        <p:spPr>
          <a:xfrm>
            <a:off x="942902" y="4963886"/>
            <a:ext cx="5719156" cy="1097281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800" b="1" i="1" dirty="0">
                <a:latin typeface="Arial Black" panose="020B0A04020102020204" pitchFamily="34" charset="0"/>
              </a:rPr>
              <a:t>LUZ MARÍA MONTOYA GLENER</a:t>
            </a:r>
          </a:p>
          <a:p>
            <a:pPr algn="ctr"/>
            <a:endParaRPr lang="es-MX" sz="1800" i="1" dirty="0">
              <a:latin typeface="Arial Black" panose="020B0A04020102020204" pitchFamily="34" charset="0"/>
            </a:endParaRPr>
          </a:p>
          <a:p>
            <a:pPr algn="ctr"/>
            <a:r>
              <a:rPr lang="es-MX" sz="1800" b="1" i="1" dirty="0">
                <a:latin typeface="Agency FB" panose="020B0503020202020204" pitchFamily="34" charset="0"/>
              </a:rPr>
              <a:t>CAPACITADORA DOCENTE</a:t>
            </a:r>
          </a:p>
        </p:txBody>
      </p:sp>
      <p:sp>
        <p:nvSpPr>
          <p:cNvPr id="2" name="AutoShape 2" descr="blob:https://web.whatsapp.com/4b5a532d-33bb-43fc-9751-7ab58864e24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1" t="23048" b="761"/>
          <a:stretch/>
        </p:blipFill>
        <p:spPr>
          <a:xfrm>
            <a:off x="6984274" y="150222"/>
            <a:ext cx="5059680" cy="629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691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6545" y="2432246"/>
            <a:ext cx="9905998" cy="1478570"/>
          </a:xfrm>
        </p:spPr>
        <p:txBody>
          <a:bodyPr/>
          <a:lstStyle/>
          <a:p>
            <a:r>
              <a:rPr lang="es-MX" dirty="0"/>
              <a:t>           </a:t>
            </a:r>
            <a:r>
              <a:rPr lang="es-MX" b="1" dirty="0"/>
              <a:t>ENFOQUE POR COMPETENCIAS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7745" t="26339" r="52677" b="55625"/>
          <a:stretch/>
        </p:blipFill>
        <p:spPr>
          <a:xfrm>
            <a:off x="1227909" y="425180"/>
            <a:ext cx="2168417" cy="946420"/>
          </a:xfrm>
          <a:prstGeom prst="rect">
            <a:avLst/>
          </a:prstGeom>
        </p:spPr>
      </p:pic>
      <p:sp>
        <p:nvSpPr>
          <p:cNvPr id="4" name="Redondear rectángulo de esquina diagonal 3">
            <a:extLst>
              <a:ext uri="{FF2B5EF4-FFF2-40B4-BE49-F238E27FC236}">
                <a16:creationId xmlns:a16="http://schemas.microsoft.com/office/drawing/2014/main" id="{8D701BDD-E6AF-4C26-BE66-B4432B7E2D84}"/>
              </a:ext>
            </a:extLst>
          </p:cNvPr>
          <p:cNvSpPr/>
          <p:nvPr/>
        </p:nvSpPr>
        <p:spPr>
          <a:xfrm>
            <a:off x="6329544" y="6069403"/>
            <a:ext cx="5593322" cy="523647"/>
          </a:xfrm>
          <a:prstGeom prst="round2DiagRect">
            <a:avLst/>
          </a:prstGeom>
          <a:solidFill>
            <a:srgbClr val="00206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s-MX" sz="2000" b="1" i="1" dirty="0">
                <a:latin typeface="Arial Black" panose="020B0A04020102020204" pitchFamily="34" charset="0"/>
              </a:rPr>
              <a:t>Ponente : Luz María Montoya </a:t>
            </a:r>
            <a:r>
              <a:rPr lang="es-MX" sz="2000" b="1" i="1" dirty="0" err="1">
                <a:latin typeface="Arial Black" panose="020B0A04020102020204" pitchFamily="34" charset="0"/>
              </a:rPr>
              <a:t>Glener</a:t>
            </a:r>
            <a:endParaRPr lang="es-MX" sz="2000" b="1" i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111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65361" y="860968"/>
            <a:ext cx="5433695" cy="5056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s-MX" sz="2800" b="1" spc="-7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s-MX" sz="2800" b="1" spc="-335" dirty="0">
                <a:solidFill>
                  <a:srgbClr val="0070C0"/>
                </a:solidFill>
              </a:rPr>
              <a:t>E</a:t>
            </a:r>
            <a:r>
              <a:rPr lang="es-MX" sz="2800" b="1" spc="-300" dirty="0">
                <a:solidFill>
                  <a:srgbClr val="0070C0"/>
                </a:solidFill>
              </a:rPr>
              <a:t>N</a:t>
            </a:r>
            <a:r>
              <a:rPr lang="es-MX" sz="2800" b="1" spc="-170" dirty="0">
                <a:solidFill>
                  <a:srgbClr val="0070C0"/>
                </a:solidFill>
              </a:rPr>
              <a:t>F</a:t>
            </a:r>
            <a:r>
              <a:rPr lang="es-MX" sz="2800" b="1" spc="-300" dirty="0">
                <a:solidFill>
                  <a:srgbClr val="0070C0"/>
                </a:solidFill>
              </a:rPr>
              <a:t>OQU</a:t>
            </a:r>
            <a:r>
              <a:rPr lang="es-MX" sz="2800" b="1" spc="-280" dirty="0">
                <a:solidFill>
                  <a:srgbClr val="0070C0"/>
                </a:solidFill>
              </a:rPr>
              <a:t>E</a:t>
            </a:r>
            <a:r>
              <a:rPr lang="es-MX" sz="2800" b="1" spc="-13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s-MX" sz="2800" b="1" spc="-300" dirty="0">
                <a:solidFill>
                  <a:srgbClr val="0070C0"/>
                </a:solidFill>
              </a:rPr>
              <a:t>PO</a:t>
            </a:r>
            <a:r>
              <a:rPr lang="es-MX" sz="2800" b="1" spc="-195" dirty="0">
                <a:solidFill>
                  <a:srgbClr val="0070C0"/>
                </a:solidFill>
              </a:rPr>
              <a:t>R</a:t>
            </a:r>
            <a:r>
              <a:rPr lang="es-MX" sz="2800" b="1" spc="-11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s-MX" sz="2800" b="1" spc="-290" dirty="0">
                <a:solidFill>
                  <a:srgbClr val="0070C0"/>
                </a:solidFill>
              </a:rPr>
              <a:t>C</a:t>
            </a:r>
            <a:r>
              <a:rPr lang="es-MX" sz="2800" b="1" spc="-300" dirty="0">
                <a:solidFill>
                  <a:srgbClr val="0070C0"/>
                </a:solidFill>
              </a:rPr>
              <a:t>OMPET</a:t>
            </a:r>
            <a:r>
              <a:rPr lang="es-MX" sz="2800" b="1" spc="-295" dirty="0">
                <a:solidFill>
                  <a:srgbClr val="0070C0"/>
                </a:solidFill>
              </a:rPr>
              <a:t>E</a:t>
            </a:r>
            <a:r>
              <a:rPr lang="es-MX" sz="2800" b="1" spc="-300" dirty="0">
                <a:solidFill>
                  <a:srgbClr val="0070C0"/>
                </a:solidFill>
              </a:rPr>
              <a:t>N</a:t>
            </a:r>
            <a:r>
              <a:rPr lang="es-MX" sz="2800" b="1" spc="-290" dirty="0">
                <a:solidFill>
                  <a:srgbClr val="0070C0"/>
                </a:solidFill>
              </a:rPr>
              <a:t>C</a:t>
            </a:r>
            <a:r>
              <a:rPr lang="es-MX" sz="2800" b="1" spc="-240" dirty="0">
                <a:solidFill>
                  <a:srgbClr val="0070C0"/>
                </a:solidFill>
              </a:rPr>
              <a:t>IAS</a:t>
            </a:r>
            <a:endParaRPr lang="es-MX" sz="2800" b="1" dirty="0">
              <a:solidFill>
                <a:srgbClr val="0070C0"/>
              </a:solidFill>
            </a:endParaRPr>
          </a:p>
          <a:p>
            <a:pPr marL="299085" marR="69850" indent="-287020">
              <a:lnSpc>
                <a:spcPct val="100000"/>
              </a:lnSpc>
              <a:spcBef>
                <a:spcPts val="2635"/>
              </a:spcBef>
              <a:buFont typeface="Wingdings"/>
              <a:buChar char=""/>
              <a:tabLst>
                <a:tab pos="299720" algn="l"/>
              </a:tabLst>
            </a:pPr>
            <a:r>
              <a:rPr sz="2000" spc="-10" dirty="0">
                <a:latin typeface="Calibri"/>
                <a:cs typeface="Calibri"/>
              </a:rPr>
              <a:t>La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finalidad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es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que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los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estudiantes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puedan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responder a las demandas de </a:t>
            </a:r>
            <a:r>
              <a:rPr sz="2000" b="1" spc="-10" dirty="0">
                <a:latin typeface="Calibri"/>
                <a:cs typeface="Calibri"/>
              </a:rPr>
              <a:t>nuestro </a:t>
            </a:r>
            <a:r>
              <a:rPr sz="2000" b="1" spc="5" dirty="0">
                <a:latin typeface="Calibri"/>
                <a:cs typeface="Calibri"/>
              </a:rPr>
              <a:t>tiempo</a:t>
            </a:r>
            <a:r>
              <a:rPr sz="2000" spc="5" dirty="0">
                <a:latin typeface="Calibri"/>
                <a:cs typeface="Calibri"/>
              </a:rPr>
              <a:t>, 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aspirando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</a:t>
            </a:r>
            <a:r>
              <a:rPr sz="2000" spc="-15" dirty="0">
                <a:latin typeface="Calibri"/>
                <a:cs typeface="Calibri"/>
              </a:rPr>
              <a:t> su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formación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integral,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preparándolos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para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afrontar</a:t>
            </a:r>
            <a:r>
              <a:rPr sz="2000" dirty="0">
                <a:latin typeface="Calibri"/>
                <a:cs typeface="Calibri"/>
              </a:rPr>
              <a:t> un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contexto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incertidumbre.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Wingdings"/>
              <a:buChar char=""/>
            </a:pPr>
            <a:endParaRPr sz="2000" dirty="0">
              <a:latin typeface="Calibri"/>
              <a:cs typeface="Calibri"/>
            </a:endParaRPr>
          </a:p>
          <a:p>
            <a:pPr marL="299085" marR="5080" indent="-287020">
              <a:lnSpc>
                <a:spcPct val="100000"/>
              </a:lnSpc>
              <a:buFont typeface="Wingdings"/>
              <a:buChar char=""/>
              <a:tabLst>
                <a:tab pos="299720" algn="l"/>
              </a:tabLst>
            </a:pPr>
            <a:r>
              <a:rPr sz="2000" spc="-15" dirty="0">
                <a:latin typeface="Calibri"/>
                <a:cs typeface="Calibri"/>
              </a:rPr>
              <a:t>Requiere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que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utilicemos</a:t>
            </a:r>
            <a:r>
              <a:rPr sz="2000" spc="8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formas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enseñanza </a:t>
            </a:r>
            <a:r>
              <a:rPr sz="2000" spc="-5" dirty="0">
                <a:latin typeface="Calibri"/>
                <a:cs typeface="Calibri"/>
              </a:rPr>
              <a:t> que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permitan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al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estudiante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afrontar </a:t>
            </a:r>
            <a:r>
              <a:rPr sz="2000" b="1" spc="-5" dirty="0">
                <a:latin typeface="Calibri"/>
                <a:cs typeface="Calibri"/>
              </a:rPr>
              <a:t>y</a:t>
            </a:r>
            <a:r>
              <a:rPr sz="2000" b="1" spc="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dar 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respuesta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a</a:t>
            </a:r>
            <a:r>
              <a:rPr sz="2000" b="1" spc="15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diversas</a:t>
            </a:r>
            <a:r>
              <a:rPr sz="2000" b="1" spc="2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situaciones</a:t>
            </a:r>
            <a:r>
              <a:rPr sz="2000" spc="-5" dirty="0">
                <a:latin typeface="Calibri"/>
                <a:cs typeface="Calibri"/>
              </a:rPr>
              <a:t>,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movilizando sus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competencias.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Wingdings"/>
              <a:buChar char=""/>
            </a:pPr>
            <a:endParaRPr sz="2000" dirty="0">
              <a:latin typeface="Calibri"/>
              <a:cs typeface="Calibri"/>
            </a:endParaRPr>
          </a:p>
          <a:p>
            <a:pPr marL="299085" marR="717550" indent="-287020">
              <a:lnSpc>
                <a:spcPct val="100000"/>
              </a:lnSpc>
              <a:buFont typeface="Wingdings"/>
              <a:buChar char=""/>
              <a:tabLst>
                <a:tab pos="299720" algn="l"/>
              </a:tabLst>
            </a:pPr>
            <a:r>
              <a:rPr sz="2000" b="1" spc="-10" dirty="0">
                <a:latin typeface="Calibri"/>
                <a:cs typeface="Calibri"/>
              </a:rPr>
              <a:t>Al</a:t>
            </a:r>
            <a:r>
              <a:rPr sz="2000" b="1" spc="1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planificar</a:t>
            </a:r>
            <a:r>
              <a:rPr sz="2000" b="1" spc="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debemos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considerar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diseñar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y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organizar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acciones,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espacios,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recursos, 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estrategias</a:t>
            </a:r>
            <a:r>
              <a:rPr sz="2000" spc="8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que</a:t>
            </a:r>
            <a:r>
              <a:rPr sz="2000" spc="-10" dirty="0">
                <a:latin typeface="Calibri"/>
                <a:cs typeface="Calibri"/>
              </a:rPr>
              <a:t> permitan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el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desarrollo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de 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competencias.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91324" y="1028884"/>
            <a:ext cx="5485739" cy="488858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27745" t="26339" r="52677" b="55625"/>
          <a:stretch/>
        </p:blipFill>
        <p:spPr>
          <a:xfrm>
            <a:off x="9134193" y="195066"/>
            <a:ext cx="2547257" cy="83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661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2149" y="2432246"/>
            <a:ext cx="10420394" cy="1478570"/>
          </a:xfrm>
        </p:spPr>
        <p:txBody>
          <a:bodyPr/>
          <a:lstStyle/>
          <a:p>
            <a:r>
              <a:rPr lang="es-MX" dirty="0"/>
              <a:t>           </a:t>
            </a:r>
            <a:r>
              <a:rPr lang="es-MX" b="1" dirty="0"/>
              <a:t>ENFOQUE FORMATIVO DE LA EVALUACIÓN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7745" t="26339" r="52677" b="55625"/>
          <a:stretch/>
        </p:blipFill>
        <p:spPr>
          <a:xfrm>
            <a:off x="1227909" y="425180"/>
            <a:ext cx="2168417" cy="946420"/>
          </a:xfrm>
          <a:prstGeom prst="rect">
            <a:avLst/>
          </a:prstGeom>
        </p:spPr>
      </p:pic>
      <p:sp>
        <p:nvSpPr>
          <p:cNvPr id="4" name="Redondear rectángulo de esquina diagonal 3">
            <a:extLst>
              <a:ext uri="{FF2B5EF4-FFF2-40B4-BE49-F238E27FC236}">
                <a16:creationId xmlns:a16="http://schemas.microsoft.com/office/drawing/2014/main" id="{4A89AD37-653A-4727-A1F5-859C1B04EBC5}"/>
              </a:ext>
            </a:extLst>
          </p:cNvPr>
          <p:cNvSpPr/>
          <p:nvPr/>
        </p:nvSpPr>
        <p:spPr>
          <a:xfrm>
            <a:off x="6360591" y="6201924"/>
            <a:ext cx="5593322" cy="523647"/>
          </a:xfrm>
          <a:prstGeom prst="round2DiagRect">
            <a:avLst/>
          </a:prstGeom>
          <a:solidFill>
            <a:srgbClr val="00206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s-MX" sz="2000" b="1" i="1" dirty="0">
                <a:latin typeface="Arial Black" panose="020B0A04020102020204" pitchFamily="34" charset="0"/>
              </a:rPr>
              <a:t>Ponente : Luz María Montoya </a:t>
            </a:r>
            <a:r>
              <a:rPr lang="es-MX" sz="2000" b="1" i="1" dirty="0" err="1">
                <a:latin typeface="Arial Black" panose="020B0A04020102020204" pitchFamily="34" charset="0"/>
              </a:rPr>
              <a:t>Glener</a:t>
            </a:r>
            <a:endParaRPr lang="es-MX" sz="2000" b="1" i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798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4138" y="1220283"/>
            <a:ext cx="5253990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spc="-335" dirty="0" err="1">
                <a:solidFill>
                  <a:srgbClr val="0070C0"/>
                </a:solidFill>
                <a:latin typeface="Arial"/>
                <a:cs typeface="Arial"/>
              </a:rPr>
              <a:t>E</a:t>
            </a:r>
            <a:r>
              <a:rPr sz="2800" b="1" spc="-300" dirty="0" err="1">
                <a:solidFill>
                  <a:srgbClr val="0070C0"/>
                </a:solidFill>
                <a:latin typeface="Arial"/>
                <a:cs typeface="Arial"/>
              </a:rPr>
              <a:t>n</a:t>
            </a:r>
            <a:r>
              <a:rPr sz="2800" b="1" spc="-170" dirty="0" err="1">
                <a:solidFill>
                  <a:srgbClr val="0070C0"/>
                </a:solidFill>
                <a:latin typeface="Arial"/>
                <a:cs typeface="Arial"/>
              </a:rPr>
              <a:t>f</a:t>
            </a:r>
            <a:r>
              <a:rPr sz="2800" b="1" spc="-300" dirty="0" err="1">
                <a:solidFill>
                  <a:srgbClr val="0070C0"/>
                </a:solidFill>
                <a:latin typeface="Arial"/>
                <a:cs typeface="Arial"/>
              </a:rPr>
              <a:t>oqu</a:t>
            </a:r>
            <a:r>
              <a:rPr sz="2800" b="1" spc="-280" dirty="0" err="1">
                <a:solidFill>
                  <a:srgbClr val="0070C0"/>
                </a:solidFill>
                <a:latin typeface="Arial"/>
                <a:cs typeface="Arial"/>
              </a:rPr>
              <a:t>e</a:t>
            </a:r>
            <a:r>
              <a:rPr sz="2800" b="1" spc="-13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800" b="1" spc="-170" dirty="0">
                <a:solidFill>
                  <a:srgbClr val="0070C0"/>
                </a:solidFill>
                <a:latin typeface="Arial"/>
                <a:cs typeface="Arial"/>
              </a:rPr>
              <a:t>f</a:t>
            </a:r>
            <a:r>
              <a:rPr sz="2800" b="1" spc="-300" dirty="0">
                <a:solidFill>
                  <a:srgbClr val="0070C0"/>
                </a:solidFill>
                <a:latin typeface="Arial"/>
                <a:cs typeface="Arial"/>
              </a:rPr>
              <a:t>o</a:t>
            </a:r>
            <a:r>
              <a:rPr sz="2800" b="1" spc="-195" dirty="0">
                <a:solidFill>
                  <a:srgbClr val="0070C0"/>
                </a:solidFill>
                <a:latin typeface="Arial"/>
                <a:cs typeface="Arial"/>
              </a:rPr>
              <a:t>r</a:t>
            </a:r>
            <a:r>
              <a:rPr sz="2800" b="1" spc="-459" dirty="0">
                <a:solidFill>
                  <a:srgbClr val="0070C0"/>
                </a:solidFill>
                <a:latin typeface="Arial"/>
                <a:cs typeface="Arial"/>
              </a:rPr>
              <a:t>m</a:t>
            </a:r>
            <a:r>
              <a:rPr sz="2800" b="1" spc="-290" dirty="0">
                <a:solidFill>
                  <a:srgbClr val="0070C0"/>
                </a:solidFill>
                <a:latin typeface="Arial"/>
                <a:cs typeface="Arial"/>
              </a:rPr>
              <a:t>a</a:t>
            </a:r>
            <a:r>
              <a:rPr sz="2800" b="1" spc="-170" dirty="0">
                <a:solidFill>
                  <a:srgbClr val="0070C0"/>
                </a:solidFill>
                <a:latin typeface="Arial"/>
                <a:cs typeface="Arial"/>
              </a:rPr>
              <a:t>t</a:t>
            </a:r>
            <a:r>
              <a:rPr sz="2800" b="1" spc="-135" dirty="0">
                <a:solidFill>
                  <a:srgbClr val="0070C0"/>
                </a:solidFill>
                <a:latin typeface="Arial"/>
                <a:cs typeface="Arial"/>
              </a:rPr>
              <a:t>i</a:t>
            </a:r>
            <a:r>
              <a:rPr sz="2800" b="1" spc="-290" dirty="0">
                <a:solidFill>
                  <a:srgbClr val="0070C0"/>
                </a:solidFill>
                <a:latin typeface="Arial"/>
                <a:cs typeface="Arial"/>
              </a:rPr>
              <a:t>v</a:t>
            </a:r>
            <a:r>
              <a:rPr sz="2800" b="1" spc="-305" dirty="0">
                <a:solidFill>
                  <a:srgbClr val="0070C0"/>
                </a:solidFill>
                <a:latin typeface="Arial"/>
                <a:cs typeface="Arial"/>
              </a:rPr>
              <a:t>o</a:t>
            </a:r>
            <a:r>
              <a:rPr sz="2800" b="1" spc="-9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800" b="1" spc="-300" dirty="0">
                <a:solidFill>
                  <a:srgbClr val="0070C0"/>
                </a:solidFill>
                <a:latin typeface="Arial"/>
                <a:cs typeface="Arial"/>
              </a:rPr>
              <a:t>d</a:t>
            </a:r>
            <a:r>
              <a:rPr sz="2800" b="1" spc="-280" dirty="0">
                <a:solidFill>
                  <a:srgbClr val="0070C0"/>
                </a:solidFill>
                <a:latin typeface="Arial"/>
                <a:cs typeface="Arial"/>
              </a:rPr>
              <a:t>e</a:t>
            </a:r>
            <a:r>
              <a:rPr sz="2800" b="1" spc="-9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800" b="1" spc="-145" dirty="0">
                <a:solidFill>
                  <a:srgbClr val="0070C0"/>
                </a:solidFill>
                <a:latin typeface="Arial"/>
                <a:cs typeface="Arial"/>
              </a:rPr>
              <a:t>l</a:t>
            </a:r>
            <a:r>
              <a:rPr sz="2800" b="1" spc="-280" dirty="0">
                <a:solidFill>
                  <a:srgbClr val="0070C0"/>
                </a:solidFill>
                <a:latin typeface="Arial"/>
                <a:cs typeface="Arial"/>
              </a:rPr>
              <a:t>a</a:t>
            </a:r>
            <a:r>
              <a:rPr sz="2800" b="1" spc="-8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800" b="1" spc="-290" dirty="0">
                <a:solidFill>
                  <a:srgbClr val="0070C0"/>
                </a:solidFill>
                <a:latin typeface="Arial"/>
                <a:cs typeface="Arial"/>
              </a:rPr>
              <a:t>eva</a:t>
            </a:r>
            <a:r>
              <a:rPr sz="2800" b="1" spc="-145" dirty="0">
                <a:solidFill>
                  <a:srgbClr val="0070C0"/>
                </a:solidFill>
                <a:latin typeface="Arial"/>
                <a:cs typeface="Arial"/>
              </a:rPr>
              <a:t>l</a:t>
            </a:r>
            <a:r>
              <a:rPr sz="2800" b="1" spc="-295" dirty="0">
                <a:solidFill>
                  <a:srgbClr val="0070C0"/>
                </a:solidFill>
                <a:latin typeface="Arial"/>
                <a:cs typeface="Arial"/>
              </a:rPr>
              <a:t>u</a:t>
            </a:r>
            <a:r>
              <a:rPr sz="2800" b="1" spc="-290" dirty="0">
                <a:solidFill>
                  <a:srgbClr val="0070C0"/>
                </a:solidFill>
                <a:latin typeface="Arial"/>
                <a:cs typeface="Arial"/>
              </a:rPr>
              <a:t>ac</a:t>
            </a:r>
            <a:r>
              <a:rPr sz="2800" b="1" spc="-145" dirty="0">
                <a:solidFill>
                  <a:srgbClr val="0070C0"/>
                </a:solidFill>
                <a:latin typeface="Arial"/>
                <a:cs typeface="Arial"/>
              </a:rPr>
              <a:t>i</a:t>
            </a:r>
            <a:r>
              <a:rPr sz="2800" b="1" spc="-295" dirty="0">
                <a:solidFill>
                  <a:srgbClr val="0070C0"/>
                </a:solidFill>
                <a:latin typeface="Arial"/>
                <a:cs typeface="Arial"/>
              </a:rPr>
              <a:t>ó</a:t>
            </a:r>
            <a:r>
              <a:rPr sz="2800" b="1" spc="-305" dirty="0">
                <a:solidFill>
                  <a:srgbClr val="0070C0"/>
                </a:solidFill>
                <a:latin typeface="Arial"/>
                <a:cs typeface="Arial"/>
              </a:rPr>
              <a:t>n</a:t>
            </a:r>
            <a:endParaRPr sz="2800" b="1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1460" y="2195486"/>
            <a:ext cx="4516455" cy="409772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260085" y="2093214"/>
            <a:ext cx="6132830" cy="3680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255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Calibri"/>
                <a:cs typeface="Calibri"/>
              </a:rPr>
              <a:t>Va</a:t>
            </a:r>
            <a:r>
              <a:rPr sz="2000" b="1" spc="-25" dirty="0">
                <a:latin typeface="Calibri"/>
                <a:cs typeface="Calibri"/>
              </a:rPr>
              <a:t>lorar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el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desempeño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de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los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estudiantes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resolver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situaciones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 </a:t>
            </a:r>
            <a:r>
              <a:rPr sz="2000" spc="-39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problemas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que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signifiquen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retos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genuinos.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15"/>
              </a:spcBef>
            </a:pPr>
            <a:r>
              <a:rPr sz="2000" b="1" spc="-10" dirty="0">
                <a:latin typeface="Calibri"/>
                <a:cs typeface="Calibri"/>
              </a:rPr>
              <a:t>Identificar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el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nivel</a:t>
            </a:r>
            <a:r>
              <a:rPr sz="2000" b="1" spc="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ctual en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el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que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se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encuentran</a:t>
            </a:r>
            <a:r>
              <a:rPr sz="2000" spc="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los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estudiantes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spc="-10" dirty="0">
                <a:latin typeface="Calibri"/>
                <a:cs typeface="Calibri"/>
              </a:rPr>
              <a:t>respecto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de las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competencias</a:t>
            </a:r>
            <a:r>
              <a:rPr sz="2000" spc="-10" dirty="0"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115"/>
              </a:spcBef>
            </a:pPr>
            <a:r>
              <a:rPr sz="2000" b="1" spc="-5" dirty="0">
                <a:latin typeface="Calibri"/>
                <a:cs typeface="Calibri"/>
              </a:rPr>
              <a:t>Crear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oportunidades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continuas</a:t>
            </a:r>
            <a:r>
              <a:rPr sz="2000" b="1" spc="3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para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que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el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estudiante</a:t>
            </a:r>
            <a:r>
              <a:rPr sz="2000" spc="9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demuestre </a:t>
            </a:r>
            <a:r>
              <a:rPr sz="2000" spc="-39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hasta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dónde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es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capaz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combinar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manera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pertinente</a:t>
            </a:r>
            <a:r>
              <a:rPr sz="2000" spc="8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las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diversas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capacidades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que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integran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una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competencia.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7745" t="26339" r="52677" b="55625"/>
          <a:stretch/>
        </p:blipFill>
        <p:spPr>
          <a:xfrm>
            <a:off x="8326500" y="201341"/>
            <a:ext cx="2547257" cy="97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54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06678" y="2859591"/>
            <a:ext cx="3830574" cy="23624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34987" y="3255775"/>
            <a:ext cx="3322320" cy="1986280"/>
          </a:xfrm>
          <a:prstGeom prst="rect">
            <a:avLst/>
          </a:prstGeom>
          <a:solidFill>
            <a:schemeClr val="accent3"/>
          </a:solidFill>
        </p:spPr>
        <p:txBody>
          <a:bodyPr vert="horz" wrap="square" lIns="0" tIns="69850" rIns="0" bIns="0" rtlCol="0">
            <a:spAutoFit/>
          </a:bodyPr>
          <a:lstStyle/>
          <a:p>
            <a:pPr marL="76200" marR="219075">
              <a:lnSpc>
                <a:spcPct val="81700"/>
              </a:lnSpc>
              <a:spcBef>
                <a:spcPts val="550"/>
              </a:spcBef>
            </a:pPr>
            <a:r>
              <a:rPr sz="2000" spc="-30" dirty="0">
                <a:solidFill>
                  <a:srgbClr val="FFFFFF"/>
                </a:solidFill>
                <a:latin typeface="Tw Cen MT"/>
                <a:cs typeface="Tw Cen MT"/>
              </a:rPr>
              <a:t>Valorar </a:t>
            </a:r>
            <a:r>
              <a:rPr sz="2000" dirty="0">
                <a:solidFill>
                  <a:srgbClr val="FFFFFF"/>
                </a:solidFill>
                <a:latin typeface="Tw Cen MT"/>
                <a:cs typeface="Tw Cen MT"/>
              </a:rPr>
              <a:t>el </a:t>
            </a:r>
            <a:r>
              <a:rPr sz="2000" spc="-5" dirty="0">
                <a:solidFill>
                  <a:srgbClr val="FFFFFF"/>
                </a:solidFill>
                <a:latin typeface="Tw Cen MT"/>
                <a:cs typeface="Tw Cen MT"/>
              </a:rPr>
              <a:t>desempeño </a:t>
            </a:r>
            <a:r>
              <a:rPr sz="2000" dirty="0">
                <a:solidFill>
                  <a:srgbClr val="FFFFFF"/>
                </a:solidFill>
                <a:latin typeface="Tw Cen MT"/>
                <a:cs typeface="Tw Cen MT"/>
              </a:rPr>
              <a:t>de </a:t>
            </a:r>
            <a:r>
              <a:rPr sz="2000" spc="-5" dirty="0">
                <a:solidFill>
                  <a:srgbClr val="FFFFFF"/>
                </a:solidFill>
                <a:latin typeface="Tw Cen MT"/>
                <a:cs typeface="Tw Cen MT"/>
              </a:rPr>
              <a:t>los  estudiantes </a:t>
            </a:r>
            <a:r>
              <a:rPr sz="2000" dirty="0">
                <a:solidFill>
                  <a:srgbClr val="FFFFFF"/>
                </a:solidFill>
                <a:latin typeface="Tw Cen MT"/>
                <a:cs typeface="Tw Cen MT"/>
              </a:rPr>
              <a:t>al </a:t>
            </a:r>
            <a:r>
              <a:rPr sz="2000" spc="-10" dirty="0">
                <a:solidFill>
                  <a:srgbClr val="FFFFFF"/>
                </a:solidFill>
                <a:latin typeface="Tw Cen MT"/>
                <a:cs typeface="Tw Cen MT"/>
              </a:rPr>
              <a:t>resolver  </a:t>
            </a:r>
            <a:r>
              <a:rPr sz="2000" spc="-5" dirty="0">
                <a:solidFill>
                  <a:srgbClr val="FFFFFF"/>
                </a:solidFill>
                <a:latin typeface="Tw Cen MT"/>
                <a:cs typeface="Tw Cen MT"/>
              </a:rPr>
              <a:t>situaciones </a:t>
            </a:r>
            <a:r>
              <a:rPr sz="2000" dirty="0">
                <a:solidFill>
                  <a:srgbClr val="FFFFFF"/>
                </a:solidFill>
                <a:latin typeface="Tw Cen MT"/>
                <a:cs typeface="Tw Cen MT"/>
              </a:rPr>
              <a:t>o </a:t>
            </a:r>
            <a:r>
              <a:rPr sz="2000" spc="-10" dirty="0">
                <a:solidFill>
                  <a:srgbClr val="FFFFFF"/>
                </a:solidFill>
                <a:latin typeface="Tw Cen MT"/>
                <a:cs typeface="Tw Cen MT"/>
              </a:rPr>
              <a:t>problemas </a:t>
            </a:r>
            <a:r>
              <a:rPr sz="2000" dirty="0">
                <a:solidFill>
                  <a:srgbClr val="FFFFFF"/>
                </a:solidFill>
                <a:latin typeface="Tw Cen MT"/>
                <a:cs typeface="Tw Cen MT"/>
              </a:rPr>
              <a:t>que  </a:t>
            </a:r>
            <a:r>
              <a:rPr sz="2000" spc="-5" dirty="0">
                <a:solidFill>
                  <a:srgbClr val="FFFFFF"/>
                </a:solidFill>
                <a:latin typeface="Tw Cen MT"/>
                <a:cs typeface="Tw Cen MT"/>
              </a:rPr>
              <a:t>signifiquen retos </a:t>
            </a:r>
            <a:r>
              <a:rPr sz="2000" spc="-10" dirty="0">
                <a:solidFill>
                  <a:srgbClr val="FFFFFF"/>
                </a:solidFill>
                <a:latin typeface="Tw Cen MT"/>
                <a:cs typeface="Tw Cen MT"/>
              </a:rPr>
              <a:t>genuinos </a:t>
            </a:r>
            <a:r>
              <a:rPr sz="2000" dirty="0">
                <a:solidFill>
                  <a:srgbClr val="FFFFFF"/>
                </a:solidFill>
                <a:latin typeface="Tw Cen MT"/>
                <a:cs typeface="Tw Cen MT"/>
              </a:rPr>
              <a:t>que  </a:t>
            </a:r>
            <a:r>
              <a:rPr sz="2000" spc="-5" dirty="0">
                <a:solidFill>
                  <a:srgbClr val="FFFFFF"/>
                </a:solidFill>
                <a:latin typeface="Tw Cen MT"/>
                <a:cs typeface="Tw Cen MT"/>
              </a:rPr>
              <a:t>les </a:t>
            </a:r>
            <a:r>
              <a:rPr sz="2000" dirty="0">
                <a:solidFill>
                  <a:srgbClr val="FFFFFF"/>
                </a:solidFill>
                <a:latin typeface="Tw Cen MT"/>
                <a:cs typeface="Tw Cen MT"/>
              </a:rPr>
              <a:t>permitan poner en </a:t>
            </a:r>
            <a:r>
              <a:rPr sz="2000" spc="-15" dirty="0">
                <a:solidFill>
                  <a:srgbClr val="FFFFFF"/>
                </a:solidFill>
                <a:latin typeface="Tw Cen MT"/>
                <a:cs typeface="Tw Cen MT"/>
              </a:rPr>
              <a:t>juego,  </a:t>
            </a:r>
            <a:r>
              <a:rPr sz="2000" spc="-10" dirty="0">
                <a:solidFill>
                  <a:srgbClr val="FFFFFF"/>
                </a:solidFill>
                <a:latin typeface="Tw Cen MT"/>
                <a:cs typeface="Tw Cen MT"/>
              </a:rPr>
              <a:t>integrar </a:t>
            </a:r>
            <a:r>
              <a:rPr sz="2000" dirty="0">
                <a:solidFill>
                  <a:srgbClr val="FFFFFF"/>
                </a:solidFill>
                <a:latin typeface="Tw Cen MT"/>
                <a:cs typeface="Tw Cen MT"/>
              </a:rPr>
              <a:t>y </a:t>
            </a:r>
            <a:r>
              <a:rPr sz="2000" spc="-5" dirty="0">
                <a:solidFill>
                  <a:srgbClr val="FFFFFF"/>
                </a:solidFill>
                <a:latin typeface="Tw Cen MT"/>
                <a:cs typeface="Tw Cen MT"/>
              </a:rPr>
              <a:t>combinar </a:t>
            </a:r>
            <a:r>
              <a:rPr sz="2000" spc="-10" dirty="0">
                <a:solidFill>
                  <a:srgbClr val="FFFFFF"/>
                </a:solidFill>
                <a:latin typeface="Tw Cen MT"/>
                <a:cs typeface="Tw Cen MT"/>
              </a:rPr>
              <a:t>diversas  capacidades.</a:t>
            </a:r>
            <a:endParaRPr sz="2000" dirty="0">
              <a:latin typeface="Tw Cen MT"/>
              <a:cs typeface="Tw Cen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157220" y="2016747"/>
            <a:ext cx="787666" cy="7851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75759" y="2578100"/>
            <a:ext cx="3830574" cy="23624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668520" y="3020060"/>
            <a:ext cx="3322320" cy="1808480"/>
          </a:xfrm>
          <a:prstGeom prst="rect">
            <a:avLst/>
          </a:prstGeom>
          <a:solidFill>
            <a:schemeClr val="accent3"/>
          </a:solidFill>
        </p:spPr>
        <p:txBody>
          <a:bodyPr vert="horz" wrap="square" lIns="0" tIns="70485" rIns="0" bIns="0" rtlCol="0">
            <a:spAutoFit/>
          </a:bodyPr>
          <a:lstStyle/>
          <a:p>
            <a:pPr marL="76200" marR="193675">
              <a:lnSpc>
                <a:spcPct val="81700"/>
              </a:lnSpc>
              <a:spcBef>
                <a:spcPts val="555"/>
              </a:spcBef>
            </a:pPr>
            <a:r>
              <a:rPr sz="2000" spc="-5" dirty="0">
                <a:solidFill>
                  <a:srgbClr val="FFFFFF"/>
                </a:solidFill>
                <a:latin typeface="Tw Cen MT"/>
                <a:cs typeface="Tw Cen MT"/>
              </a:rPr>
              <a:t>Identificar </a:t>
            </a:r>
            <a:r>
              <a:rPr sz="2000" dirty="0">
                <a:solidFill>
                  <a:srgbClr val="FFFFFF"/>
                </a:solidFill>
                <a:latin typeface="Tw Cen MT"/>
                <a:cs typeface="Tw Cen MT"/>
              </a:rPr>
              <a:t>el </a:t>
            </a:r>
            <a:r>
              <a:rPr sz="2000" spc="-10" dirty="0">
                <a:solidFill>
                  <a:srgbClr val="FFFFFF"/>
                </a:solidFill>
                <a:latin typeface="Tw Cen MT"/>
                <a:cs typeface="Tw Cen MT"/>
              </a:rPr>
              <a:t>nivel </a:t>
            </a:r>
            <a:r>
              <a:rPr sz="2000" spc="-5" dirty="0">
                <a:solidFill>
                  <a:srgbClr val="FFFFFF"/>
                </a:solidFill>
                <a:latin typeface="Tw Cen MT"/>
                <a:cs typeface="Tw Cen MT"/>
              </a:rPr>
              <a:t>actual </a:t>
            </a:r>
            <a:r>
              <a:rPr sz="2000" dirty="0">
                <a:solidFill>
                  <a:srgbClr val="FFFFFF"/>
                </a:solidFill>
                <a:latin typeface="Tw Cen MT"/>
                <a:cs typeface="Tw Cen MT"/>
              </a:rPr>
              <a:t>en el  que se </a:t>
            </a:r>
            <a:r>
              <a:rPr sz="2000" spc="-5" dirty="0">
                <a:solidFill>
                  <a:srgbClr val="FFFFFF"/>
                </a:solidFill>
                <a:latin typeface="Tw Cen MT"/>
                <a:cs typeface="Tw Cen MT"/>
              </a:rPr>
              <a:t>encuentran los  estudiantes respecto </a:t>
            </a:r>
            <a:r>
              <a:rPr sz="2000" dirty="0">
                <a:solidFill>
                  <a:srgbClr val="FFFFFF"/>
                </a:solidFill>
                <a:latin typeface="Tw Cen MT"/>
                <a:cs typeface="Tw Cen MT"/>
              </a:rPr>
              <a:t>de </a:t>
            </a:r>
            <a:r>
              <a:rPr sz="2000" spc="-5" dirty="0">
                <a:solidFill>
                  <a:srgbClr val="FFFFFF"/>
                </a:solidFill>
                <a:latin typeface="Tw Cen MT"/>
                <a:cs typeface="Tw Cen MT"/>
              </a:rPr>
              <a:t>las  competencias con </a:t>
            </a:r>
            <a:r>
              <a:rPr sz="2000" dirty="0">
                <a:solidFill>
                  <a:srgbClr val="FFFFFF"/>
                </a:solidFill>
                <a:latin typeface="Tw Cen MT"/>
                <a:cs typeface="Tw Cen MT"/>
              </a:rPr>
              <a:t>el fin de  </a:t>
            </a:r>
            <a:r>
              <a:rPr sz="2000" spc="-5" dirty="0">
                <a:solidFill>
                  <a:srgbClr val="FFFFFF"/>
                </a:solidFill>
                <a:latin typeface="Tw Cen MT"/>
                <a:cs typeface="Tw Cen MT"/>
              </a:rPr>
              <a:t>ayudarlos </a:t>
            </a:r>
            <a:r>
              <a:rPr sz="2000" dirty="0">
                <a:solidFill>
                  <a:srgbClr val="FFFFFF"/>
                </a:solidFill>
                <a:latin typeface="Tw Cen MT"/>
                <a:cs typeface="Tw Cen MT"/>
              </a:rPr>
              <a:t>a </a:t>
            </a:r>
            <a:r>
              <a:rPr sz="2000" spc="-10" dirty="0">
                <a:solidFill>
                  <a:srgbClr val="FFFFFF"/>
                </a:solidFill>
                <a:latin typeface="Tw Cen MT"/>
                <a:cs typeface="Tw Cen MT"/>
              </a:rPr>
              <a:t>avanzar </a:t>
            </a:r>
            <a:r>
              <a:rPr sz="2000" spc="-5" dirty="0">
                <a:solidFill>
                  <a:srgbClr val="FFFFFF"/>
                </a:solidFill>
                <a:latin typeface="Tw Cen MT"/>
                <a:cs typeface="Tw Cen MT"/>
              </a:rPr>
              <a:t>hacia  niveles </a:t>
            </a:r>
            <a:r>
              <a:rPr sz="2000" dirty="0">
                <a:solidFill>
                  <a:srgbClr val="FFFFFF"/>
                </a:solidFill>
                <a:latin typeface="Tw Cen MT"/>
                <a:cs typeface="Tw Cen MT"/>
              </a:rPr>
              <a:t>más</a:t>
            </a:r>
            <a:r>
              <a:rPr sz="2000" spc="-3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w Cen MT"/>
                <a:cs typeface="Tw Cen MT"/>
              </a:rPr>
              <a:t>altos.</a:t>
            </a:r>
            <a:endParaRPr sz="2000">
              <a:latin typeface="Tw Cen MT"/>
              <a:cs typeface="Tw Cen M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226300" y="1562087"/>
            <a:ext cx="787666" cy="7876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44840" y="2009139"/>
            <a:ext cx="3830574" cy="236245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691880" y="2420620"/>
            <a:ext cx="3322320" cy="2037080"/>
          </a:xfrm>
          <a:prstGeom prst="rect">
            <a:avLst/>
          </a:prstGeom>
          <a:solidFill>
            <a:schemeClr val="accent3"/>
          </a:solidFill>
        </p:spPr>
        <p:txBody>
          <a:bodyPr vert="horz" wrap="square" lIns="0" tIns="70485" rIns="0" bIns="0" rtlCol="0">
            <a:spAutoFit/>
          </a:bodyPr>
          <a:lstStyle/>
          <a:p>
            <a:pPr marL="80645" marR="125730">
              <a:lnSpc>
                <a:spcPct val="81800"/>
              </a:lnSpc>
              <a:spcBef>
                <a:spcPts val="555"/>
              </a:spcBef>
            </a:pPr>
            <a:r>
              <a:rPr sz="2100" spc="-5" dirty="0">
                <a:solidFill>
                  <a:srgbClr val="FFFFFF"/>
                </a:solidFill>
                <a:latin typeface="Tw Cen MT"/>
                <a:cs typeface="Tw Cen MT"/>
              </a:rPr>
              <a:t>Crear </a:t>
            </a:r>
            <a:r>
              <a:rPr sz="2100" dirty="0">
                <a:solidFill>
                  <a:srgbClr val="FFFFFF"/>
                </a:solidFill>
                <a:latin typeface="Tw Cen MT"/>
                <a:cs typeface="Tw Cen MT"/>
              </a:rPr>
              <a:t>oportunidades  </a:t>
            </a:r>
            <a:r>
              <a:rPr sz="2100" spc="-5" dirty="0">
                <a:solidFill>
                  <a:srgbClr val="FFFFFF"/>
                </a:solidFill>
                <a:latin typeface="Tw Cen MT"/>
                <a:cs typeface="Tw Cen MT"/>
              </a:rPr>
              <a:t>continuas para </a:t>
            </a:r>
            <a:r>
              <a:rPr sz="2100" dirty="0">
                <a:solidFill>
                  <a:srgbClr val="FFFFFF"/>
                </a:solidFill>
                <a:latin typeface="Tw Cen MT"/>
                <a:cs typeface="Tw Cen MT"/>
              </a:rPr>
              <a:t>que el  </a:t>
            </a:r>
            <a:r>
              <a:rPr sz="2100" spc="-5" dirty="0">
                <a:solidFill>
                  <a:srgbClr val="FFFFFF"/>
                </a:solidFill>
                <a:latin typeface="Tw Cen MT"/>
                <a:cs typeface="Tw Cen MT"/>
              </a:rPr>
              <a:t>estudiante </a:t>
            </a:r>
            <a:r>
              <a:rPr sz="2100" dirty="0">
                <a:solidFill>
                  <a:srgbClr val="FFFFFF"/>
                </a:solidFill>
                <a:latin typeface="Tw Cen MT"/>
                <a:cs typeface="Tw Cen MT"/>
              </a:rPr>
              <a:t>demuestre </a:t>
            </a:r>
            <a:r>
              <a:rPr sz="2100" spc="-5" dirty="0">
                <a:solidFill>
                  <a:srgbClr val="FFFFFF"/>
                </a:solidFill>
                <a:latin typeface="Tw Cen MT"/>
                <a:cs typeface="Tw Cen MT"/>
              </a:rPr>
              <a:t>hasta  </a:t>
            </a:r>
            <a:r>
              <a:rPr sz="2100" dirty="0">
                <a:solidFill>
                  <a:srgbClr val="FFFFFF"/>
                </a:solidFill>
                <a:latin typeface="Tw Cen MT"/>
                <a:cs typeface="Tw Cen MT"/>
              </a:rPr>
              <a:t>dónde es </a:t>
            </a:r>
            <a:r>
              <a:rPr sz="2100" spc="-5" dirty="0">
                <a:solidFill>
                  <a:srgbClr val="FFFFFF"/>
                </a:solidFill>
                <a:latin typeface="Tw Cen MT"/>
                <a:cs typeface="Tw Cen MT"/>
              </a:rPr>
              <a:t>capaz </a:t>
            </a:r>
            <a:r>
              <a:rPr sz="2100" dirty="0">
                <a:solidFill>
                  <a:srgbClr val="FFFFFF"/>
                </a:solidFill>
                <a:latin typeface="Tw Cen MT"/>
                <a:cs typeface="Tw Cen MT"/>
              </a:rPr>
              <a:t>de</a:t>
            </a:r>
            <a:r>
              <a:rPr sz="2100" spc="-6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Tw Cen MT"/>
                <a:cs typeface="Tw Cen MT"/>
              </a:rPr>
              <a:t>combinar  </a:t>
            </a:r>
            <a:r>
              <a:rPr sz="2100" dirty="0">
                <a:solidFill>
                  <a:srgbClr val="FFFFFF"/>
                </a:solidFill>
                <a:latin typeface="Tw Cen MT"/>
                <a:cs typeface="Tw Cen MT"/>
              </a:rPr>
              <a:t>de </a:t>
            </a:r>
            <a:r>
              <a:rPr sz="2100" spc="-5" dirty="0">
                <a:solidFill>
                  <a:srgbClr val="FFFFFF"/>
                </a:solidFill>
                <a:latin typeface="Tw Cen MT"/>
                <a:cs typeface="Tw Cen MT"/>
              </a:rPr>
              <a:t>manera </a:t>
            </a:r>
            <a:r>
              <a:rPr sz="2100" dirty="0">
                <a:solidFill>
                  <a:srgbClr val="FFFFFF"/>
                </a:solidFill>
                <a:latin typeface="Tw Cen MT"/>
                <a:cs typeface="Tw Cen MT"/>
              </a:rPr>
              <a:t>pertinente </a:t>
            </a:r>
            <a:r>
              <a:rPr sz="2100" spc="-5" dirty="0">
                <a:solidFill>
                  <a:srgbClr val="FFFFFF"/>
                </a:solidFill>
                <a:latin typeface="Tw Cen MT"/>
                <a:cs typeface="Tw Cen MT"/>
              </a:rPr>
              <a:t>las  diversas capacidades </a:t>
            </a:r>
            <a:r>
              <a:rPr sz="2100" dirty="0">
                <a:solidFill>
                  <a:srgbClr val="FFFFFF"/>
                </a:solidFill>
                <a:latin typeface="Tw Cen MT"/>
                <a:cs typeface="Tw Cen MT"/>
              </a:rPr>
              <a:t>que  </a:t>
            </a:r>
            <a:r>
              <a:rPr sz="2100" spc="-5" dirty="0">
                <a:solidFill>
                  <a:srgbClr val="FFFFFF"/>
                </a:solidFill>
                <a:latin typeface="Tw Cen MT"/>
                <a:cs typeface="Tw Cen MT"/>
              </a:rPr>
              <a:t>integran </a:t>
            </a:r>
            <a:r>
              <a:rPr sz="2100" dirty="0">
                <a:solidFill>
                  <a:srgbClr val="FFFFFF"/>
                </a:solidFill>
                <a:latin typeface="Tw Cen MT"/>
                <a:cs typeface="Tw Cen MT"/>
              </a:rPr>
              <a:t>una</a:t>
            </a:r>
            <a:r>
              <a:rPr sz="2100" spc="-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Tw Cen MT"/>
                <a:cs typeface="Tw Cen MT"/>
              </a:rPr>
              <a:t>competencia.</a:t>
            </a:r>
            <a:endParaRPr sz="2100" dirty="0">
              <a:latin typeface="Tw Cen MT"/>
              <a:cs typeface="Tw Cen M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67641" y="636971"/>
            <a:ext cx="1562115" cy="216490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1"/>
          <p:cNvSpPr/>
          <p:nvPr/>
        </p:nvSpPr>
        <p:spPr>
          <a:xfrm>
            <a:off x="2990708" y="4612149"/>
            <a:ext cx="2354833" cy="227629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6"/>
          <p:cNvSpPr/>
          <p:nvPr/>
        </p:nvSpPr>
        <p:spPr>
          <a:xfrm>
            <a:off x="6848821" y="4599940"/>
            <a:ext cx="2227834" cy="22863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6"/>
          <p:cNvSpPr/>
          <p:nvPr/>
        </p:nvSpPr>
        <p:spPr>
          <a:xfrm>
            <a:off x="9762202" y="4437916"/>
            <a:ext cx="2530094" cy="233314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Google Shape;191;p10"/>
          <p:cNvSpPr txBox="1">
            <a:spLocks/>
          </p:cNvSpPr>
          <p:nvPr/>
        </p:nvSpPr>
        <p:spPr>
          <a:xfrm>
            <a:off x="1729756" y="1150257"/>
            <a:ext cx="7711440" cy="503016"/>
          </a:xfrm>
          <a:prstGeom prst="rect">
            <a:avLst/>
          </a:prstGeom>
          <a:solidFill>
            <a:srgbClr val="002060"/>
          </a:solidFill>
          <a:ln w="9525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buClr>
                <a:schemeClr val="lt1"/>
              </a:buClr>
              <a:buSzPts val="4400"/>
            </a:pPr>
            <a:r>
              <a:rPr lang="es-MX" sz="1600" b="1" spc="-35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s-MX" sz="2400" b="1" spc="-35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¿Qué </a:t>
            </a:r>
            <a:r>
              <a:rPr lang="es-MX" sz="2400" b="1" spc="-5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busca la Evaluación  </a:t>
            </a:r>
            <a:r>
              <a:rPr lang="es-MX" sz="2400" b="1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Formativa?</a:t>
            </a:r>
            <a:endParaRPr lang="es-MX" sz="2400" b="1" dirty="0">
              <a:solidFill>
                <a:schemeClr val="bg1"/>
              </a:solidFill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11"/>
          <a:srcRect l="27745" t="26339" r="52677" b="55625"/>
          <a:stretch/>
        </p:blipFill>
        <p:spPr>
          <a:xfrm>
            <a:off x="9466943" y="294781"/>
            <a:ext cx="2547257" cy="94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593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63470" y="-187394"/>
            <a:ext cx="1158239" cy="1155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15859" y="2332863"/>
            <a:ext cx="53449" cy="45719"/>
          </a:xfrm>
          <a:custGeom>
            <a:avLst/>
            <a:gdLst/>
            <a:ahLst/>
            <a:cxnLst/>
            <a:rect l="l" t="t" r="r" b="b"/>
            <a:pathLst>
              <a:path w="176530" h="749300">
                <a:moveTo>
                  <a:pt x="146182" y="0"/>
                </a:moveTo>
                <a:lnTo>
                  <a:pt x="123081" y="38608"/>
                </a:lnTo>
                <a:lnTo>
                  <a:pt x="95264" y="90713"/>
                </a:lnTo>
                <a:lnTo>
                  <a:pt x="71007" y="143018"/>
                </a:lnTo>
                <a:lnTo>
                  <a:pt x="50305" y="195227"/>
                </a:lnTo>
                <a:lnTo>
                  <a:pt x="33155" y="247040"/>
                </a:lnTo>
                <a:lnTo>
                  <a:pt x="19553" y="298161"/>
                </a:lnTo>
                <a:lnTo>
                  <a:pt x="9496" y="348291"/>
                </a:lnTo>
                <a:lnTo>
                  <a:pt x="2979" y="397133"/>
                </a:lnTo>
                <a:lnTo>
                  <a:pt x="0" y="444388"/>
                </a:lnTo>
                <a:lnTo>
                  <a:pt x="553" y="489759"/>
                </a:lnTo>
                <a:lnTo>
                  <a:pt x="4637" y="532949"/>
                </a:lnTo>
                <a:lnTo>
                  <a:pt x="12247" y="573659"/>
                </a:lnTo>
                <a:lnTo>
                  <a:pt x="23380" y="611592"/>
                </a:lnTo>
                <a:lnTo>
                  <a:pt x="56199" y="677934"/>
                </a:lnTo>
                <a:lnTo>
                  <a:pt x="103064" y="729593"/>
                </a:lnTo>
                <a:lnTo>
                  <a:pt x="131755" y="749173"/>
                </a:lnTo>
                <a:lnTo>
                  <a:pt x="176281" y="671195"/>
                </a:lnTo>
                <a:lnTo>
                  <a:pt x="147367" y="651406"/>
                </a:lnTo>
                <a:lnTo>
                  <a:pt x="121993" y="627248"/>
                </a:lnTo>
                <a:lnTo>
                  <a:pt x="81924" y="567035"/>
                </a:lnTo>
                <a:lnTo>
                  <a:pt x="67255" y="531586"/>
                </a:lnTo>
                <a:lnTo>
                  <a:pt x="56181" y="492980"/>
                </a:lnTo>
                <a:lnTo>
                  <a:pt x="48716" y="451521"/>
                </a:lnTo>
                <a:lnTo>
                  <a:pt x="44874" y="407511"/>
                </a:lnTo>
                <a:lnTo>
                  <a:pt x="44668" y="361253"/>
                </a:lnTo>
                <a:lnTo>
                  <a:pt x="48112" y="313052"/>
                </a:lnTo>
                <a:lnTo>
                  <a:pt x="55219" y="263210"/>
                </a:lnTo>
                <a:lnTo>
                  <a:pt x="66003" y="212030"/>
                </a:lnTo>
                <a:lnTo>
                  <a:pt x="80478" y="159816"/>
                </a:lnTo>
                <a:lnTo>
                  <a:pt x="98657" y="106870"/>
                </a:lnTo>
                <a:lnTo>
                  <a:pt x="120554" y="53497"/>
                </a:lnTo>
                <a:lnTo>
                  <a:pt x="146182" y="0"/>
                </a:lnTo>
                <a:close/>
              </a:path>
            </a:pathLst>
          </a:custGeom>
          <a:solidFill>
            <a:srgbClr val="CD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24532" t="22411" r="9206" b="14196"/>
          <a:stretch/>
        </p:blipFill>
        <p:spPr>
          <a:xfrm>
            <a:off x="354677" y="1318847"/>
            <a:ext cx="10453330" cy="5132048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54677" y="163147"/>
            <a:ext cx="3190381" cy="5992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>
                <a:solidFill>
                  <a:schemeClr val="tx1"/>
                </a:solidFill>
              </a:rPr>
              <a:t>EVIDENCIA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27745" t="26339" r="52677" b="55625"/>
          <a:stretch/>
        </p:blipFill>
        <p:spPr>
          <a:xfrm>
            <a:off x="10123520" y="230579"/>
            <a:ext cx="2068480" cy="94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1065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o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o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o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Circuito</Template>
  <TotalTime>7869</TotalTime>
  <Words>2297</Words>
  <Application>Microsoft Office PowerPoint</Application>
  <PresentationFormat>Panorámica</PresentationFormat>
  <Paragraphs>198</Paragraphs>
  <Slides>35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9" baseType="lpstr">
      <vt:lpstr>Agency FB</vt:lpstr>
      <vt:lpstr>Arial</vt:lpstr>
      <vt:lpstr>Arial Black</vt:lpstr>
      <vt:lpstr>Arial Narrow</vt:lpstr>
      <vt:lpstr>Calibri</vt:lpstr>
      <vt:lpstr>Calibri Light</vt:lpstr>
      <vt:lpstr>Cooper Black</vt:lpstr>
      <vt:lpstr>Corbel</vt:lpstr>
      <vt:lpstr>inherit</vt:lpstr>
      <vt:lpstr>Times New Roman</vt:lpstr>
      <vt:lpstr>Titillium Web</vt:lpstr>
      <vt:lpstr>Tw Cen MT</vt:lpstr>
      <vt:lpstr>Wingdings</vt:lpstr>
      <vt:lpstr>Circuito</vt:lpstr>
      <vt:lpstr>Presentación de PowerPoint</vt:lpstr>
      <vt:lpstr> EDUCACIÓN TRADICIONAL VS EDUCACIÓN POR COMPETENCIAS </vt:lpstr>
      <vt:lpstr>Presentación de PowerPoint</vt:lpstr>
      <vt:lpstr>           ENFOQUE POR COMPETENCIAS</vt:lpstr>
      <vt:lpstr>Presentación de PowerPoint</vt:lpstr>
      <vt:lpstr>           ENFOQUE FORMATIVO DE LA EVALUACIÓN</vt:lpstr>
      <vt:lpstr>Enfoque formativo de la evaluación</vt:lpstr>
      <vt:lpstr>Presentación de PowerPoint</vt:lpstr>
      <vt:lpstr>Presentación de PowerPoint</vt:lpstr>
      <vt:lpstr>LO QUE PERMITE :</vt:lpstr>
      <vt:lpstr>           CONSTRUCCIÓN DE LOS DESEMPEÑOS PRECISADOS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         CONSTRUCCIÓN DE LOS CRITERIOS DE EVALUACIÓN</vt:lpstr>
      <vt:lpstr>Presentación de PowerPoint</vt:lpstr>
      <vt:lpstr>Presentación de PowerPoint</vt:lpstr>
      <vt:lpstr>  PARTICIPAMOS</vt:lpstr>
      <vt:lpstr>  PARTICIPAMOS</vt:lpstr>
      <vt:lpstr>  PARTICIPAMOS</vt:lpstr>
      <vt:lpstr>  PARTICIPAMOS</vt:lpstr>
      <vt:lpstr>           CRITERIOS DE EVALUACIÓN Y RETROALIMENTACIÓN</vt:lpstr>
      <vt:lpstr>¿Cuál es la conexión entre criterios de evaluación y retroalimentación?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Metacognición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CAPACITACIÓN DOCENTE MONTOYA GLENER</dc:title>
  <dc:creator>LUZ MARÍA MONTOYA GLENER</dc:creator>
  <cp:lastModifiedBy>Luz María Montoya Glener</cp:lastModifiedBy>
  <cp:revision>336</cp:revision>
  <cp:lastPrinted>2020-11-01T18:39:13Z</cp:lastPrinted>
  <dcterms:created xsi:type="dcterms:W3CDTF">2020-09-12T21:35:37Z</dcterms:created>
  <dcterms:modified xsi:type="dcterms:W3CDTF">2022-05-25T03:59:40Z</dcterms:modified>
</cp:coreProperties>
</file>