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357" r:id="rId3"/>
    <p:sldId id="355" r:id="rId4"/>
    <p:sldId id="356" r:id="rId5"/>
    <p:sldId id="290" r:id="rId6"/>
    <p:sldId id="297" r:id="rId7"/>
    <p:sldId id="298" r:id="rId8"/>
    <p:sldId id="295" r:id="rId9"/>
    <p:sldId id="296" r:id="rId10"/>
    <p:sldId id="354" r:id="rId11"/>
    <p:sldId id="256" r:id="rId12"/>
    <p:sldId id="286" r:id="rId13"/>
    <p:sldId id="257" r:id="rId14"/>
    <p:sldId id="258" r:id="rId15"/>
    <p:sldId id="259" r:id="rId16"/>
    <p:sldId id="261" r:id="rId17"/>
    <p:sldId id="262" r:id="rId18"/>
    <p:sldId id="263" r:id="rId19"/>
    <p:sldId id="264" r:id="rId20"/>
    <p:sldId id="265" r:id="rId21"/>
    <p:sldId id="266" r:id="rId22"/>
    <p:sldId id="267" r:id="rId23"/>
    <p:sldId id="269" r:id="rId24"/>
    <p:sldId id="270" r:id="rId25"/>
    <p:sldId id="271" r:id="rId26"/>
    <p:sldId id="272" r:id="rId27"/>
    <p:sldId id="274" r:id="rId28"/>
    <p:sldId id="282" r:id="rId29"/>
    <p:sldId id="283" r:id="rId30"/>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1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image" Target="../media/image13.png"/><Relationship Id="rId4"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image" Target="../media/image13.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42F5D5-3C29-4C6C-B9DD-17E478EC9A57}" type="doc">
      <dgm:prSet loTypeId="urn:microsoft.com/office/officeart/2008/layout/HexagonCluster" loCatId="picture" qsTypeId="urn:microsoft.com/office/officeart/2005/8/quickstyle/simple1" qsCatId="simple" csTypeId="urn:microsoft.com/office/officeart/2005/8/colors/accent1_2" csCatId="accent1" phldr="1"/>
      <dgm:spPr/>
    </dgm:pt>
    <dgm:pt modelId="{3552EA17-470C-47AF-B9EA-A01AF2EFCA88}">
      <dgm:prSet phldrT="[Texto]"/>
      <dgm:spPr/>
      <dgm:t>
        <a:bodyPr/>
        <a:lstStyle/>
        <a:p>
          <a:r>
            <a:rPr lang="es-MX" dirty="0"/>
            <a:t>Proceso permanente y sistemático en el que se recoge y analiza información para conocer y valorar los procesos de aprendizaje y los niveles de avance en el desarrollo de las competencias.</a:t>
          </a:r>
          <a:endParaRPr lang="es-PE" dirty="0"/>
        </a:p>
      </dgm:t>
    </dgm:pt>
    <dgm:pt modelId="{CE29ECAA-CBFC-415C-863B-4F120B368BED}" type="parTrans" cxnId="{F9F6181C-938B-40E2-BA85-DA91A438C423}">
      <dgm:prSet/>
      <dgm:spPr/>
      <dgm:t>
        <a:bodyPr/>
        <a:lstStyle/>
        <a:p>
          <a:endParaRPr lang="es-PE"/>
        </a:p>
      </dgm:t>
    </dgm:pt>
    <dgm:pt modelId="{85F9BEB6-B51D-4A68-B065-62ABBEEFB7E8}" type="sibTrans" cxnId="{F9F6181C-938B-40E2-BA85-DA91A438C423}">
      <dgm:prSet/>
      <dgm:spPr>
        <a:blipFill rotWithShape="1">
          <a:blip xmlns:r="http://schemas.openxmlformats.org/officeDocument/2006/relationships" r:embed="rId1"/>
          <a:srcRect/>
          <a:stretch>
            <a:fillRect l="-33000" r="-33000"/>
          </a:stretch>
        </a:blipFill>
      </dgm:spPr>
      <dgm:t>
        <a:bodyPr/>
        <a:lstStyle/>
        <a:p>
          <a:endParaRPr lang="es-PE"/>
        </a:p>
      </dgm:t>
    </dgm:pt>
    <dgm:pt modelId="{70916424-06CD-477A-91AA-8BF70130F46A}">
      <dgm:prSet/>
      <dgm:spPr/>
      <dgm:t>
        <a:bodyPr/>
        <a:lstStyle/>
        <a:p>
          <a:r>
            <a:rPr lang="es-MX" dirty="0"/>
            <a:t>Se toman decisiones de manera oportuna y pertinente para la mejora continua de los procesos de aprendizaje y de enseñanza.</a:t>
          </a:r>
          <a:endParaRPr lang="es-PE" dirty="0"/>
        </a:p>
      </dgm:t>
    </dgm:pt>
    <dgm:pt modelId="{766B009A-381F-49F8-91B4-919C12BBBBC8}" type="parTrans" cxnId="{B828BBD1-47D8-42A7-8165-BFC416F8D2E4}">
      <dgm:prSet/>
      <dgm:spPr/>
      <dgm:t>
        <a:bodyPr/>
        <a:lstStyle/>
        <a:p>
          <a:endParaRPr lang="es-PE"/>
        </a:p>
      </dgm:t>
    </dgm:pt>
    <dgm:pt modelId="{7B87B035-6CA4-4613-8375-EC3B19CA139A}" type="sibTrans" cxnId="{B828BBD1-47D8-42A7-8165-BFC416F8D2E4}">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36000" r="-36000"/>
          </a:stretch>
        </a:blipFill>
      </dgm:spPr>
      <dgm:t>
        <a:bodyPr/>
        <a:lstStyle/>
        <a:p>
          <a:endParaRPr lang="es-PE"/>
        </a:p>
      </dgm:t>
    </dgm:pt>
    <dgm:pt modelId="{52DE608E-ECF3-44A4-ACBC-60A976783D74}">
      <dgm:prSet/>
      <dgm:spPr/>
      <dgm:t>
        <a:bodyPr/>
        <a:lstStyle/>
        <a:p>
          <a:endParaRPr lang="es-PE" dirty="0"/>
        </a:p>
      </dgm:t>
    </dgm:pt>
    <dgm:pt modelId="{8C07B203-6CCC-4C5F-B9A2-99B392612CBE}" type="parTrans" cxnId="{C624AB80-4CCE-4247-9C6F-77291BE5180F}">
      <dgm:prSet/>
      <dgm:spPr/>
      <dgm:t>
        <a:bodyPr/>
        <a:lstStyle/>
        <a:p>
          <a:endParaRPr lang="es-PE"/>
        </a:p>
      </dgm:t>
    </dgm:pt>
    <dgm:pt modelId="{AC50E3B0-A4E0-43C1-A648-12FB62CFD1D8}" type="sibTrans" cxnId="{C624AB80-4CCE-4247-9C6F-77291BE5180F}">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t>
        <a:bodyPr/>
        <a:lstStyle/>
        <a:p>
          <a:endParaRPr lang="es-PE"/>
        </a:p>
      </dgm:t>
    </dgm:pt>
    <dgm:pt modelId="{42B02D12-AF13-4D27-BA54-0FDFC7087379}">
      <dgm:prSet/>
      <dgm:spPr/>
      <dgm:t>
        <a:bodyPr/>
        <a:lstStyle/>
        <a:p>
          <a:r>
            <a:rPr lang="es-MX" dirty="0"/>
            <a:t>Finalidad de la evaluación es contribuir al desarrollo de las competencias de los estudiantes y, como fin último, a los aprendizajes del Perfil de Egreso .</a:t>
          </a:r>
          <a:endParaRPr lang="es-PE" dirty="0"/>
        </a:p>
      </dgm:t>
    </dgm:pt>
    <dgm:pt modelId="{DFD2BDAB-0C82-42C5-8601-4E4ACCE39A6A}" type="parTrans" cxnId="{34511182-209A-4F01-B187-E033A7E50013}">
      <dgm:prSet/>
      <dgm:spPr/>
      <dgm:t>
        <a:bodyPr/>
        <a:lstStyle/>
        <a:p>
          <a:endParaRPr lang="es-PE"/>
        </a:p>
      </dgm:t>
    </dgm:pt>
    <dgm:pt modelId="{C70B5423-3BB6-4C8B-BF66-CC031B325223}" type="sibTrans" cxnId="{34511182-209A-4F01-B187-E033A7E50013}">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t>
        <a:bodyPr/>
        <a:lstStyle/>
        <a:p>
          <a:endParaRPr lang="es-PE"/>
        </a:p>
      </dgm:t>
    </dgm:pt>
    <dgm:pt modelId="{CA5A080A-43F8-4686-B76D-75BA838506E0}" type="pres">
      <dgm:prSet presAssocID="{3142F5D5-3C29-4C6C-B9DD-17E478EC9A57}" presName="Name0" presStyleCnt="0">
        <dgm:presLayoutVars>
          <dgm:chMax val="21"/>
          <dgm:chPref val="21"/>
        </dgm:presLayoutVars>
      </dgm:prSet>
      <dgm:spPr/>
    </dgm:pt>
    <dgm:pt modelId="{B7B06364-7C50-45AB-8C70-590B52636CE9}" type="pres">
      <dgm:prSet presAssocID="{3552EA17-470C-47AF-B9EA-A01AF2EFCA88}" presName="text1" presStyleCnt="0"/>
      <dgm:spPr/>
    </dgm:pt>
    <dgm:pt modelId="{CFD7FF0F-AB3D-4E58-8AE9-0F75DE74E0C1}" type="pres">
      <dgm:prSet presAssocID="{3552EA17-470C-47AF-B9EA-A01AF2EFCA88}" presName="textRepeatNode" presStyleLbl="alignNode1" presStyleIdx="0" presStyleCnt="4">
        <dgm:presLayoutVars>
          <dgm:chMax val="0"/>
          <dgm:chPref val="0"/>
          <dgm:bulletEnabled val="1"/>
        </dgm:presLayoutVars>
      </dgm:prSet>
      <dgm:spPr/>
    </dgm:pt>
    <dgm:pt modelId="{4F22BEF5-11B8-4D4F-AF94-A3CDB4D4E9F0}" type="pres">
      <dgm:prSet presAssocID="{3552EA17-470C-47AF-B9EA-A01AF2EFCA88}" presName="textaccent1" presStyleCnt="0"/>
      <dgm:spPr/>
    </dgm:pt>
    <dgm:pt modelId="{A9D3A798-E8D9-4D21-985E-BBB7D3D919A2}" type="pres">
      <dgm:prSet presAssocID="{3552EA17-470C-47AF-B9EA-A01AF2EFCA88}" presName="accentRepeatNode" presStyleLbl="solidAlignAcc1" presStyleIdx="0" presStyleCnt="8"/>
      <dgm:spPr/>
    </dgm:pt>
    <dgm:pt modelId="{22A1C2B0-EBC1-4C3F-B223-4C5BD4B80C6F}" type="pres">
      <dgm:prSet presAssocID="{85F9BEB6-B51D-4A68-B065-62ABBEEFB7E8}" presName="image1" presStyleCnt="0"/>
      <dgm:spPr/>
    </dgm:pt>
    <dgm:pt modelId="{619B97E4-E596-4AC4-B0F3-DB13B258CF7E}" type="pres">
      <dgm:prSet presAssocID="{85F9BEB6-B51D-4A68-B065-62ABBEEFB7E8}" presName="imageRepeatNode" presStyleLbl="alignAcc1" presStyleIdx="0" presStyleCnt="4"/>
      <dgm:spPr/>
    </dgm:pt>
    <dgm:pt modelId="{03565763-6C55-4D4D-8593-37D31913E559}" type="pres">
      <dgm:prSet presAssocID="{85F9BEB6-B51D-4A68-B065-62ABBEEFB7E8}" presName="imageaccent1" presStyleCnt="0"/>
      <dgm:spPr/>
    </dgm:pt>
    <dgm:pt modelId="{DF8030C8-C4A1-46F8-B480-8BE556E5A436}" type="pres">
      <dgm:prSet presAssocID="{85F9BEB6-B51D-4A68-B065-62ABBEEFB7E8}" presName="accentRepeatNode" presStyleLbl="solidAlignAcc1" presStyleIdx="1" presStyleCnt="8"/>
      <dgm:spPr/>
    </dgm:pt>
    <dgm:pt modelId="{67BBA9DF-0755-4AA3-B753-E91A2B2EC712}" type="pres">
      <dgm:prSet presAssocID="{70916424-06CD-477A-91AA-8BF70130F46A}" presName="text2" presStyleCnt="0"/>
      <dgm:spPr/>
    </dgm:pt>
    <dgm:pt modelId="{4D680731-B834-4E6D-BD31-415FF0D52E79}" type="pres">
      <dgm:prSet presAssocID="{70916424-06CD-477A-91AA-8BF70130F46A}" presName="textRepeatNode" presStyleLbl="alignNode1" presStyleIdx="1" presStyleCnt="4">
        <dgm:presLayoutVars>
          <dgm:chMax val="0"/>
          <dgm:chPref val="0"/>
          <dgm:bulletEnabled val="1"/>
        </dgm:presLayoutVars>
      </dgm:prSet>
      <dgm:spPr/>
    </dgm:pt>
    <dgm:pt modelId="{17AB7D36-32D6-4DC3-98C3-28AEC3C3DFD5}" type="pres">
      <dgm:prSet presAssocID="{70916424-06CD-477A-91AA-8BF70130F46A}" presName="textaccent2" presStyleCnt="0"/>
      <dgm:spPr/>
    </dgm:pt>
    <dgm:pt modelId="{E9D6466F-F796-4874-8837-DB9F6952D90A}" type="pres">
      <dgm:prSet presAssocID="{70916424-06CD-477A-91AA-8BF70130F46A}" presName="accentRepeatNode" presStyleLbl="solidAlignAcc1" presStyleIdx="2" presStyleCnt="8"/>
      <dgm:spPr/>
    </dgm:pt>
    <dgm:pt modelId="{63A49FC8-D4E3-4E99-B142-E478D7DB2B9E}" type="pres">
      <dgm:prSet presAssocID="{7B87B035-6CA4-4613-8375-EC3B19CA139A}" presName="image2" presStyleCnt="0"/>
      <dgm:spPr/>
    </dgm:pt>
    <dgm:pt modelId="{E2A2320C-4AA1-49C4-B5A7-EADECFF392B4}" type="pres">
      <dgm:prSet presAssocID="{7B87B035-6CA4-4613-8375-EC3B19CA139A}" presName="imageRepeatNode" presStyleLbl="alignAcc1" presStyleIdx="1" presStyleCnt="4"/>
      <dgm:spPr/>
    </dgm:pt>
    <dgm:pt modelId="{82917F7A-1344-4ABC-934C-78DC36EFF37F}" type="pres">
      <dgm:prSet presAssocID="{7B87B035-6CA4-4613-8375-EC3B19CA139A}" presName="imageaccent2" presStyleCnt="0"/>
      <dgm:spPr/>
    </dgm:pt>
    <dgm:pt modelId="{4F78853E-F63D-4B05-A240-E3AE91534BC8}" type="pres">
      <dgm:prSet presAssocID="{7B87B035-6CA4-4613-8375-EC3B19CA139A}" presName="accentRepeatNode" presStyleLbl="solidAlignAcc1" presStyleIdx="3" presStyleCnt="8"/>
      <dgm:spPr/>
    </dgm:pt>
    <dgm:pt modelId="{98061A82-FBD3-4DD1-AE37-C0BDEC2B03B3}" type="pres">
      <dgm:prSet presAssocID="{52DE608E-ECF3-44A4-ACBC-60A976783D74}" presName="text3" presStyleCnt="0"/>
      <dgm:spPr/>
    </dgm:pt>
    <dgm:pt modelId="{297DE5B7-7B85-4DEE-A6BB-77E9246C41B0}" type="pres">
      <dgm:prSet presAssocID="{52DE608E-ECF3-44A4-ACBC-60A976783D74}" presName="textRepeatNode" presStyleLbl="alignNode1" presStyleIdx="2" presStyleCnt="4">
        <dgm:presLayoutVars>
          <dgm:chMax val="0"/>
          <dgm:chPref val="0"/>
          <dgm:bulletEnabled val="1"/>
        </dgm:presLayoutVars>
      </dgm:prSet>
      <dgm:spPr/>
    </dgm:pt>
    <dgm:pt modelId="{866F161A-D029-4A9E-8EEC-06682BAA03EB}" type="pres">
      <dgm:prSet presAssocID="{52DE608E-ECF3-44A4-ACBC-60A976783D74}" presName="textaccent3" presStyleCnt="0"/>
      <dgm:spPr/>
    </dgm:pt>
    <dgm:pt modelId="{558754A9-BDF5-4E8F-B45C-6CF586A5805C}" type="pres">
      <dgm:prSet presAssocID="{52DE608E-ECF3-44A4-ACBC-60A976783D74}" presName="accentRepeatNode" presStyleLbl="solidAlignAcc1" presStyleIdx="4" presStyleCnt="8"/>
      <dgm:spPr/>
    </dgm:pt>
    <dgm:pt modelId="{FE599CF5-A00E-400B-B33F-3600EBE7A115}" type="pres">
      <dgm:prSet presAssocID="{AC50E3B0-A4E0-43C1-A648-12FB62CFD1D8}" presName="image3" presStyleCnt="0"/>
      <dgm:spPr/>
    </dgm:pt>
    <dgm:pt modelId="{DB66ED20-982F-4F9B-92B0-944965C2DD44}" type="pres">
      <dgm:prSet presAssocID="{AC50E3B0-A4E0-43C1-A648-12FB62CFD1D8}" presName="imageRepeatNode" presStyleLbl="alignAcc1" presStyleIdx="2" presStyleCnt="4"/>
      <dgm:spPr/>
    </dgm:pt>
    <dgm:pt modelId="{B1E8BD90-006B-47BD-AD0D-0DABDF607E5B}" type="pres">
      <dgm:prSet presAssocID="{AC50E3B0-A4E0-43C1-A648-12FB62CFD1D8}" presName="imageaccent3" presStyleCnt="0"/>
      <dgm:spPr/>
    </dgm:pt>
    <dgm:pt modelId="{BBCD33D5-1231-4BBC-B3C3-6A4878F28584}" type="pres">
      <dgm:prSet presAssocID="{AC50E3B0-A4E0-43C1-A648-12FB62CFD1D8}" presName="accentRepeatNode" presStyleLbl="solidAlignAcc1" presStyleIdx="5" presStyleCnt="8"/>
      <dgm:spPr/>
    </dgm:pt>
    <dgm:pt modelId="{B9B6C46C-7042-4224-B411-B04F1CB78C64}" type="pres">
      <dgm:prSet presAssocID="{42B02D12-AF13-4D27-BA54-0FDFC7087379}" presName="text4" presStyleCnt="0"/>
      <dgm:spPr/>
    </dgm:pt>
    <dgm:pt modelId="{1704930A-FCB0-4953-90E0-04D5E71BB795}" type="pres">
      <dgm:prSet presAssocID="{42B02D12-AF13-4D27-BA54-0FDFC7087379}" presName="textRepeatNode" presStyleLbl="alignNode1" presStyleIdx="3" presStyleCnt="4">
        <dgm:presLayoutVars>
          <dgm:chMax val="0"/>
          <dgm:chPref val="0"/>
          <dgm:bulletEnabled val="1"/>
        </dgm:presLayoutVars>
      </dgm:prSet>
      <dgm:spPr/>
    </dgm:pt>
    <dgm:pt modelId="{EF089FD7-5C57-4586-B1BC-CFFCB2F7BB5C}" type="pres">
      <dgm:prSet presAssocID="{42B02D12-AF13-4D27-BA54-0FDFC7087379}" presName="textaccent4" presStyleCnt="0"/>
      <dgm:spPr/>
    </dgm:pt>
    <dgm:pt modelId="{1EAB2980-A702-4946-9BD0-8EC622B6BF6C}" type="pres">
      <dgm:prSet presAssocID="{42B02D12-AF13-4D27-BA54-0FDFC7087379}" presName="accentRepeatNode" presStyleLbl="solidAlignAcc1" presStyleIdx="6" presStyleCnt="8"/>
      <dgm:spPr/>
    </dgm:pt>
    <dgm:pt modelId="{A041DE6F-0876-4BC2-B6F3-C4418B9F394F}" type="pres">
      <dgm:prSet presAssocID="{C70B5423-3BB6-4C8B-BF66-CC031B325223}" presName="image4" presStyleCnt="0"/>
      <dgm:spPr/>
    </dgm:pt>
    <dgm:pt modelId="{182AD184-5133-49D2-AFF7-999FDC718921}" type="pres">
      <dgm:prSet presAssocID="{C70B5423-3BB6-4C8B-BF66-CC031B325223}" presName="imageRepeatNode" presStyleLbl="alignAcc1" presStyleIdx="3" presStyleCnt="4"/>
      <dgm:spPr/>
    </dgm:pt>
    <dgm:pt modelId="{0F402190-1E3E-4162-ACB6-2CE7C058F3AE}" type="pres">
      <dgm:prSet presAssocID="{C70B5423-3BB6-4C8B-BF66-CC031B325223}" presName="imageaccent4" presStyleCnt="0"/>
      <dgm:spPr/>
    </dgm:pt>
    <dgm:pt modelId="{F1B4AE78-3CE0-406B-835F-F05CA6DD2D0A}" type="pres">
      <dgm:prSet presAssocID="{C70B5423-3BB6-4C8B-BF66-CC031B325223}" presName="accentRepeatNode" presStyleLbl="solidAlignAcc1" presStyleIdx="7" presStyleCnt="8"/>
      <dgm:spPr/>
    </dgm:pt>
  </dgm:ptLst>
  <dgm:cxnLst>
    <dgm:cxn modelId="{59CC3319-8395-4301-B4CB-1031E3F2DE27}" type="presOf" srcId="{85F9BEB6-B51D-4A68-B065-62ABBEEFB7E8}" destId="{619B97E4-E596-4AC4-B0F3-DB13B258CF7E}" srcOrd="0" destOrd="0" presId="urn:microsoft.com/office/officeart/2008/layout/HexagonCluster"/>
    <dgm:cxn modelId="{F9F6181C-938B-40E2-BA85-DA91A438C423}" srcId="{3142F5D5-3C29-4C6C-B9DD-17E478EC9A57}" destId="{3552EA17-470C-47AF-B9EA-A01AF2EFCA88}" srcOrd="0" destOrd="0" parTransId="{CE29ECAA-CBFC-415C-863B-4F120B368BED}" sibTransId="{85F9BEB6-B51D-4A68-B065-62ABBEEFB7E8}"/>
    <dgm:cxn modelId="{174C652E-4C75-4ED2-A34B-FD4FB98B5EE3}" type="presOf" srcId="{7B87B035-6CA4-4613-8375-EC3B19CA139A}" destId="{E2A2320C-4AA1-49C4-B5A7-EADECFF392B4}" srcOrd="0" destOrd="0" presId="urn:microsoft.com/office/officeart/2008/layout/HexagonCluster"/>
    <dgm:cxn modelId="{1C95AA32-4912-4E29-A8C6-A44226AFE374}" type="presOf" srcId="{3552EA17-470C-47AF-B9EA-A01AF2EFCA88}" destId="{CFD7FF0F-AB3D-4E58-8AE9-0F75DE74E0C1}" srcOrd="0" destOrd="0" presId="urn:microsoft.com/office/officeart/2008/layout/HexagonCluster"/>
    <dgm:cxn modelId="{6A788840-FF3A-41EB-9107-FC388054CD0D}" type="presOf" srcId="{C70B5423-3BB6-4C8B-BF66-CC031B325223}" destId="{182AD184-5133-49D2-AFF7-999FDC718921}" srcOrd="0" destOrd="0" presId="urn:microsoft.com/office/officeart/2008/layout/HexagonCluster"/>
    <dgm:cxn modelId="{EED09C40-F988-448B-B569-957FDBB9093A}" type="presOf" srcId="{70916424-06CD-477A-91AA-8BF70130F46A}" destId="{4D680731-B834-4E6D-BD31-415FF0D52E79}" srcOrd="0" destOrd="0" presId="urn:microsoft.com/office/officeart/2008/layout/HexagonCluster"/>
    <dgm:cxn modelId="{95D62C50-C176-4048-A5F2-424AEA25085B}" type="presOf" srcId="{52DE608E-ECF3-44A4-ACBC-60A976783D74}" destId="{297DE5B7-7B85-4DEE-A6BB-77E9246C41B0}" srcOrd="0" destOrd="0" presId="urn:microsoft.com/office/officeart/2008/layout/HexagonCluster"/>
    <dgm:cxn modelId="{C624AB80-4CCE-4247-9C6F-77291BE5180F}" srcId="{3142F5D5-3C29-4C6C-B9DD-17E478EC9A57}" destId="{52DE608E-ECF3-44A4-ACBC-60A976783D74}" srcOrd="2" destOrd="0" parTransId="{8C07B203-6CCC-4C5F-B9A2-99B392612CBE}" sibTransId="{AC50E3B0-A4E0-43C1-A648-12FB62CFD1D8}"/>
    <dgm:cxn modelId="{34511182-209A-4F01-B187-E033A7E50013}" srcId="{3142F5D5-3C29-4C6C-B9DD-17E478EC9A57}" destId="{42B02D12-AF13-4D27-BA54-0FDFC7087379}" srcOrd="3" destOrd="0" parTransId="{DFD2BDAB-0C82-42C5-8601-4E4ACCE39A6A}" sibTransId="{C70B5423-3BB6-4C8B-BF66-CC031B325223}"/>
    <dgm:cxn modelId="{A79C5684-CE0F-433A-9751-F92DDC3C8E7B}" type="presOf" srcId="{3142F5D5-3C29-4C6C-B9DD-17E478EC9A57}" destId="{CA5A080A-43F8-4686-B76D-75BA838506E0}" srcOrd="0" destOrd="0" presId="urn:microsoft.com/office/officeart/2008/layout/HexagonCluster"/>
    <dgm:cxn modelId="{B828BBD1-47D8-42A7-8165-BFC416F8D2E4}" srcId="{3142F5D5-3C29-4C6C-B9DD-17E478EC9A57}" destId="{70916424-06CD-477A-91AA-8BF70130F46A}" srcOrd="1" destOrd="0" parTransId="{766B009A-381F-49F8-91B4-919C12BBBBC8}" sibTransId="{7B87B035-6CA4-4613-8375-EC3B19CA139A}"/>
    <dgm:cxn modelId="{1AE7B6DE-1EB1-493B-9DFA-6314D6A396D0}" type="presOf" srcId="{42B02D12-AF13-4D27-BA54-0FDFC7087379}" destId="{1704930A-FCB0-4953-90E0-04D5E71BB795}" srcOrd="0" destOrd="0" presId="urn:microsoft.com/office/officeart/2008/layout/HexagonCluster"/>
    <dgm:cxn modelId="{9050E6F8-1120-41C8-B1F1-02BA07F41B5F}" type="presOf" srcId="{AC50E3B0-A4E0-43C1-A648-12FB62CFD1D8}" destId="{DB66ED20-982F-4F9B-92B0-944965C2DD44}" srcOrd="0" destOrd="0" presId="urn:microsoft.com/office/officeart/2008/layout/HexagonCluster"/>
    <dgm:cxn modelId="{A63FFE27-3BC2-4DB2-BDF7-8A52973B8967}" type="presParOf" srcId="{CA5A080A-43F8-4686-B76D-75BA838506E0}" destId="{B7B06364-7C50-45AB-8C70-590B52636CE9}" srcOrd="0" destOrd="0" presId="urn:microsoft.com/office/officeart/2008/layout/HexagonCluster"/>
    <dgm:cxn modelId="{CE3E82E3-76D9-4868-93C0-2F5287889820}" type="presParOf" srcId="{B7B06364-7C50-45AB-8C70-590B52636CE9}" destId="{CFD7FF0F-AB3D-4E58-8AE9-0F75DE74E0C1}" srcOrd="0" destOrd="0" presId="urn:microsoft.com/office/officeart/2008/layout/HexagonCluster"/>
    <dgm:cxn modelId="{941EC225-D089-44F5-872C-60868CBF8C1E}" type="presParOf" srcId="{CA5A080A-43F8-4686-B76D-75BA838506E0}" destId="{4F22BEF5-11B8-4D4F-AF94-A3CDB4D4E9F0}" srcOrd="1" destOrd="0" presId="urn:microsoft.com/office/officeart/2008/layout/HexagonCluster"/>
    <dgm:cxn modelId="{B11405C6-D1EC-4677-8CC9-E398A1040699}" type="presParOf" srcId="{4F22BEF5-11B8-4D4F-AF94-A3CDB4D4E9F0}" destId="{A9D3A798-E8D9-4D21-985E-BBB7D3D919A2}" srcOrd="0" destOrd="0" presId="urn:microsoft.com/office/officeart/2008/layout/HexagonCluster"/>
    <dgm:cxn modelId="{1418E1D6-8983-4559-98D7-808CAE4BE42C}" type="presParOf" srcId="{CA5A080A-43F8-4686-B76D-75BA838506E0}" destId="{22A1C2B0-EBC1-4C3F-B223-4C5BD4B80C6F}" srcOrd="2" destOrd="0" presId="urn:microsoft.com/office/officeart/2008/layout/HexagonCluster"/>
    <dgm:cxn modelId="{E0CFB7EB-3F2C-4464-AC5B-7854CE7B4FBA}" type="presParOf" srcId="{22A1C2B0-EBC1-4C3F-B223-4C5BD4B80C6F}" destId="{619B97E4-E596-4AC4-B0F3-DB13B258CF7E}" srcOrd="0" destOrd="0" presId="urn:microsoft.com/office/officeart/2008/layout/HexagonCluster"/>
    <dgm:cxn modelId="{EA6AAC5B-C0D0-4C97-BED7-A1A8C5F82B0B}" type="presParOf" srcId="{CA5A080A-43F8-4686-B76D-75BA838506E0}" destId="{03565763-6C55-4D4D-8593-37D31913E559}" srcOrd="3" destOrd="0" presId="urn:microsoft.com/office/officeart/2008/layout/HexagonCluster"/>
    <dgm:cxn modelId="{0426E23B-3EBA-40FD-9127-37D8C1370E06}" type="presParOf" srcId="{03565763-6C55-4D4D-8593-37D31913E559}" destId="{DF8030C8-C4A1-46F8-B480-8BE556E5A436}" srcOrd="0" destOrd="0" presId="urn:microsoft.com/office/officeart/2008/layout/HexagonCluster"/>
    <dgm:cxn modelId="{34195D3C-EAAC-4069-90D5-57FD6A64B59E}" type="presParOf" srcId="{CA5A080A-43F8-4686-B76D-75BA838506E0}" destId="{67BBA9DF-0755-4AA3-B753-E91A2B2EC712}" srcOrd="4" destOrd="0" presId="urn:microsoft.com/office/officeart/2008/layout/HexagonCluster"/>
    <dgm:cxn modelId="{9BCF692E-B799-417E-97AD-FFA24516E49A}" type="presParOf" srcId="{67BBA9DF-0755-4AA3-B753-E91A2B2EC712}" destId="{4D680731-B834-4E6D-BD31-415FF0D52E79}" srcOrd="0" destOrd="0" presId="urn:microsoft.com/office/officeart/2008/layout/HexagonCluster"/>
    <dgm:cxn modelId="{6FB5A8CE-BAEC-4DA6-88CD-E4CA29C23A3C}" type="presParOf" srcId="{CA5A080A-43F8-4686-B76D-75BA838506E0}" destId="{17AB7D36-32D6-4DC3-98C3-28AEC3C3DFD5}" srcOrd="5" destOrd="0" presId="urn:microsoft.com/office/officeart/2008/layout/HexagonCluster"/>
    <dgm:cxn modelId="{0C052848-774A-45B4-9D5B-D9BE167C556D}" type="presParOf" srcId="{17AB7D36-32D6-4DC3-98C3-28AEC3C3DFD5}" destId="{E9D6466F-F796-4874-8837-DB9F6952D90A}" srcOrd="0" destOrd="0" presId="urn:microsoft.com/office/officeart/2008/layout/HexagonCluster"/>
    <dgm:cxn modelId="{0DA75F92-CF9B-4359-B52D-02CD85D1F0A0}" type="presParOf" srcId="{CA5A080A-43F8-4686-B76D-75BA838506E0}" destId="{63A49FC8-D4E3-4E99-B142-E478D7DB2B9E}" srcOrd="6" destOrd="0" presId="urn:microsoft.com/office/officeart/2008/layout/HexagonCluster"/>
    <dgm:cxn modelId="{09E0956D-60F7-4317-B9CA-B30ED000B859}" type="presParOf" srcId="{63A49FC8-D4E3-4E99-B142-E478D7DB2B9E}" destId="{E2A2320C-4AA1-49C4-B5A7-EADECFF392B4}" srcOrd="0" destOrd="0" presId="urn:microsoft.com/office/officeart/2008/layout/HexagonCluster"/>
    <dgm:cxn modelId="{289BA613-E53E-49D1-8165-845950382312}" type="presParOf" srcId="{CA5A080A-43F8-4686-B76D-75BA838506E0}" destId="{82917F7A-1344-4ABC-934C-78DC36EFF37F}" srcOrd="7" destOrd="0" presId="urn:microsoft.com/office/officeart/2008/layout/HexagonCluster"/>
    <dgm:cxn modelId="{4BDEB045-2094-4DDF-9AA1-917AE9E7ABA0}" type="presParOf" srcId="{82917F7A-1344-4ABC-934C-78DC36EFF37F}" destId="{4F78853E-F63D-4B05-A240-E3AE91534BC8}" srcOrd="0" destOrd="0" presId="urn:microsoft.com/office/officeart/2008/layout/HexagonCluster"/>
    <dgm:cxn modelId="{D9AAA1DA-EA3E-47B8-843B-87CB9782005F}" type="presParOf" srcId="{CA5A080A-43F8-4686-B76D-75BA838506E0}" destId="{98061A82-FBD3-4DD1-AE37-C0BDEC2B03B3}" srcOrd="8" destOrd="0" presId="urn:microsoft.com/office/officeart/2008/layout/HexagonCluster"/>
    <dgm:cxn modelId="{AA766830-D5C1-4833-AE2D-FEEDB8ED245B}" type="presParOf" srcId="{98061A82-FBD3-4DD1-AE37-C0BDEC2B03B3}" destId="{297DE5B7-7B85-4DEE-A6BB-77E9246C41B0}" srcOrd="0" destOrd="0" presId="urn:microsoft.com/office/officeart/2008/layout/HexagonCluster"/>
    <dgm:cxn modelId="{2B5BACCF-CC37-4EF5-BACC-3CBD0FFA43B4}" type="presParOf" srcId="{CA5A080A-43F8-4686-B76D-75BA838506E0}" destId="{866F161A-D029-4A9E-8EEC-06682BAA03EB}" srcOrd="9" destOrd="0" presId="urn:microsoft.com/office/officeart/2008/layout/HexagonCluster"/>
    <dgm:cxn modelId="{B46E8D23-931D-480E-9848-05D39CBF560F}" type="presParOf" srcId="{866F161A-D029-4A9E-8EEC-06682BAA03EB}" destId="{558754A9-BDF5-4E8F-B45C-6CF586A5805C}" srcOrd="0" destOrd="0" presId="urn:microsoft.com/office/officeart/2008/layout/HexagonCluster"/>
    <dgm:cxn modelId="{A046EC53-314D-4DBA-801B-26BB719F6B72}" type="presParOf" srcId="{CA5A080A-43F8-4686-B76D-75BA838506E0}" destId="{FE599CF5-A00E-400B-B33F-3600EBE7A115}" srcOrd="10" destOrd="0" presId="urn:microsoft.com/office/officeart/2008/layout/HexagonCluster"/>
    <dgm:cxn modelId="{02F65D53-F6E7-454E-8AC7-C9A5E60FD9CA}" type="presParOf" srcId="{FE599CF5-A00E-400B-B33F-3600EBE7A115}" destId="{DB66ED20-982F-4F9B-92B0-944965C2DD44}" srcOrd="0" destOrd="0" presId="urn:microsoft.com/office/officeart/2008/layout/HexagonCluster"/>
    <dgm:cxn modelId="{1EF7BD89-5502-4259-874F-23FDC5DF4489}" type="presParOf" srcId="{CA5A080A-43F8-4686-B76D-75BA838506E0}" destId="{B1E8BD90-006B-47BD-AD0D-0DABDF607E5B}" srcOrd="11" destOrd="0" presId="urn:microsoft.com/office/officeart/2008/layout/HexagonCluster"/>
    <dgm:cxn modelId="{5C6F6F05-2CA3-4874-90A7-36D23F1F8D4C}" type="presParOf" srcId="{B1E8BD90-006B-47BD-AD0D-0DABDF607E5B}" destId="{BBCD33D5-1231-4BBC-B3C3-6A4878F28584}" srcOrd="0" destOrd="0" presId="urn:microsoft.com/office/officeart/2008/layout/HexagonCluster"/>
    <dgm:cxn modelId="{E9A468D3-0D6F-4BFE-A6CC-658722F122C0}" type="presParOf" srcId="{CA5A080A-43F8-4686-B76D-75BA838506E0}" destId="{B9B6C46C-7042-4224-B411-B04F1CB78C64}" srcOrd="12" destOrd="0" presId="urn:microsoft.com/office/officeart/2008/layout/HexagonCluster"/>
    <dgm:cxn modelId="{B59B813A-6979-4ED7-8AE6-66AA30172C86}" type="presParOf" srcId="{B9B6C46C-7042-4224-B411-B04F1CB78C64}" destId="{1704930A-FCB0-4953-90E0-04D5E71BB795}" srcOrd="0" destOrd="0" presId="urn:microsoft.com/office/officeart/2008/layout/HexagonCluster"/>
    <dgm:cxn modelId="{D0986ABC-DAD5-4C75-8622-BCD4D9BC75FA}" type="presParOf" srcId="{CA5A080A-43F8-4686-B76D-75BA838506E0}" destId="{EF089FD7-5C57-4586-B1BC-CFFCB2F7BB5C}" srcOrd="13" destOrd="0" presId="urn:microsoft.com/office/officeart/2008/layout/HexagonCluster"/>
    <dgm:cxn modelId="{F11DE257-9BD7-4C3A-9436-48CA315D151D}" type="presParOf" srcId="{EF089FD7-5C57-4586-B1BC-CFFCB2F7BB5C}" destId="{1EAB2980-A702-4946-9BD0-8EC622B6BF6C}" srcOrd="0" destOrd="0" presId="urn:microsoft.com/office/officeart/2008/layout/HexagonCluster"/>
    <dgm:cxn modelId="{FB779A9D-8703-455D-AA56-0C0961C0135A}" type="presParOf" srcId="{CA5A080A-43F8-4686-B76D-75BA838506E0}" destId="{A041DE6F-0876-4BC2-B6F3-C4418B9F394F}" srcOrd="14" destOrd="0" presId="urn:microsoft.com/office/officeart/2008/layout/HexagonCluster"/>
    <dgm:cxn modelId="{0DEF0813-E5F9-4FE5-9DC5-51A7CE37DC04}" type="presParOf" srcId="{A041DE6F-0876-4BC2-B6F3-C4418B9F394F}" destId="{182AD184-5133-49D2-AFF7-999FDC718921}" srcOrd="0" destOrd="0" presId="urn:microsoft.com/office/officeart/2008/layout/HexagonCluster"/>
    <dgm:cxn modelId="{58BEEBBD-84A3-490E-8F66-F6FC3FAE26D7}" type="presParOf" srcId="{CA5A080A-43F8-4686-B76D-75BA838506E0}" destId="{0F402190-1E3E-4162-ACB6-2CE7C058F3AE}" srcOrd="15" destOrd="0" presId="urn:microsoft.com/office/officeart/2008/layout/HexagonCluster"/>
    <dgm:cxn modelId="{21E79A5F-19DA-4F9F-B0B8-63773D5AAD5E}" type="presParOf" srcId="{0F402190-1E3E-4162-ACB6-2CE7C058F3AE}" destId="{F1B4AE78-3CE0-406B-835F-F05CA6DD2D0A}" srcOrd="0" destOrd="0" presId="urn:microsoft.com/office/officeart/2008/layout/HexagonCluster"/>
  </dgm:cxnLst>
  <dgm:bg>
    <a:solidFill>
      <a:schemeClr val="accent4"/>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7FF0F-AB3D-4E58-8AE9-0F75DE74E0C1}">
      <dsp:nvSpPr>
        <dsp:cNvPr id="0" name=""/>
        <dsp:cNvSpPr/>
      </dsp:nvSpPr>
      <dsp:spPr>
        <a:xfrm>
          <a:off x="2287338" y="4049872"/>
          <a:ext cx="2694477" cy="2312898"/>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s-MX" sz="1300" kern="1200" dirty="0"/>
            <a:t>Proceso permanente y sistemático en el que se recoge y analiza información para conocer y valorar los procesos de aprendizaje y los niveles de avance en el desarrollo de las competencias.</a:t>
          </a:r>
          <a:endParaRPr lang="es-PE" sz="1300" kern="1200" dirty="0"/>
        </a:p>
      </dsp:txBody>
      <dsp:txXfrm>
        <a:off x="2704619" y="4408060"/>
        <a:ext cx="1859915" cy="1596522"/>
      </dsp:txXfrm>
    </dsp:sp>
    <dsp:sp modelId="{A9D3A798-E8D9-4D21-985E-BBB7D3D919A2}">
      <dsp:nvSpPr>
        <dsp:cNvPr id="0" name=""/>
        <dsp:cNvSpPr/>
      </dsp:nvSpPr>
      <dsp:spPr>
        <a:xfrm>
          <a:off x="2371615" y="5071922"/>
          <a:ext cx="314553" cy="27124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9B97E4-E596-4AC4-B0F3-DB13B258CF7E}">
      <dsp:nvSpPr>
        <dsp:cNvPr id="0" name=""/>
        <dsp:cNvSpPr/>
      </dsp:nvSpPr>
      <dsp:spPr>
        <a:xfrm>
          <a:off x="0" y="2792623"/>
          <a:ext cx="2694477" cy="2312898"/>
        </a:xfrm>
        <a:prstGeom prst="hexagon">
          <a:avLst>
            <a:gd name="adj" fmla="val 25000"/>
            <a:gd name="vf" fmla="val 115470"/>
          </a:avLst>
        </a:prstGeom>
        <a:blipFill rotWithShape="1">
          <a:blip xmlns:r="http://schemas.openxmlformats.org/officeDocument/2006/relationships" r:embed="rId1"/>
          <a:srcRect/>
          <a:stretch>
            <a:fillRect l="-33000" r="-33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8030C8-C4A1-46F8-B480-8BE556E5A436}">
      <dsp:nvSpPr>
        <dsp:cNvPr id="0" name=""/>
        <dsp:cNvSpPr/>
      </dsp:nvSpPr>
      <dsp:spPr>
        <a:xfrm>
          <a:off x="1824410" y="4784795"/>
          <a:ext cx="314553" cy="27124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680731-B834-4E6D-BD31-415FF0D52E79}">
      <dsp:nvSpPr>
        <dsp:cNvPr id="0" name=""/>
        <dsp:cNvSpPr/>
      </dsp:nvSpPr>
      <dsp:spPr>
        <a:xfrm>
          <a:off x="4572303" y="2774907"/>
          <a:ext cx="2694477" cy="2312898"/>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s-MX" sz="1300" kern="1200" dirty="0"/>
            <a:t>Se toman decisiones de manera oportuna y pertinente para la mejora continua de los procesos de aprendizaje y de enseñanza.</a:t>
          </a:r>
          <a:endParaRPr lang="es-PE" sz="1300" kern="1200" dirty="0"/>
        </a:p>
      </dsp:txBody>
      <dsp:txXfrm>
        <a:off x="4989584" y="3133095"/>
        <a:ext cx="1859915" cy="1596522"/>
      </dsp:txXfrm>
    </dsp:sp>
    <dsp:sp modelId="{E9D6466F-F796-4874-8837-DB9F6952D90A}">
      <dsp:nvSpPr>
        <dsp:cNvPr id="0" name=""/>
        <dsp:cNvSpPr/>
      </dsp:nvSpPr>
      <dsp:spPr>
        <a:xfrm>
          <a:off x="6418080" y="4764635"/>
          <a:ext cx="314553" cy="27124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A2320C-4AA1-49C4-B5A7-EADECFF392B4}">
      <dsp:nvSpPr>
        <dsp:cNvPr id="0" name=""/>
        <dsp:cNvSpPr/>
      </dsp:nvSpPr>
      <dsp:spPr>
        <a:xfrm>
          <a:off x="6869138" y="4046207"/>
          <a:ext cx="2694477" cy="2312898"/>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6000" r="-3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78853E-F63D-4B05-A240-E3AE91534BC8}">
      <dsp:nvSpPr>
        <dsp:cNvPr id="0" name=""/>
        <dsp:cNvSpPr/>
      </dsp:nvSpPr>
      <dsp:spPr>
        <a:xfrm>
          <a:off x="6930862" y="5082307"/>
          <a:ext cx="314553" cy="27124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7DE5B7-7B85-4DEE-A6BB-77E9246C41B0}">
      <dsp:nvSpPr>
        <dsp:cNvPr id="0" name=""/>
        <dsp:cNvSpPr/>
      </dsp:nvSpPr>
      <dsp:spPr>
        <a:xfrm>
          <a:off x="2287338" y="1528654"/>
          <a:ext cx="2694477" cy="2312898"/>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endParaRPr lang="es-PE" sz="1300" kern="1200" dirty="0"/>
        </a:p>
      </dsp:txBody>
      <dsp:txXfrm>
        <a:off x="2704619" y="1886842"/>
        <a:ext cx="1859915" cy="1596522"/>
      </dsp:txXfrm>
    </dsp:sp>
    <dsp:sp modelId="{558754A9-BDF5-4E8F-B45C-6CF586A5805C}">
      <dsp:nvSpPr>
        <dsp:cNvPr id="0" name=""/>
        <dsp:cNvSpPr/>
      </dsp:nvSpPr>
      <dsp:spPr>
        <a:xfrm>
          <a:off x="4121245" y="1576305"/>
          <a:ext cx="314553" cy="27124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66ED20-982F-4F9B-92B0-944965C2DD44}">
      <dsp:nvSpPr>
        <dsp:cNvPr id="0" name=""/>
        <dsp:cNvSpPr/>
      </dsp:nvSpPr>
      <dsp:spPr>
        <a:xfrm>
          <a:off x="4572303" y="253688"/>
          <a:ext cx="2694477" cy="2312898"/>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CD33D5-1231-4BBC-B3C3-6A4878F28584}">
      <dsp:nvSpPr>
        <dsp:cNvPr id="0" name=""/>
        <dsp:cNvSpPr/>
      </dsp:nvSpPr>
      <dsp:spPr>
        <a:xfrm>
          <a:off x="4634027" y="1278792"/>
          <a:ext cx="314553" cy="27124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04930A-FCB0-4953-90E0-04D5E71BB795}">
      <dsp:nvSpPr>
        <dsp:cNvPr id="0" name=""/>
        <dsp:cNvSpPr/>
      </dsp:nvSpPr>
      <dsp:spPr>
        <a:xfrm>
          <a:off x="6869138" y="1524988"/>
          <a:ext cx="2694477" cy="2312898"/>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s-MX" sz="1300" kern="1200" dirty="0"/>
            <a:t>Finalidad de la evaluación es contribuir al desarrollo de las competencias de los estudiantes y, como fin último, a los aprendizajes del Perfil de Egreso .</a:t>
          </a:r>
          <a:endParaRPr lang="es-PE" sz="1300" kern="1200" dirty="0"/>
        </a:p>
      </dsp:txBody>
      <dsp:txXfrm>
        <a:off x="7286419" y="1883176"/>
        <a:ext cx="1859915" cy="1596522"/>
      </dsp:txXfrm>
    </dsp:sp>
    <dsp:sp modelId="{1EAB2980-A702-4946-9BD0-8EC622B6BF6C}">
      <dsp:nvSpPr>
        <dsp:cNvPr id="0" name=""/>
        <dsp:cNvSpPr/>
      </dsp:nvSpPr>
      <dsp:spPr>
        <a:xfrm>
          <a:off x="9186151" y="2545816"/>
          <a:ext cx="314553" cy="27124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2AD184-5133-49D2-AFF7-999FDC718921}">
      <dsp:nvSpPr>
        <dsp:cNvPr id="0" name=""/>
        <dsp:cNvSpPr/>
      </dsp:nvSpPr>
      <dsp:spPr>
        <a:xfrm>
          <a:off x="9175469" y="2796288"/>
          <a:ext cx="2694477" cy="2312898"/>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B4AE78-3CE0-406B-835F-F05CA6DD2D0A}">
      <dsp:nvSpPr>
        <dsp:cNvPr id="0" name=""/>
        <dsp:cNvSpPr/>
      </dsp:nvSpPr>
      <dsp:spPr>
        <a:xfrm>
          <a:off x="9719112" y="2837219"/>
          <a:ext cx="314553" cy="27124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8C34FB-A8A7-9DDF-035E-DBA91DE9717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F0D55285-D737-DD4C-22EE-5400E8F80B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0001A677-5A46-0A38-505E-CA43073C99CD}"/>
              </a:ext>
            </a:extLst>
          </p:cNvPr>
          <p:cNvSpPr>
            <a:spLocks noGrp="1"/>
          </p:cNvSpPr>
          <p:nvPr>
            <p:ph type="dt" sz="half" idx="10"/>
          </p:nvPr>
        </p:nvSpPr>
        <p:spPr/>
        <p:txBody>
          <a:bodyPr/>
          <a:lstStyle/>
          <a:p>
            <a:fld id="{B1FBF90B-2F1A-4C3B-AB96-2322E7105D7D}" type="datetimeFigureOut">
              <a:rPr lang="es-PE" smtClean="0"/>
              <a:t>17/05/2022</a:t>
            </a:fld>
            <a:endParaRPr lang="es-PE"/>
          </a:p>
        </p:txBody>
      </p:sp>
      <p:sp>
        <p:nvSpPr>
          <p:cNvPr id="5" name="Marcador de pie de página 4">
            <a:extLst>
              <a:ext uri="{FF2B5EF4-FFF2-40B4-BE49-F238E27FC236}">
                <a16:creationId xmlns:a16="http://schemas.microsoft.com/office/drawing/2014/main" id="{2BAB79CA-1CC3-5539-E2FA-433D798D623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149B4A1-681C-0825-DF26-6E2FE1E5D4A7}"/>
              </a:ext>
            </a:extLst>
          </p:cNvPr>
          <p:cNvSpPr>
            <a:spLocks noGrp="1"/>
          </p:cNvSpPr>
          <p:nvPr>
            <p:ph type="sldNum" sz="quarter" idx="12"/>
          </p:nvPr>
        </p:nvSpPr>
        <p:spPr/>
        <p:txBody>
          <a:bodyPr/>
          <a:lstStyle/>
          <a:p>
            <a:fld id="{D215C3A7-85E0-444E-A22F-AB3E5F2986F1}" type="slidenum">
              <a:rPr lang="es-PE" smtClean="0"/>
              <a:t>‹Nº›</a:t>
            </a:fld>
            <a:endParaRPr lang="es-PE"/>
          </a:p>
        </p:txBody>
      </p:sp>
    </p:spTree>
    <p:extLst>
      <p:ext uri="{BB962C8B-B14F-4D97-AF65-F5344CB8AC3E}">
        <p14:creationId xmlns:p14="http://schemas.microsoft.com/office/powerpoint/2010/main" val="1320549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15601F-0B7F-BBA0-63F5-0D8C2FB34265}"/>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DCDC0224-BF27-5066-4141-B8E4EC0833D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4D0969F-6CE6-9E99-0760-BF7A8090B417}"/>
              </a:ext>
            </a:extLst>
          </p:cNvPr>
          <p:cNvSpPr>
            <a:spLocks noGrp="1"/>
          </p:cNvSpPr>
          <p:nvPr>
            <p:ph type="dt" sz="half" idx="10"/>
          </p:nvPr>
        </p:nvSpPr>
        <p:spPr/>
        <p:txBody>
          <a:bodyPr/>
          <a:lstStyle/>
          <a:p>
            <a:fld id="{B1FBF90B-2F1A-4C3B-AB96-2322E7105D7D}" type="datetimeFigureOut">
              <a:rPr lang="es-PE" smtClean="0"/>
              <a:t>17/05/2022</a:t>
            </a:fld>
            <a:endParaRPr lang="es-PE"/>
          </a:p>
        </p:txBody>
      </p:sp>
      <p:sp>
        <p:nvSpPr>
          <p:cNvPr id="5" name="Marcador de pie de página 4">
            <a:extLst>
              <a:ext uri="{FF2B5EF4-FFF2-40B4-BE49-F238E27FC236}">
                <a16:creationId xmlns:a16="http://schemas.microsoft.com/office/drawing/2014/main" id="{D9E9889D-51FB-3E2F-5F84-BFF894AF535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DAEC6BAA-C188-AAE7-7EAF-2297D03E291F}"/>
              </a:ext>
            </a:extLst>
          </p:cNvPr>
          <p:cNvSpPr>
            <a:spLocks noGrp="1"/>
          </p:cNvSpPr>
          <p:nvPr>
            <p:ph type="sldNum" sz="quarter" idx="12"/>
          </p:nvPr>
        </p:nvSpPr>
        <p:spPr/>
        <p:txBody>
          <a:bodyPr/>
          <a:lstStyle/>
          <a:p>
            <a:fld id="{D215C3A7-85E0-444E-A22F-AB3E5F2986F1}" type="slidenum">
              <a:rPr lang="es-PE" smtClean="0"/>
              <a:t>‹Nº›</a:t>
            </a:fld>
            <a:endParaRPr lang="es-PE"/>
          </a:p>
        </p:txBody>
      </p:sp>
    </p:spTree>
    <p:extLst>
      <p:ext uri="{BB962C8B-B14F-4D97-AF65-F5344CB8AC3E}">
        <p14:creationId xmlns:p14="http://schemas.microsoft.com/office/powerpoint/2010/main" val="753604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7417CFB-AD0E-166D-48E9-B99A972C31A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6B556A9E-3F3A-2483-972B-E6485049E39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E08D1DA9-C6CE-53F1-7486-1F074D0AEDAD}"/>
              </a:ext>
            </a:extLst>
          </p:cNvPr>
          <p:cNvSpPr>
            <a:spLocks noGrp="1"/>
          </p:cNvSpPr>
          <p:nvPr>
            <p:ph type="dt" sz="half" idx="10"/>
          </p:nvPr>
        </p:nvSpPr>
        <p:spPr/>
        <p:txBody>
          <a:bodyPr/>
          <a:lstStyle/>
          <a:p>
            <a:fld id="{B1FBF90B-2F1A-4C3B-AB96-2322E7105D7D}" type="datetimeFigureOut">
              <a:rPr lang="es-PE" smtClean="0"/>
              <a:t>17/05/2022</a:t>
            </a:fld>
            <a:endParaRPr lang="es-PE"/>
          </a:p>
        </p:txBody>
      </p:sp>
      <p:sp>
        <p:nvSpPr>
          <p:cNvPr id="5" name="Marcador de pie de página 4">
            <a:extLst>
              <a:ext uri="{FF2B5EF4-FFF2-40B4-BE49-F238E27FC236}">
                <a16:creationId xmlns:a16="http://schemas.microsoft.com/office/drawing/2014/main" id="{30471FC3-C182-0809-292F-57EA24C3A4A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814F5850-9034-B9AA-F6F9-9DE7222CF3CD}"/>
              </a:ext>
            </a:extLst>
          </p:cNvPr>
          <p:cNvSpPr>
            <a:spLocks noGrp="1"/>
          </p:cNvSpPr>
          <p:nvPr>
            <p:ph type="sldNum" sz="quarter" idx="12"/>
          </p:nvPr>
        </p:nvSpPr>
        <p:spPr/>
        <p:txBody>
          <a:bodyPr/>
          <a:lstStyle/>
          <a:p>
            <a:fld id="{D215C3A7-85E0-444E-A22F-AB3E5F2986F1}" type="slidenum">
              <a:rPr lang="es-PE" smtClean="0"/>
              <a:t>‹Nº›</a:t>
            </a:fld>
            <a:endParaRPr lang="es-PE"/>
          </a:p>
        </p:txBody>
      </p:sp>
    </p:spTree>
    <p:extLst>
      <p:ext uri="{BB962C8B-B14F-4D97-AF65-F5344CB8AC3E}">
        <p14:creationId xmlns:p14="http://schemas.microsoft.com/office/powerpoint/2010/main" val="106902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C4B44E-DC3C-9394-B058-A725ACC75FD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D80B39B0-3387-D0E1-4887-DA09CF526E4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B6E429C0-29FF-DD96-B840-E1F70EB19DDC}"/>
              </a:ext>
            </a:extLst>
          </p:cNvPr>
          <p:cNvSpPr>
            <a:spLocks noGrp="1"/>
          </p:cNvSpPr>
          <p:nvPr>
            <p:ph type="dt" sz="half" idx="10"/>
          </p:nvPr>
        </p:nvSpPr>
        <p:spPr/>
        <p:txBody>
          <a:bodyPr/>
          <a:lstStyle/>
          <a:p>
            <a:fld id="{B1FBF90B-2F1A-4C3B-AB96-2322E7105D7D}" type="datetimeFigureOut">
              <a:rPr lang="es-PE" smtClean="0"/>
              <a:t>17/05/2022</a:t>
            </a:fld>
            <a:endParaRPr lang="es-PE"/>
          </a:p>
        </p:txBody>
      </p:sp>
      <p:sp>
        <p:nvSpPr>
          <p:cNvPr id="5" name="Marcador de pie de página 4">
            <a:extLst>
              <a:ext uri="{FF2B5EF4-FFF2-40B4-BE49-F238E27FC236}">
                <a16:creationId xmlns:a16="http://schemas.microsoft.com/office/drawing/2014/main" id="{BDBFD3E3-541C-2B25-B251-BC34B574B72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15644D34-85F4-E802-AC6D-412D3E7D0B4B}"/>
              </a:ext>
            </a:extLst>
          </p:cNvPr>
          <p:cNvSpPr>
            <a:spLocks noGrp="1"/>
          </p:cNvSpPr>
          <p:nvPr>
            <p:ph type="sldNum" sz="quarter" idx="12"/>
          </p:nvPr>
        </p:nvSpPr>
        <p:spPr/>
        <p:txBody>
          <a:bodyPr/>
          <a:lstStyle/>
          <a:p>
            <a:fld id="{D215C3A7-85E0-444E-A22F-AB3E5F2986F1}" type="slidenum">
              <a:rPr lang="es-PE" smtClean="0"/>
              <a:t>‹Nº›</a:t>
            </a:fld>
            <a:endParaRPr lang="es-PE"/>
          </a:p>
        </p:txBody>
      </p:sp>
    </p:spTree>
    <p:extLst>
      <p:ext uri="{BB962C8B-B14F-4D97-AF65-F5344CB8AC3E}">
        <p14:creationId xmlns:p14="http://schemas.microsoft.com/office/powerpoint/2010/main" val="2901655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C38384-1C1E-9EDD-AAB6-1C47E46AAC0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87563C64-50D4-C2C6-696B-6AB0CFF6BE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0786FAF-5719-B639-675B-80DDA73AEF01}"/>
              </a:ext>
            </a:extLst>
          </p:cNvPr>
          <p:cNvSpPr>
            <a:spLocks noGrp="1"/>
          </p:cNvSpPr>
          <p:nvPr>
            <p:ph type="dt" sz="half" idx="10"/>
          </p:nvPr>
        </p:nvSpPr>
        <p:spPr/>
        <p:txBody>
          <a:bodyPr/>
          <a:lstStyle/>
          <a:p>
            <a:fld id="{B1FBF90B-2F1A-4C3B-AB96-2322E7105D7D}" type="datetimeFigureOut">
              <a:rPr lang="es-PE" smtClean="0"/>
              <a:t>17/05/2022</a:t>
            </a:fld>
            <a:endParaRPr lang="es-PE"/>
          </a:p>
        </p:txBody>
      </p:sp>
      <p:sp>
        <p:nvSpPr>
          <p:cNvPr id="5" name="Marcador de pie de página 4">
            <a:extLst>
              <a:ext uri="{FF2B5EF4-FFF2-40B4-BE49-F238E27FC236}">
                <a16:creationId xmlns:a16="http://schemas.microsoft.com/office/drawing/2014/main" id="{9DABD887-91A4-E868-2161-368D65060586}"/>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869EB57B-1B32-56AD-D5D8-2C094323E6CE}"/>
              </a:ext>
            </a:extLst>
          </p:cNvPr>
          <p:cNvSpPr>
            <a:spLocks noGrp="1"/>
          </p:cNvSpPr>
          <p:nvPr>
            <p:ph type="sldNum" sz="quarter" idx="12"/>
          </p:nvPr>
        </p:nvSpPr>
        <p:spPr/>
        <p:txBody>
          <a:bodyPr/>
          <a:lstStyle/>
          <a:p>
            <a:fld id="{D215C3A7-85E0-444E-A22F-AB3E5F2986F1}" type="slidenum">
              <a:rPr lang="es-PE" smtClean="0"/>
              <a:t>‹Nº›</a:t>
            </a:fld>
            <a:endParaRPr lang="es-PE"/>
          </a:p>
        </p:txBody>
      </p:sp>
    </p:spTree>
    <p:extLst>
      <p:ext uri="{BB962C8B-B14F-4D97-AF65-F5344CB8AC3E}">
        <p14:creationId xmlns:p14="http://schemas.microsoft.com/office/powerpoint/2010/main" val="1225067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15691E-1351-A34B-2062-3AFB81803EC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F3420498-03A3-ED5C-EC7B-78BEB1102B7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F3EA7342-CA68-AFB7-71BE-7F216F58842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AFC79102-5CB1-4967-4FF6-4BA280BEFA36}"/>
              </a:ext>
            </a:extLst>
          </p:cNvPr>
          <p:cNvSpPr>
            <a:spLocks noGrp="1"/>
          </p:cNvSpPr>
          <p:nvPr>
            <p:ph type="dt" sz="half" idx="10"/>
          </p:nvPr>
        </p:nvSpPr>
        <p:spPr/>
        <p:txBody>
          <a:bodyPr/>
          <a:lstStyle/>
          <a:p>
            <a:fld id="{B1FBF90B-2F1A-4C3B-AB96-2322E7105D7D}" type="datetimeFigureOut">
              <a:rPr lang="es-PE" smtClean="0"/>
              <a:t>17/05/2022</a:t>
            </a:fld>
            <a:endParaRPr lang="es-PE"/>
          </a:p>
        </p:txBody>
      </p:sp>
      <p:sp>
        <p:nvSpPr>
          <p:cNvPr id="6" name="Marcador de pie de página 5">
            <a:extLst>
              <a:ext uri="{FF2B5EF4-FFF2-40B4-BE49-F238E27FC236}">
                <a16:creationId xmlns:a16="http://schemas.microsoft.com/office/drawing/2014/main" id="{60BF7DDF-FC91-AABC-2E6B-F032F9681AC8}"/>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89D8F25B-FA70-47DB-0250-443515639C1D}"/>
              </a:ext>
            </a:extLst>
          </p:cNvPr>
          <p:cNvSpPr>
            <a:spLocks noGrp="1"/>
          </p:cNvSpPr>
          <p:nvPr>
            <p:ph type="sldNum" sz="quarter" idx="12"/>
          </p:nvPr>
        </p:nvSpPr>
        <p:spPr/>
        <p:txBody>
          <a:bodyPr/>
          <a:lstStyle/>
          <a:p>
            <a:fld id="{D215C3A7-85E0-444E-A22F-AB3E5F2986F1}" type="slidenum">
              <a:rPr lang="es-PE" smtClean="0"/>
              <a:t>‹Nº›</a:t>
            </a:fld>
            <a:endParaRPr lang="es-PE"/>
          </a:p>
        </p:txBody>
      </p:sp>
    </p:spTree>
    <p:extLst>
      <p:ext uri="{BB962C8B-B14F-4D97-AF65-F5344CB8AC3E}">
        <p14:creationId xmlns:p14="http://schemas.microsoft.com/office/powerpoint/2010/main" val="2743522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7EBB29-6BD2-AE86-FE81-5191C8CA879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92526F3A-8E19-0695-8E11-01AE049E9D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46FC31B-0928-1DF6-7514-7A9D0158CCD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EB08A2FB-3D45-3AA4-9BAA-649ED5E1BE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75C4319-735E-42A6-1396-488CE5CDB0E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34054C87-CF70-79C2-E5EC-3923381DA05A}"/>
              </a:ext>
            </a:extLst>
          </p:cNvPr>
          <p:cNvSpPr>
            <a:spLocks noGrp="1"/>
          </p:cNvSpPr>
          <p:nvPr>
            <p:ph type="dt" sz="half" idx="10"/>
          </p:nvPr>
        </p:nvSpPr>
        <p:spPr/>
        <p:txBody>
          <a:bodyPr/>
          <a:lstStyle/>
          <a:p>
            <a:fld id="{B1FBF90B-2F1A-4C3B-AB96-2322E7105D7D}" type="datetimeFigureOut">
              <a:rPr lang="es-PE" smtClean="0"/>
              <a:t>17/05/2022</a:t>
            </a:fld>
            <a:endParaRPr lang="es-PE"/>
          </a:p>
        </p:txBody>
      </p:sp>
      <p:sp>
        <p:nvSpPr>
          <p:cNvPr id="8" name="Marcador de pie de página 7">
            <a:extLst>
              <a:ext uri="{FF2B5EF4-FFF2-40B4-BE49-F238E27FC236}">
                <a16:creationId xmlns:a16="http://schemas.microsoft.com/office/drawing/2014/main" id="{69F728C3-563A-FA7B-1AC6-C65D3EC42116}"/>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B22A15EF-14FC-38FF-FAD4-C9CF5A1F73E9}"/>
              </a:ext>
            </a:extLst>
          </p:cNvPr>
          <p:cNvSpPr>
            <a:spLocks noGrp="1"/>
          </p:cNvSpPr>
          <p:nvPr>
            <p:ph type="sldNum" sz="quarter" idx="12"/>
          </p:nvPr>
        </p:nvSpPr>
        <p:spPr/>
        <p:txBody>
          <a:bodyPr/>
          <a:lstStyle/>
          <a:p>
            <a:fld id="{D215C3A7-85E0-444E-A22F-AB3E5F2986F1}" type="slidenum">
              <a:rPr lang="es-PE" smtClean="0"/>
              <a:t>‹Nº›</a:t>
            </a:fld>
            <a:endParaRPr lang="es-PE"/>
          </a:p>
        </p:txBody>
      </p:sp>
    </p:spTree>
    <p:extLst>
      <p:ext uri="{BB962C8B-B14F-4D97-AF65-F5344CB8AC3E}">
        <p14:creationId xmlns:p14="http://schemas.microsoft.com/office/powerpoint/2010/main" val="3232128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A61694-D9D8-E063-AF30-B7FF2A7C2F0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BD2054BA-7752-E25C-DB5F-BFDB91E36CA2}"/>
              </a:ext>
            </a:extLst>
          </p:cNvPr>
          <p:cNvSpPr>
            <a:spLocks noGrp="1"/>
          </p:cNvSpPr>
          <p:nvPr>
            <p:ph type="dt" sz="half" idx="10"/>
          </p:nvPr>
        </p:nvSpPr>
        <p:spPr/>
        <p:txBody>
          <a:bodyPr/>
          <a:lstStyle/>
          <a:p>
            <a:fld id="{B1FBF90B-2F1A-4C3B-AB96-2322E7105D7D}" type="datetimeFigureOut">
              <a:rPr lang="es-PE" smtClean="0"/>
              <a:t>17/05/2022</a:t>
            </a:fld>
            <a:endParaRPr lang="es-PE"/>
          </a:p>
        </p:txBody>
      </p:sp>
      <p:sp>
        <p:nvSpPr>
          <p:cNvPr id="4" name="Marcador de pie de página 3">
            <a:extLst>
              <a:ext uri="{FF2B5EF4-FFF2-40B4-BE49-F238E27FC236}">
                <a16:creationId xmlns:a16="http://schemas.microsoft.com/office/drawing/2014/main" id="{ADAD0DF9-C030-0D7D-3BF3-33C1EE4B097F}"/>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152B4254-EE45-BF94-F39C-3342EF4F99E1}"/>
              </a:ext>
            </a:extLst>
          </p:cNvPr>
          <p:cNvSpPr>
            <a:spLocks noGrp="1"/>
          </p:cNvSpPr>
          <p:nvPr>
            <p:ph type="sldNum" sz="quarter" idx="12"/>
          </p:nvPr>
        </p:nvSpPr>
        <p:spPr/>
        <p:txBody>
          <a:bodyPr/>
          <a:lstStyle/>
          <a:p>
            <a:fld id="{D215C3A7-85E0-444E-A22F-AB3E5F2986F1}" type="slidenum">
              <a:rPr lang="es-PE" smtClean="0"/>
              <a:t>‹Nº›</a:t>
            </a:fld>
            <a:endParaRPr lang="es-PE"/>
          </a:p>
        </p:txBody>
      </p:sp>
    </p:spTree>
    <p:extLst>
      <p:ext uri="{BB962C8B-B14F-4D97-AF65-F5344CB8AC3E}">
        <p14:creationId xmlns:p14="http://schemas.microsoft.com/office/powerpoint/2010/main" val="312735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3ACA872-50CC-F8BD-9BA1-B714154D58C2}"/>
              </a:ext>
            </a:extLst>
          </p:cNvPr>
          <p:cNvSpPr>
            <a:spLocks noGrp="1"/>
          </p:cNvSpPr>
          <p:nvPr>
            <p:ph type="dt" sz="half" idx="10"/>
          </p:nvPr>
        </p:nvSpPr>
        <p:spPr/>
        <p:txBody>
          <a:bodyPr/>
          <a:lstStyle/>
          <a:p>
            <a:fld id="{B1FBF90B-2F1A-4C3B-AB96-2322E7105D7D}" type="datetimeFigureOut">
              <a:rPr lang="es-PE" smtClean="0"/>
              <a:t>17/05/2022</a:t>
            </a:fld>
            <a:endParaRPr lang="es-PE"/>
          </a:p>
        </p:txBody>
      </p:sp>
      <p:sp>
        <p:nvSpPr>
          <p:cNvPr id="3" name="Marcador de pie de página 2">
            <a:extLst>
              <a:ext uri="{FF2B5EF4-FFF2-40B4-BE49-F238E27FC236}">
                <a16:creationId xmlns:a16="http://schemas.microsoft.com/office/drawing/2014/main" id="{EF22C0AD-FB1C-905B-8FF6-AF18A9752782}"/>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57E0D581-D190-F3E7-6FEF-2730A146EFF5}"/>
              </a:ext>
            </a:extLst>
          </p:cNvPr>
          <p:cNvSpPr>
            <a:spLocks noGrp="1"/>
          </p:cNvSpPr>
          <p:nvPr>
            <p:ph type="sldNum" sz="quarter" idx="12"/>
          </p:nvPr>
        </p:nvSpPr>
        <p:spPr/>
        <p:txBody>
          <a:bodyPr/>
          <a:lstStyle/>
          <a:p>
            <a:fld id="{D215C3A7-85E0-444E-A22F-AB3E5F2986F1}" type="slidenum">
              <a:rPr lang="es-PE" smtClean="0"/>
              <a:t>‹Nº›</a:t>
            </a:fld>
            <a:endParaRPr lang="es-PE"/>
          </a:p>
        </p:txBody>
      </p:sp>
    </p:spTree>
    <p:extLst>
      <p:ext uri="{BB962C8B-B14F-4D97-AF65-F5344CB8AC3E}">
        <p14:creationId xmlns:p14="http://schemas.microsoft.com/office/powerpoint/2010/main" val="3984808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B91CF-AAA6-BFE5-C912-4995FE3A488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CEF68405-4D18-8E96-994B-D40DBA8094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191D018B-29AB-EF8C-AEFD-E0A69E6AD5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9B30D79-1AE3-0A33-2237-F6389EBAC839}"/>
              </a:ext>
            </a:extLst>
          </p:cNvPr>
          <p:cNvSpPr>
            <a:spLocks noGrp="1"/>
          </p:cNvSpPr>
          <p:nvPr>
            <p:ph type="dt" sz="half" idx="10"/>
          </p:nvPr>
        </p:nvSpPr>
        <p:spPr/>
        <p:txBody>
          <a:bodyPr/>
          <a:lstStyle/>
          <a:p>
            <a:fld id="{B1FBF90B-2F1A-4C3B-AB96-2322E7105D7D}" type="datetimeFigureOut">
              <a:rPr lang="es-PE" smtClean="0"/>
              <a:t>17/05/2022</a:t>
            </a:fld>
            <a:endParaRPr lang="es-PE"/>
          </a:p>
        </p:txBody>
      </p:sp>
      <p:sp>
        <p:nvSpPr>
          <p:cNvPr id="6" name="Marcador de pie de página 5">
            <a:extLst>
              <a:ext uri="{FF2B5EF4-FFF2-40B4-BE49-F238E27FC236}">
                <a16:creationId xmlns:a16="http://schemas.microsoft.com/office/drawing/2014/main" id="{3586AD5D-1D34-3450-5AFA-BC55DE08FFD8}"/>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3AD9DBEE-915A-48AC-AACE-B00467FD6184}"/>
              </a:ext>
            </a:extLst>
          </p:cNvPr>
          <p:cNvSpPr>
            <a:spLocks noGrp="1"/>
          </p:cNvSpPr>
          <p:nvPr>
            <p:ph type="sldNum" sz="quarter" idx="12"/>
          </p:nvPr>
        </p:nvSpPr>
        <p:spPr/>
        <p:txBody>
          <a:bodyPr/>
          <a:lstStyle/>
          <a:p>
            <a:fld id="{D215C3A7-85E0-444E-A22F-AB3E5F2986F1}" type="slidenum">
              <a:rPr lang="es-PE" smtClean="0"/>
              <a:t>‹Nº›</a:t>
            </a:fld>
            <a:endParaRPr lang="es-PE"/>
          </a:p>
        </p:txBody>
      </p:sp>
    </p:spTree>
    <p:extLst>
      <p:ext uri="{BB962C8B-B14F-4D97-AF65-F5344CB8AC3E}">
        <p14:creationId xmlns:p14="http://schemas.microsoft.com/office/powerpoint/2010/main" val="54132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C17D1C-8626-7395-1276-C1A6962805F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F68985AA-D171-111D-BF63-7439D4980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157287F2-39B1-A63A-CFB7-3729BA5D0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20E7F1C-86AC-BE71-46A2-96C7C9011B2F}"/>
              </a:ext>
            </a:extLst>
          </p:cNvPr>
          <p:cNvSpPr>
            <a:spLocks noGrp="1"/>
          </p:cNvSpPr>
          <p:nvPr>
            <p:ph type="dt" sz="half" idx="10"/>
          </p:nvPr>
        </p:nvSpPr>
        <p:spPr/>
        <p:txBody>
          <a:bodyPr/>
          <a:lstStyle/>
          <a:p>
            <a:fld id="{B1FBF90B-2F1A-4C3B-AB96-2322E7105D7D}" type="datetimeFigureOut">
              <a:rPr lang="es-PE" smtClean="0"/>
              <a:t>17/05/2022</a:t>
            </a:fld>
            <a:endParaRPr lang="es-PE"/>
          </a:p>
        </p:txBody>
      </p:sp>
      <p:sp>
        <p:nvSpPr>
          <p:cNvPr id="6" name="Marcador de pie de página 5">
            <a:extLst>
              <a:ext uri="{FF2B5EF4-FFF2-40B4-BE49-F238E27FC236}">
                <a16:creationId xmlns:a16="http://schemas.microsoft.com/office/drawing/2014/main" id="{7A697BD7-1A37-30C0-626D-102FAED5C2D3}"/>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0C1E9E64-187E-CB4B-3330-6A4BF00FB0A7}"/>
              </a:ext>
            </a:extLst>
          </p:cNvPr>
          <p:cNvSpPr>
            <a:spLocks noGrp="1"/>
          </p:cNvSpPr>
          <p:nvPr>
            <p:ph type="sldNum" sz="quarter" idx="12"/>
          </p:nvPr>
        </p:nvSpPr>
        <p:spPr/>
        <p:txBody>
          <a:bodyPr/>
          <a:lstStyle/>
          <a:p>
            <a:fld id="{D215C3A7-85E0-444E-A22F-AB3E5F2986F1}" type="slidenum">
              <a:rPr lang="es-PE" smtClean="0"/>
              <a:t>‹Nº›</a:t>
            </a:fld>
            <a:endParaRPr lang="es-PE"/>
          </a:p>
        </p:txBody>
      </p:sp>
    </p:spTree>
    <p:extLst>
      <p:ext uri="{BB962C8B-B14F-4D97-AF65-F5344CB8AC3E}">
        <p14:creationId xmlns:p14="http://schemas.microsoft.com/office/powerpoint/2010/main" val="88469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8752B7D-72E1-F5A0-3B65-B624634F80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F8FEF418-35E8-A0B4-0A0B-C4C84639FA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075D1959-4961-679F-0387-224C4CFC5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BF90B-2F1A-4C3B-AB96-2322E7105D7D}" type="datetimeFigureOut">
              <a:rPr lang="es-PE" smtClean="0"/>
              <a:t>17/05/2022</a:t>
            </a:fld>
            <a:endParaRPr lang="es-PE"/>
          </a:p>
        </p:txBody>
      </p:sp>
      <p:sp>
        <p:nvSpPr>
          <p:cNvPr id="5" name="Marcador de pie de página 4">
            <a:extLst>
              <a:ext uri="{FF2B5EF4-FFF2-40B4-BE49-F238E27FC236}">
                <a16:creationId xmlns:a16="http://schemas.microsoft.com/office/drawing/2014/main" id="{120F18D4-7D1D-BB2B-C954-7DFCC4BA31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8BC2E65C-BBA9-744D-87BA-DC827887F5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5C3A7-85E0-444E-A22F-AB3E5F2986F1}" type="slidenum">
              <a:rPr lang="es-PE" smtClean="0"/>
              <a:t>‹Nº›</a:t>
            </a:fld>
            <a:endParaRPr lang="es-PE"/>
          </a:p>
        </p:txBody>
      </p:sp>
    </p:spTree>
    <p:extLst>
      <p:ext uri="{BB962C8B-B14F-4D97-AF65-F5344CB8AC3E}">
        <p14:creationId xmlns:p14="http://schemas.microsoft.com/office/powerpoint/2010/main" val="2134366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BDBB29C-9402-1648-9504-303E1740C2BB}"/>
              </a:ext>
            </a:extLst>
          </p:cNvPr>
          <p:cNvPicPr>
            <a:picLocks noChangeAspect="1"/>
          </p:cNvPicPr>
          <p:nvPr/>
        </p:nvPicPr>
        <p:blipFill rotWithShape="1">
          <a:blip r:embed="rId2"/>
          <a:srcRect l="3097" t="10067" r="62394" b="323"/>
          <a:stretch/>
        </p:blipFill>
        <p:spPr>
          <a:xfrm>
            <a:off x="0" y="0"/>
            <a:ext cx="4695092" cy="6858000"/>
          </a:xfrm>
          <a:prstGeom prst="rect">
            <a:avLst/>
          </a:prstGeom>
        </p:spPr>
      </p:pic>
      <p:pic>
        <p:nvPicPr>
          <p:cNvPr id="6" name="Imagen 5">
            <a:extLst>
              <a:ext uri="{FF2B5EF4-FFF2-40B4-BE49-F238E27FC236}">
                <a16:creationId xmlns:a16="http://schemas.microsoft.com/office/drawing/2014/main" id="{691678AA-8F23-52F7-E533-9F150E554180}"/>
              </a:ext>
            </a:extLst>
          </p:cNvPr>
          <p:cNvPicPr>
            <a:picLocks noChangeAspect="1"/>
          </p:cNvPicPr>
          <p:nvPr/>
        </p:nvPicPr>
        <p:blipFill rotWithShape="1">
          <a:blip r:embed="rId3"/>
          <a:srcRect l="34481" r="15092" b="1268"/>
          <a:stretch/>
        </p:blipFill>
        <p:spPr>
          <a:xfrm>
            <a:off x="4497238" y="0"/>
            <a:ext cx="7694762" cy="6858000"/>
          </a:xfrm>
          <a:prstGeom prst="rect">
            <a:avLst/>
          </a:prstGeom>
        </p:spPr>
      </p:pic>
      <p:sp>
        <p:nvSpPr>
          <p:cNvPr id="4" name="Rectángulo 3"/>
          <p:cNvSpPr/>
          <p:nvPr/>
        </p:nvSpPr>
        <p:spPr>
          <a:xfrm>
            <a:off x="7243636" y="6337543"/>
            <a:ext cx="3936783" cy="338554"/>
          </a:xfrm>
          <a:prstGeom prst="rect">
            <a:avLst/>
          </a:prstGeom>
        </p:spPr>
        <p:txBody>
          <a:bodyPr wrap="none">
            <a:spAutoFit/>
          </a:bodyPr>
          <a:lstStyle/>
          <a:p>
            <a:pPr algn="ctr"/>
            <a:r>
              <a:rPr lang="es-PE" sz="1600" b="1" dirty="0">
                <a:solidFill>
                  <a:schemeClr val="accent1">
                    <a:lumMod val="50000"/>
                  </a:schemeClr>
                </a:solidFill>
              </a:rPr>
              <a:t>BIENVENIDOS A ESTE ESPACIO INTERACTIVO</a:t>
            </a:r>
          </a:p>
        </p:txBody>
      </p:sp>
      <p:sp>
        <p:nvSpPr>
          <p:cNvPr id="8" name="Rectángulo: esquinas superiores redondeadas 7">
            <a:extLst>
              <a:ext uri="{FF2B5EF4-FFF2-40B4-BE49-F238E27FC236}">
                <a16:creationId xmlns:a16="http://schemas.microsoft.com/office/drawing/2014/main" id="{EEA9B70D-8DED-4248-85D6-2D30CF4EAB74}"/>
              </a:ext>
            </a:extLst>
          </p:cNvPr>
          <p:cNvSpPr/>
          <p:nvPr/>
        </p:nvSpPr>
        <p:spPr>
          <a:xfrm rot="5400000">
            <a:off x="1050678" y="3292719"/>
            <a:ext cx="1784840" cy="3886201"/>
          </a:xfrm>
          <a:prstGeom prst="round2Same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 name="Rectángulo 2"/>
          <p:cNvSpPr/>
          <p:nvPr/>
        </p:nvSpPr>
        <p:spPr>
          <a:xfrm>
            <a:off x="569344" y="4519002"/>
            <a:ext cx="3278038" cy="1015663"/>
          </a:xfrm>
          <a:prstGeom prst="rect">
            <a:avLst/>
          </a:prstGeom>
          <a:noFill/>
        </p:spPr>
        <p:txBody>
          <a:bodyPr wrap="square">
            <a:spAutoFit/>
          </a:bodyPr>
          <a:lstStyle/>
          <a:p>
            <a:r>
              <a:rPr lang="es-MX" sz="2000" b="1" dirty="0">
                <a:solidFill>
                  <a:schemeClr val="bg1"/>
                </a:solidFill>
              </a:rPr>
              <a:t>PLANIFICACIONCURRICULAR • Planificación Curricular </a:t>
            </a:r>
          </a:p>
          <a:p>
            <a:r>
              <a:rPr lang="es-MX" sz="2000" b="1" dirty="0">
                <a:solidFill>
                  <a:schemeClr val="bg1"/>
                </a:solidFill>
              </a:rPr>
              <a:t>• PCA- PUA – SA </a:t>
            </a:r>
            <a:endParaRPr lang="es-PE" sz="2000" b="1" dirty="0">
              <a:solidFill>
                <a:schemeClr val="bg1"/>
              </a:solidFill>
            </a:endParaRPr>
          </a:p>
        </p:txBody>
      </p:sp>
      <p:sp>
        <p:nvSpPr>
          <p:cNvPr id="9" name="CuadroTexto 8">
            <a:extLst>
              <a:ext uri="{FF2B5EF4-FFF2-40B4-BE49-F238E27FC236}">
                <a16:creationId xmlns:a16="http://schemas.microsoft.com/office/drawing/2014/main" id="{8F279EA2-BACC-9938-38A5-75C10F9D2B59}"/>
              </a:ext>
            </a:extLst>
          </p:cNvPr>
          <p:cNvSpPr txBox="1"/>
          <p:nvPr/>
        </p:nvSpPr>
        <p:spPr>
          <a:xfrm>
            <a:off x="1356502" y="1363775"/>
            <a:ext cx="2102689" cy="369332"/>
          </a:xfrm>
          <a:prstGeom prst="rect">
            <a:avLst/>
          </a:prstGeom>
          <a:solidFill>
            <a:schemeClr val="accent4"/>
          </a:solidFill>
        </p:spPr>
        <p:style>
          <a:lnRef idx="2">
            <a:schemeClr val="accent4"/>
          </a:lnRef>
          <a:fillRef idx="1">
            <a:schemeClr val="lt1"/>
          </a:fillRef>
          <a:effectRef idx="0">
            <a:schemeClr val="accent4"/>
          </a:effectRef>
          <a:fontRef idx="minor">
            <a:schemeClr val="dk1"/>
          </a:fontRef>
        </p:style>
        <p:txBody>
          <a:bodyPr wrap="square">
            <a:spAutoFit/>
          </a:bodyPr>
          <a:lstStyle/>
          <a:p>
            <a:r>
              <a:rPr lang="es-PE" dirty="0"/>
              <a:t> UGEL UTCUBAMBA</a:t>
            </a:r>
          </a:p>
        </p:txBody>
      </p:sp>
    </p:spTree>
    <p:extLst>
      <p:ext uri="{BB962C8B-B14F-4D97-AF65-F5344CB8AC3E}">
        <p14:creationId xmlns:p14="http://schemas.microsoft.com/office/powerpoint/2010/main" val="4226084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3980916" y="682240"/>
            <a:ext cx="2050991" cy="338554"/>
          </a:xfrm>
          <a:prstGeom prst="rect">
            <a:avLst/>
          </a:prstGeom>
          <a:noFill/>
        </p:spPr>
        <p:txBody>
          <a:bodyPr wrap="square" rtlCol="0">
            <a:spAutoFit/>
          </a:bodyPr>
          <a:lstStyle/>
          <a:p>
            <a:r>
              <a:rPr lang="es-PE" sz="1600" dirty="0">
                <a:latin typeface="Rockwell Condensed" panose="02060603050405020104" pitchFamily="18" charset="0"/>
              </a:rPr>
              <a:t>SITUACIÓN SIGNIFICATIVA</a:t>
            </a:r>
          </a:p>
        </p:txBody>
      </p:sp>
      <p:sp>
        <p:nvSpPr>
          <p:cNvPr id="10" name="CuadroTexto 9"/>
          <p:cNvSpPr txBox="1"/>
          <p:nvPr/>
        </p:nvSpPr>
        <p:spPr>
          <a:xfrm>
            <a:off x="6672841" y="596782"/>
            <a:ext cx="4589092" cy="400110"/>
          </a:xfrm>
          <a:prstGeom prst="rect">
            <a:avLst/>
          </a:prstGeom>
          <a:noFill/>
        </p:spPr>
        <p:txBody>
          <a:bodyPr wrap="square" rtlCol="0">
            <a:spAutoFit/>
          </a:bodyPr>
          <a:lstStyle/>
          <a:p>
            <a:pPr marL="285750" indent="-285750">
              <a:buFont typeface="Arial" panose="020B0604020202020204" pitchFamily="34" charset="0"/>
              <a:buChar char="•"/>
            </a:pPr>
            <a:r>
              <a:rPr lang="es-PE" sz="1000" dirty="0"/>
              <a:t>RESPONDE A LOS INTERESES DE LOS ESTUDIANTES</a:t>
            </a:r>
          </a:p>
          <a:p>
            <a:pPr marL="285750" indent="-285750">
              <a:buFont typeface="Arial" panose="020B0604020202020204" pitchFamily="34" charset="0"/>
              <a:buChar char="•"/>
            </a:pPr>
            <a:r>
              <a:rPr lang="es-PE" sz="1000" dirty="0"/>
              <a:t>SON REALES O SIMULADAS PERO SE PUEDEN REALIZAR</a:t>
            </a:r>
          </a:p>
        </p:txBody>
      </p:sp>
      <p:sp>
        <p:nvSpPr>
          <p:cNvPr id="13" name="CuadroTexto 12"/>
          <p:cNvSpPr txBox="1"/>
          <p:nvPr/>
        </p:nvSpPr>
        <p:spPr>
          <a:xfrm>
            <a:off x="3980916" y="1288992"/>
            <a:ext cx="2478280" cy="338554"/>
          </a:xfrm>
          <a:prstGeom prst="rect">
            <a:avLst/>
          </a:prstGeom>
          <a:noFill/>
        </p:spPr>
        <p:txBody>
          <a:bodyPr wrap="square" rtlCol="0">
            <a:spAutoFit/>
          </a:bodyPr>
          <a:lstStyle/>
          <a:p>
            <a:r>
              <a:rPr lang="es-PE" sz="1600" dirty="0">
                <a:latin typeface="Rockwell Condensed" panose="02060603050405020104" pitchFamily="18" charset="0"/>
              </a:rPr>
              <a:t>GENERA INTERÉS Y DISPOSICIÓN</a:t>
            </a:r>
          </a:p>
        </p:txBody>
      </p:sp>
      <p:sp>
        <p:nvSpPr>
          <p:cNvPr id="14" name="CuadroTexto 13"/>
          <p:cNvSpPr txBox="1"/>
          <p:nvPr/>
        </p:nvSpPr>
        <p:spPr>
          <a:xfrm>
            <a:off x="6672841" y="1203534"/>
            <a:ext cx="4589092" cy="400110"/>
          </a:xfrm>
          <a:prstGeom prst="rect">
            <a:avLst/>
          </a:prstGeom>
          <a:noFill/>
        </p:spPr>
        <p:txBody>
          <a:bodyPr wrap="square" rtlCol="0">
            <a:spAutoFit/>
          </a:bodyPr>
          <a:lstStyle/>
          <a:p>
            <a:pPr marL="285750" indent="-285750">
              <a:buFont typeface="Arial" panose="020B0604020202020204" pitchFamily="34" charset="0"/>
              <a:buChar char="•"/>
            </a:pPr>
            <a:r>
              <a:rPr lang="es-PE" sz="1000" dirty="0"/>
              <a:t>MOTIVA LA PARTICIPACIÓN DEL ESTUDIANTE PARA APRENDER</a:t>
            </a:r>
          </a:p>
          <a:p>
            <a:pPr marL="285750" indent="-285750">
              <a:buFont typeface="Arial" panose="020B0604020202020204" pitchFamily="34" charset="0"/>
              <a:buChar char="•"/>
            </a:pPr>
            <a:r>
              <a:rPr lang="es-PE" sz="1000" dirty="0"/>
              <a:t>DETERMINADA POR LA SITUACIÓN SIGNIFICATIVA.</a:t>
            </a:r>
          </a:p>
        </p:txBody>
      </p:sp>
      <p:sp>
        <p:nvSpPr>
          <p:cNvPr id="15" name="CuadroTexto 14"/>
          <p:cNvSpPr txBox="1"/>
          <p:nvPr/>
        </p:nvSpPr>
        <p:spPr>
          <a:xfrm>
            <a:off x="3972370" y="1887197"/>
            <a:ext cx="2478280" cy="338554"/>
          </a:xfrm>
          <a:prstGeom prst="rect">
            <a:avLst/>
          </a:prstGeom>
          <a:noFill/>
        </p:spPr>
        <p:txBody>
          <a:bodyPr wrap="square" rtlCol="0">
            <a:spAutoFit/>
          </a:bodyPr>
          <a:lstStyle/>
          <a:p>
            <a:r>
              <a:rPr lang="es-PE" sz="1600" dirty="0">
                <a:latin typeface="Rockwell Condensed" panose="02060603050405020104" pitchFamily="18" charset="0"/>
              </a:rPr>
              <a:t>APRENDER HACIENDO</a:t>
            </a:r>
          </a:p>
        </p:txBody>
      </p:sp>
      <p:sp>
        <p:nvSpPr>
          <p:cNvPr id="16" name="CuadroTexto 15"/>
          <p:cNvSpPr txBox="1"/>
          <p:nvPr/>
        </p:nvSpPr>
        <p:spPr>
          <a:xfrm>
            <a:off x="6664295" y="1801739"/>
            <a:ext cx="4845466" cy="400110"/>
          </a:xfrm>
          <a:prstGeom prst="rect">
            <a:avLst/>
          </a:prstGeom>
          <a:noFill/>
        </p:spPr>
        <p:txBody>
          <a:bodyPr wrap="square" rtlCol="0">
            <a:spAutoFit/>
          </a:bodyPr>
          <a:lstStyle/>
          <a:p>
            <a:pPr marL="285750" indent="-285750">
              <a:buFont typeface="Arial" panose="020B0604020202020204" pitchFamily="34" charset="0"/>
              <a:buChar char="•"/>
            </a:pPr>
            <a:r>
              <a:rPr lang="es-PE" sz="1000" dirty="0"/>
              <a:t>DESARROLLO DE ACTIVIDADES REFLEXIVAS Y CRÍTICAS</a:t>
            </a:r>
          </a:p>
          <a:p>
            <a:pPr marL="285750" indent="-285750">
              <a:buFont typeface="Arial" panose="020B0604020202020204" pitchFamily="34" charset="0"/>
              <a:buChar char="•"/>
            </a:pPr>
            <a:r>
              <a:rPr lang="es-PE" sz="1000" dirty="0"/>
              <a:t>APRENDEN A PARTIR DE LA EXPERIENCIA: IDENTIFICAR, INVESTIGAR, COMPROBAR</a:t>
            </a:r>
          </a:p>
        </p:txBody>
      </p:sp>
      <p:sp>
        <p:nvSpPr>
          <p:cNvPr id="17" name="CuadroTexto 16"/>
          <p:cNvSpPr txBox="1"/>
          <p:nvPr/>
        </p:nvSpPr>
        <p:spPr>
          <a:xfrm>
            <a:off x="3963825" y="2408486"/>
            <a:ext cx="2478280" cy="338554"/>
          </a:xfrm>
          <a:prstGeom prst="rect">
            <a:avLst/>
          </a:prstGeom>
          <a:noFill/>
        </p:spPr>
        <p:txBody>
          <a:bodyPr wrap="square" rtlCol="0">
            <a:spAutoFit/>
          </a:bodyPr>
          <a:lstStyle/>
          <a:p>
            <a:r>
              <a:rPr lang="es-PE" sz="1600" dirty="0">
                <a:latin typeface="Rockwell Condensed" panose="02060603050405020104" pitchFamily="18" charset="0"/>
              </a:rPr>
              <a:t>SABERES PREVIOS</a:t>
            </a:r>
          </a:p>
        </p:txBody>
      </p:sp>
      <p:sp>
        <p:nvSpPr>
          <p:cNvPr id="18" name="CuadroTexto 17"/>
          <p:cNvSpPr txBox="1"/>
          <p:nvPr/>
        </p:nvSpPr>
        <p:spPr>
          <a:xfrm>
            <a:off x="6655750" y="2323028"/>
            <a:ext cx="5093294" cy="553998"/>
          </a:xfrm>
          <a:prstGeom prst="rect">
            <a:avLst/>
          </a:prstGeom>
          <a:noFill/>
        </p:spPr>
        <p:txBody>
          <a:bodyPr wrap="square" rtlCol="0">
            <a:spAutoFit/>
          </a:bodyPr>
          <a:lstStyle/>
          <a:p>
            <a:pPr marL="285750" indent="-285750">
              <a:buFont typeface="Arial" panose="020B0604020202020204" pitchFamily="34" charset="0"/>
              <a:buChar char="•"/>
            </a:pPr>
            <a:r>
              <a:rPr lang="es-PE" sz="1000" dirty="0"/>
              <a:t>CONOCIMIENTOS, EMOCIONES Y HABILIDADES ADQUIRIDOS ANTES POR EL ESTUDIANTE</a:t>
            </a:r>
          </a:p>
          <a:p>
            <a:pPr marL="285750" indent="-285750">
              <a:buFont typeface="Arial" panose="020B0604020202020204" pitchFamily="34" charset="0"/>
              <a:buChar char="•"/>
            </a:pPr>
            <a:r>
              <a:rPr lang="es-PE" sz="1000" dirty="0"/>
              <a:t>SE ACTIVAN A PARTIR DE LA RECUPERACIÓN</a:t>
            </a:r>
          </a:p>
          <a:p>
            <a:pPr marL="285750" indent="-285750">
              <a:buFont typeface="Arial" panose="020B0604020202020204" pitchFamily="34" charset="0"/>
              <a:buChar char="•"/>
            </a:pPr>
            <a:r>
              <a:rPr lang="es-PE" sz="1000" dirty="0"/>
              <a:t>BASE DEL PROCESO DE APRENDIZAJE</a:t>
            </a:r>
          </a:p>
        </p:txBody>
      </p:sp>
      <p:sp>
        <p:nvSpPr>
          <p:cNvPr id="19" name="CuadroTexto 18"/>
          <p:cNvSpPr txBox="1"/>
          <p:nvPr/>
        </p:nvSpPr>
        <p:spPr>
          <a:xfrm>
            <a:off x="3929641" y="3075053"/>
            <a:ext cx="2580830" cy="338554"/>
          </a:xfrm>
          <a:prstGeom prst="rect">
            <a:avLst/>
          </a:prstGeom>
          <a:noFill/>
        </p:spPr>
        <p:txBody>
          <a:bodyPr wrap="square" rtlCol="0">
            <a:spAutoFit/>
          </a:bodyPr>
          <a:lstStyle/>
          <a:p>
            <a:r>
              <a:rPr lang="es-PE" sz="1600" dirty="0">
                <a:latin typeface="Rockwell Condensed" panose="02060603050405020104" pitchFamily="18" charset="0"/>
              </a:rPr>
              <a:t>CONSTRUIR NUEVO CONOCIMIENTO</a:t>
            </a:r>
          </a:p>
        </p:txBody>
      </p:sp>
      <p:sp>
        <p:nvSpPr>
          <p:cNvPr id="20" name="CuadroTexto 19"/>
          <p:cNvSpPr txBox="1"/>
          <p:nvPr/>
        </p:nvSpPr>
        <p:spPr>
          <a:xfrm>
            <a:off x="6613020" y="3057962"/>
            <a:ext cx="5093294" cy="553998"/>
          </a:xfrm>
          <a:prstGeom prst="rect">
            <a:avLst/>
          </a:prstGeom>
          <a:noFill/>
        </p:spPr>
        <p:txBody>
          <a:bodyPr wrap="square" rtlCol="0">
            <a:spAutoFit/>
          </a:bodyPr>
          <a:lstStyle/>
          <a:p>
            <a:pPr marL="285750" indent="-285750">
              <a:buFont typeface="Arial" panose="020B0604020202020204" pitchFamily="34" charset="0"/>
              <a:buChar char="•"/>
            </a:pPr>
            <a:r>
              <a:rPr lang="es-PE" sz="1000" dirty="0"/>
              <a:t>DOMINIO, TRANSFERENCIA Y APLICACIÓN DE CONOCIMIENTOS EN SITUACIONES CONCRETAS</a:t>
            </a:r>
          </a:p>
          <a:p>
            <a:pPr marL="285750" indent="-285750">
              <a:buFont typeface="Arial" panose="020B0604020202020204" pitchFamily="34" charset="0"/>
              <a:buChar char="•"/>
            </a:pPr>
            <a:r>
              <a:rPr lang="es-PE" sz="1000" dirty="0"/>
              <a:t>ACTIVIDADES CRÍTICAS Y PROBLEMATIZACIÓN</a:t>
            </a:r>
          </a:p>
        </p:txBody>
      </p:sp>
      <p:sp>
        <p:nvSpPr>
          <p:cNvPr id="21" name="CuadroTexto 20"/>
          <p:cNvSpPr txBox="1"/>
          <p:nvPr/>
        </p:nvSpPr>
        <p:spPr>
          <a:xfrm>
            <a:off x="3946732" y="3724533"/>
            <a:ext cx="2580830" cy="338554"/>
          </a:xfrm>
          <a:prstGeom prst="rect">
            <a:avLst/>
          </a:prstGeom>
          <a:noFill/>
        </p:spPr>
        <p:txBody>
          <a:bodyPr wrap="square" rtlCol="0">
            <a:spAutoFit/>
          </a:bodyPr>
          <a:lstStyle/>
          <a:p>
            <a:r>
              <a:rPr lang="es-PE" sz="1600" dirty="0">
                <a:latin typeface="Rockwell Condensed" panose="02060603050405020104" pitchFamily="18" charset="0"/>
              </a:rPr>
              <a:t>GENERAR CONFLICTO COGNITIVO</a:t>
            </a:r>
          </a:p>
        </p:txBody>
      </p:sp>
      <p:sp>
        <p:nvSpPr>
          <p:cNvPr id="22" name="CuadroTexto 21"/>
          <p:cNvSpPr txBox="1"/>
          <p:nvPr/>
        </p:nvSpPr>
        <p:spPr>
          <a:xfrm>
            <a:off x="6630111" y="3707442"/>
            <a:ext cx="5093294" cy="246221"/>
          </a:xfrm>
          <a:prstGeom prst="rect">
            <a:avLst/>
          </a:prstGeom>
          <a:noFill/>
        </p:spPr>
        <p:txBody>
          <a:bodyPr wrap="square" rtlCol="0">
            <a:spAutoFit/>
          </a:bodyPr>
          <a:lstStyle/>
          <a:p>
            <a:pPr marL="285750" indent="-285750">
              <a:buFont typeface="Arial" panose="020B0604020202020204" pitchFamily="34" charset="0"/>
              <a:buChar char="•"/>
            </a:pPr>
            <a:r>
              <a:rPr lang="es-PE" sz="1000" dirty="0"/>
              <a:t>PLANTEAMIENTO DE UNA SITUACIÓN CONTRADICTORIA SIGNIFICATIVA</a:t>
            </a:r>
          </a:p>
        </p:txBody>
      </p:sp>
      <p:sp>
        <p:nvSpPr>
          <p:cNvPr id="23" name="CuadroTexto 22"/>
          <p:cNvSpPr txBox="1"/>
          <p:nvPr/>
        </p:nvSpPr>
        <p:spPr>
          <a:xfrm>
            <a:off x="3980915" y="4254373"/>
            <a:ext cx="2580830" cy="338554"/>
          </a:xfrm>
          <a:prstGeom prst="rect">
            <a:avLst/>
          </a:prstGeom>
          <a:noFill/>
        </p:spPr>
        <p:txBody>
          <a:bodyPr wrap="square" rtlCol="0">
            <a:spAutoFit/>
          </a:bodyPr>
          <a:lstStyle/>
          <a:p>
            <a:r>
              <a:rPr lang="es-PE" sz="1600" dirty="0">
                <a:latin typeface="Rockwell Condensed" panose="02060603050405020104" pitchFamily="18" charset="0"/>
              </a:rPr>
              <a:t>APRENDER DEL ERROR</a:t>
            </a:r>
          </a:p>
        </p:txBody>
      </p:sp>
      <p:sp>
        <p:nvSpPr>
          <p:cNvPr id="24" name="CuadroTexto 23"/>
          <p:cNvSpPr txBox="1"/>
          <p:nvPr/>
        </p:nvSpPr>
        <p:spPr>
          <a:xfrm>
            <a:off x="6664294" y="4237282"/>
            <a:ext cx="5093294" cy="400110"/>
          </a:xfrm>
          <a:prstGeom prst="rect">
            <a:avLst/>
          </a:prstGeom>
          <a:noFill/>
        </p:spPr>
        <p:txBody>
          <a:bodyPr wrap="square" rtlCol="0">
            <a:spAutoFit/>
          </a:bodyPr>
          <a:lstStyle/>
          <a:p>
            <a:pPr marL="285750" indent="-285750">
              <a:buFont typeface="Arial" panose="020B0604020202020204" pitchFamily="34" charset="0"/>
              <a:buChar char="•"/>
            </a:pPr>
            <a:r>
              <a:rPr lang="es-PE" sz="1000" dirty="0"/>
              <a:t>OPORTUNIDAD DE APRENDIZAJE, REFLEXIÓN</a:t>
            </a:r>
          </a:p>
          <a:p>
            <a:pPr marL="285750" indent="-285750">
              <a:buFont typeface="Arial" panose="020B0604020202020204" pitchFamily="34" charset="0"/>
              <a:buChar char="•"/>
            </a:pPr>
            <a:r>
              <a:rPr lang="es-PE" sz="1000" dirty="0"/>
              <a:t>FOMENTA EL DIÁLOGO, ANÁLISIS Y RETROALIMENTACIÓN</a:t>
            </a:r>
          </a:p>
        </p:txBody>
      </p:sp>
      <p:sp>
        <p:nvSpPr>
          <p:cNvPr id="25" name="CuadroTexto 24"/>
          <p:cNvSpPr txBox="1"/>
          <p:nvPr/>
        </p:nvSpPr>
        <p:spPr>
          <a:xfrm>
            <a:off x="4006552" y="4741483"/>
            <a:ext cx="2580830" cy="338554"/>
          </a:xfrm>
          <a:prstGeom prst="rect">
            <a:avLst/>
          </a:prstGeom>
          <a:noFill/>
        </p:spPr>
        <p:txBody>
          <a:bodyPr wrap="square" rtlCol="0">
            <a:spAutoFit/>
          </a:bodyPr>
          <a:lstStyle/>
          <a:p>
            <a:r>
              <a:rPr lang="es-PE" sz="1600" dirty="0">
                <a:latin typeface="Rockwell Condensed" panose="02060603050405020104" pitchFamily="18" charset="0"/>
              </a:rPr>
              <a:t>MEDIAR PROCESO DE APRENDIZAJE</a:t>
            </a:r>
          </a:p>
        </p:txBody>
      </p:sp>
      <p:sp>
        <p:nvSpPr>
          <p:cNvPr id="26" name="CuadroTexto 25"/>
          <p:cNvSpPr txBox="1"/>
          <p:nvPr/>
        </p:nvSpPr>
        <p:spPr>
          <a:xfrm>
            <a:off x="6689931" y="4724392"/>
            <a:ext cx="5093294" cy="400110"/>
          </a:xfrm>
          <a:prstGeom prst="rect">
            <a:avLst/>
          </a:prstGeom>
          <a:noFill/>
        </p:spPr>
        <p:txBody>
          <a:bodyPr wrap="square" rtlCol="0">
            <a:spAutoFit/>
          </a:bodyPr>
          <a:lstStyle/>
          <a:p>
            <a:pPr marL="285750" indent="-285750">
              <a:buFont typeface="Arial" panose="020B0604020202020204" pitchFamily="34" charset="0"/>
              <a:buChar char="•"/>
            </a:pPr>
            <a:r>
              <a:rPr lang="es-PE" sz="1000" dirty="0"/>
              <a:t>DE UN NIVEL A OTRO SUPERIOR</a:t>
            </a:r>
          </a:p>
          <a:p>
            <a:pPr marL="285750" indent="-285750">
              <a:buFont typeface="Arial" panose="020B0604020202020204" pitchFamily="34" charset="0"/>
              <a:buChar char="•"/>
            </a:pPr>
            <a:r>
              <a:rPr lang="es-PE" sz="1000" dirty="0"/>
              <a:t>EXIGE OBSERVACIÓN DEL DOCENTE Y NIVELES DE DIFICULTAD</a:t>
            </a:r>
          </a:p>
        </p:txBody>
      </p:sp>
      <p:sp>
        <p:nvSpPr>
          <p:cNvPr id="27" name="CuadroTexto 26"/>
          <p:cNvSpPr txBox="1"/>
          <p:nvPr/>
        </p:nvSpPr>
        <p:spPr>
          <a:xfrm>
            <a:off x="3989460" y="5245685"/>
            <a:ext cx="2580830" cy="584775"/>
          </a:xfrm>
          <a:prstGeom prst="rect">
            <a:avLst/>
          </a:prstGeom>
          <a:noFill/>
        </p:spPr>
        <p:txBody>
          <a:bodyPr wrap="square" rtlCol="0">
            <a:spAutoFit/>
          </a:bodyPr>
          <a:lstStyle/>
          <a:p>
            <a:r>
              <a:rPr lang="es-PE" sz="1600" dirty="0">
                <a:latin typeface="Rockwell Condensed" panose="02060603050405020104" pitchFamily="18" charset="0"/>
              </a:rPr>
              <a:t>PROMOCIÓN DEL PENSAMIENTO COMPLEJO</a:t>
            </a:r>
          </a:p>
        </p:txBody>
      </p:sp>
      <p:sp>
        <p:nvSpPr>
          <p:cNvPr id="28" name="CuadroTexto 27"/>
          <p:cNvSpPr txBox="1"/>
          <p:nvPr/>
        </p:nvSpPr>
        <p:spPr>
          <a:xfrm>
            <a:off x="6672839" y="5228594"/>
            <a:ext cx="5093294" cy="400110"/>
          </a:xfrm>
          <a:prstGeom prst="rect">
            <a:avLst/>
          </a:prstGeom>
          <a:noFill/>
        </p:spPr>
        <p:txBody>
          <a:bodyPr wrap="square" rtlCol="0">
            <a:spAutoFit/>
          </a:bodyPr>
          <a:lstStyle/>
          <a:p>
            <a:pPr marL="285750" indent="-285750">
              <a:buFont typeface="Arial" panose="020B0604020202020204" pitchFamily="34" charset="0"/>
              <a:buChar char="•"/>
            </a:pPr>
            <a:r>
              <a:rPr lang="es-PE" sz="1000" dirty="0"/>
              <a:t>EL ESTUDIANTE ANALIZA SU CONTEXTO Y SITUACIÓN</a:t>
            </a:r>
          </a:p>
          <a:p>
            <a:pPr marL="285750" indent="-285750">
              <a:buFont typeface="Arial" panose="020B0604020202020204" pitchFamily="34" charset="0"/>
              <a:buChar char="•"/>
            </a:pPr>
            <a:r>
              <a:rPr lang="es-PE" sz="1000" dirty="0"/>
              <a:t>INTERRELACIÓN DE DISCIPLINAS</a:t>
            </a:r>
          </a:p>
        </p:txBody>
      </p:sp>
      <p:sp>
        <p:nvSpPr>
          <p:cNvPr id="29" name="CuadroTexto 28"/>
          <p:cNvSpPr txBox="1"/>
          <p:nvPr/>
        </p:nvSpPr>
        <p:spPr>
          <a:xfrm>
            <a:off x="3972368" y="5920803"/>
            <a:ext cx="2580830" cy="338554"/>
          </a:xfrm>
          <a:prstGeom prst="rect">
            <a:avLst/>
          </a:prstGeom>
          <a:noFill/>
        </p:spPr>
        <p:txBody>
          <a:bodyPr wrap="square" rtlCol="0">
            <a:spAutoFit/>
          </a:bodyPr>
          <a:lstStyle/>
          <a:p>
            <a:r>
              <a:rPr lang="es-PE" sz="1600" dirty="0">
                <a:latin typeface="Rockwell Condensed" panose="02060603050405020104" pitchFamily="18" charset="0"/>
              </a:rPr>
              <a:t>TRABAJO COLABORATIVO</a:t>
            </a:r>
          </a:p>
        </p:txBody>
      </p:sp>
      <p:sp>
        <p:nvSpPr>
          <p:cNvPr id="30" name="CuadroTexto 29"/>
          <p:cNvSpPr txBox="1"/>
          <p:nvPr/>
        </p:nvSpPr>
        <p:spPr>
          <a:xfrm>
            <a:off x="6655747" y="5903712"/>
            <a:ext cx="5093294" cy="400110"/>
          </a:xfrm>
          <a:prstGeom prst="rect">
            <a:avLst/>
          </a:prstGeom>
          <a:noFill/>
        </p:spPr>
        <p:txBody>
          <a:bodyPr wrap="square" rtlCol="0">
            <a:spAutoFit/>
          </a:bodyPr>
          <a:lstStyle/>
          <a:p>
            <a:pPr marL="285750" indent="-285750">
              <a:buFont typeface="Arial" panose="020B0604020202020204" pitchFamily="34" charset="0"/>
              <a:buChar char="•"/>
            </a:pPr>
            <a:r>
              <a:rPr lang="es-PE" sz="1000" dirty="0"/>
              <a:t>SE FOMENTA LA COOPERACIÓN, COMPLEMENTARIEDAD Y LA AUTORREGULACIÓN</a:t>
            </a:r>
          </a:p>
          <a:p>
            <a:pPr marL="285750" indent="-285750">
              <a:buFont typeface="Arial" panose="020B0604020202020204" pitchFamily="34" charset="0"/>
              <a:buChar char="•"/>
            </a:pPr>
            <a:r>
              <a:rPr lang="es-PE" sz="1000" dirty="0"/>
              <a:t>UNOS APRENDEN DE LOS OTROS: INTERACCIÓN SOCIAL</a:t>
            </a:r>
          </a:p>
        </p:txBody>
      </p:sp>
      <p:sp>
        <p:nvSpPr>
          <p:cNvPr id="31" name="Flecha derecha 30"/>
          <p:cNvSpPr/>
          <p:nvPr/>
        </p:nvSpPr>
        <p:spPr>
          <a:xfrm>
            <a:off x="6356646" y="716422"/>
            <a:ext cx="299103" cy="188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2" name="Flecha derecha 31"/>
          <p:cNvSpPr/>
          <p:nvPr/>
        </p:nvSpPr>
        <p:spPr>
          <a:xfrm>
            <a:off x="6373738" y="1348811"/>
            <a:ext cx="299103" cy="188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3" name="Flecha derecha 32"/>
          <p:cNvSpPr/>
          <p:nvPr/>
        </p:nvSpPr>
        <p:spPr>
          <a:xfrm>
            <a:off x="6365192" y="1921379"/>
            <a:ext cx="299103" cy="188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4" name="Flecha derecha 33"/>
          <p:cNvSpPr/>
          <p:nvPr/>
        </p:nvSpPr>
        <p:spPr>
          <a:xfrm>
            <a:off x="6365192" y="2451218"/>
            <a:ext cx="299103" cy="188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5" name="Flecha derecha 34"/>
          <p:cNvSpPr/>
          <p:nvPr/>
        </p:nvSpPr>
        <p:spPr>
          <a:xfrm>
            <a:off x="6373738" y="3143428"/>
            <a:ext cx="299103" cy="188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6" name="Flecha derecha 35"/>
          <p:cNvSpPr/>
          <p:nvPr/>
        </p:nvSpPr>
        <p:spPr>
          <a:xfrm>
            <a:off x="6382284" y="3758725"/>
            <a:ext cx="299103" cy="188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7" name="Flecha derecha 36"/>
          <p:cNvSpPr/>
          <p:nvPr/>
        </p:nvSpPr>
        <p:spPr>
          <a:xfrm>
            <a:off x="6296826" y="4322747"/>
            <a:ext cx="299103" cy="188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8" name="Flecha derecha 37"/>
          <p:cNvSpPr/>
          <p:nvPr/>
        </p:nvSpPr>
        <p:spPr>
          <a:xfrm>
            <a:off x="6484834" y="4826949"/>
            <a:ext cx="299103" cy="188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9" name="Flecha derecha 38"/>
          <p:cNvSpPr/>
          <p:nvPr/>
        </p:nvSpPr>
        <p:spPr>
          <a:xfrm>
            <a:off x="6390831" y="5305514"/>
            <a:ext cx="299103" cy="188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0" name="Flecha derecha 39"/>
          <p:cNvSpPr/>
          <p:nvPr/>
        </p:nvSpPr>
        <p:spPr>
          <a:xfrm>
            <a:off x="6365194" y="5980632"/>
            <a:ext cx="299103" cy="188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050" name="Picture 2" descr="PATRIMONIO DE LA FAMILIA SIGUE TRABAJANDO PARA PROMOVER EL ROL ACTIVO Y  PARTICIPATIVO DE PADRES Y APODERADOS EN LA FORMACIÓN EDUCATIVA. - Audax  Italiano"/>
          <p:cNvPicPr>
            <a:picLocks noChangeAspect="1" noChangeArrowheads="1"/>
          </p:cNvPicPr>
          <p:nvPr/>
        </p:nvPicPr>
        <p:blipFill rotWithShape="1">
          <a:blip r:embed="rId2">
            <a:extLst>
              <a:ext uri="{28A0092B-C50C-407E-A947-70E740481C1C}">
                <a14:useLocalDpi xmlns:a14="http://schemas.microsoft.com/office/drawing/2010/main" val="0"/>
              </a:ext>
            </a:extLst>
          </a:blip>
          <a:srcRect l="11341" r="42917"/>
          <a:stretch/>
        </p:blipFill>
        <p:spPr bwMode="auto">
          <a:xfrm>
            <a:off x="111887" y="1328617"/>
            <a:ext cx="2827866" cy="35339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2929783" y="0"/>
            <a:ext cx="948583"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a:p>
        </p:txBody>
      </p:sp>
      <p:sp>
        <p:nvSpPr>
          <p:cNvPr id="12" name="CuadroTexto 11"/>
          <p:cNvSpPr txBox="1"/>
          <p:nvPr/>
        </p:nvSpPr>
        <p:spPr>
          <a:xfrm rot="16200000">
            <a:off x="2006838" y="2775959"/>
            <a:ext cx="2640650" cy="338554"/>
          </a:xfrm>
          <a:prstGeom prst="rect">
            <a:avLst/>
          </a:prstGeom>
          <a:noFill/>
        </p:spPr>
        <p:txBody>
          <a:bodyPr wrap="square" rtlCol="0">
            <a:spAutoFit/>
          </a:bodyPr>
          <a:lstStyle/>
          <a:p>
            <a:r>
              <a:rPr lang="es-PE" sz="1600" dirty="0">
                <a:latin typeface="Rockwell Condensed" panose="02060603050405020104" pitchFamily="18" charset="0"/>
              </a:rPr>
              <a:t>¿CÓMO LOGRAR COMPETENCIAS?</a:t>
            </a:r>
          </a:p>
        </p:txBody>
      </p:sp>
    </p:spTree>
    <p:extLst>
      <p:ext uri="{BB962C8B-B14F-4D97-AF65-F5344CB8AC3E}">
        <p14:creationId xmlns:p14="http://schemas.microsoft.com/office/powerpoint/2010/main" val="2051531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1307A043-AD8C-54B3-BDB2-AA699D80257F}"/>
              </a:ext>
            </a:extLst>
          </p:cNvPr>
          <p:cNvGraphicFramePr/>
          <p:nvPr>
            <p:extLst>
              <p:ext uri="{D42A27DB-BD31-4B8C-83A1-F6EECF244321}">
                <p14:modId xmlns:p14="http://schemas.microsoft.com/office/powerpoint/2010/main" val="2768758037"/>
              </p:ext>
            </p:extLst>
          </p:nvPr>
        </p:nvGraphicFramePr>
        <p:xfrm>
          <a:off x="172528" y="129397"/>
          <a:ext cx="11869947" cy="6616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60B2903B-690A-E532-E20C-74E272D825E1}"/>
              </a:ext>
            </a:extLst>
          </p:cNvPr>
          <p:cNvSpPr txBox="1"/>
          <p:nvPr/>
        </p:nvSpPr>
        <p:spPr>
          <a:xfrm>
            <a:off x="457200" y="750498"/>
            <a:ext cx="3648974" cy="369332"/>
          </a:xfrm>
          <a:prstGeom prst="rect">
            <a:avLst/>
          </a:prstGeom>
          <a:noFill/>
        </p:spPr>
        <p:txBody>
          <a:bodyPr wrap="square" rtlCol="0">
            <a:spAutoFit/>
          </a:bodyPr>
          <a:lstStyle/>
          <a:p>
            <a:r>
              <a:rPr lang="es-PE" b="1" dirty="0">
                <a:solidFill>
                  <a:srgbClr val="C00000"/>
                </a:solidFill>
              </a:rPr>
              <a:t>EVALUACIÓN FORMATIVA</a:t>
            </a:r>
          </a:p>
        </p:txBody>
      </p:sp>
    </p:spTree>
    <p:extLst>
      <p:ext uri="{BB962C8B-B14F-4D97-AF65-F5344CB8AC3E}">
        <p14:creationId xmlns:p14="http://schemas.microsoft.com/office/powerpoint/2010/main" val="1920897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C80FEBA-932E-D92F-C39D-5312D23A9918}"/>
              </a:ext>
            </a:extLst>
          </p:cNvPr>
          <p:cNvPicPr>
            <a:picLocks noChangeAspect="1"/>
          </p:cNvPicPr>
          <p:nvPr/>
        </p:nvPicPr>
        <p:blipFill rotWithShape="1">
          <a:blip r:embed="rId2"/>
          <a:srcRect l="23793" t="31884" r="36638" b="39770"/>
          <a:stretch/>
        </p:blipFill>
        <p:spPr>
          <a:xfrm>
            <a:off x="1681104" y="1595887"/>
            <a:ext cx="9022195" cy="3635588"/>
          </a:xfrm>
          <a:prstGeom prst="rect">
            <a:avLst/>
          </a:prstGeom>
        </p:spPr>
      </p:pic>
    </p:spTree>
    <p:extLst>
      <p:ext uri="{BB962C8B-B14F-4D97-AF65-F5344CB8AC3E}">
        <p14:creationId xmlns:p14="http://schemas.microsoft.com/office/powerpoint/2010/main" val="720270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177F2E9-1E27-7AF6-011A-EEFECA292357}"/>
              </a:ext>
            </a:extLst>
          </p:cNvPr>
          <p:cNvSpPr txBox="1"/>
          <p:nvPr/>
        </p:nvSpPr>
        <p:spPr>
          <a:xfrm>
            <a:off x="3178660" y="868088"/>
            <a:ext cx="6342411" cy="646331"/>
          </a:xfrm>
          <a:prstGeom prst="rect">
            <a:avLst/>
          </a:prstGeom>
          <a:solidFill>
            <a:schemeClr val="accent5">
              <a:lumMod val="40000"/>
              <a:lumOff val="60000"/>
            </a:schemeClr>
          </a:solidFill>
        </p:spPr>
        <p:txBody>
          <a:bodyPr wrap="square">
            <a:spAutoFit/>
          </a:bodyPr>
          <a:lstStyle/>
          <a:p>
            <a:pPr algn="ctr"/>
            <a:r>
              <a:rPr lang="es-MX" dirty="0"/>
              <a:t>Es así como una evaluación formativa enfocada en competencias busca, en diversos tramos del proceso, lo siguiente:</a:t>
            </a:r>
          </a:p>
        </p:txBody>
      </p:sp>
      <p:sp>
        <p:nvSpPr>
          <p:cNvPr id="4" name="CuadroTexto 3">
            <a:extLst>
              <a:ext uri="{FF2B5EF4-FFF2-40B4-BE49-F238E27FC236}">
                <a16:creationId xmlns:a16="http://schemas.microsoft.com/office/drawing/2014/main" id="{64321C94-8F4A-E09F-ADFF-23939BB078EC}"/>
              </a:ext>
            </a:extLst>
          </p:cNvPr>
          <p:cNvSpPr txBox="1"/>
          <p:nvPr/>
        </p:nvSpPr>
        <p:spPr>
          <a:xfrm>
            <a:off x="1444658" y="2444693"/>
            <a:ext cx="2278929" cy="2031325"/>
          </a:xfrm>
          <a:prstGeom prst="rect">
            <a:avLst/>
          </a:prstGeom>
          <a:solidFill>
            <a:schemeClr val="accent5">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s-MX" sz="1400" dirty="0"/>
              <a:t>Valorar el desempeño de los estudiantes al resolver situaciones o problemas que signifiquen retos genuinos para ellos, retos que les permitan poner en juego diversas capacidades, así como integrarlas y combinarlas.</a:t>
            </a:r>
          </a:p>
        </p:txBody>
      </p:sp>
      <p:sp>
        <p:nvSpPr>
          <p:cNvPr id="6" name="CuadroTexto 5">
            <a:extLst>
              <a:ext uri="{FF2B5EF4-FFF2-40B4-BE49-F238E27FC236}">
                <a16:creationId xmlns:a16="http://schemas.microsoft.com/office/drawing/2014/main" id="{5FE95579-34B3-3E24-49AE-AEA4305405FB}"/>
              </a:ext>
            </a:extLst>
          </p:cNvPr>
          <p:cNvSpPr txBox="1"/>
          <p:nvPr/>
        </p:nvSpPr>
        <p:spPr>
          <a:xfrm>
            <a:off x="4998564" y="2517206"/>
            <a:ext cx="2080966" cy="1384995"/>
          </a:xfrm>
          <a:prstGeom prst="rect">
            <a:avLst/>
          </a:prstGeom>
          <a:solidFill>
            <a:schemeClr val="accent5">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s-MX" sz="1400" dirty="0"/>
              <a:t>Identificar el nivel actual en el que se encuentran los estudiantes respecto a las competencias con el fin de ayudarlos a avanzar hacia niveles más altos.</a:t>
            </a:r>
          </a:p>
        </p:txBody>
      </p:sp>
      <p:sp>
        <p:nvSpPr>
          <p:cNvPr id="8" name="CuadroTexto 7">
            <a:extLst>
              <a:ext uri="{FF2B5EF4-FFF2-40B4-BE49-F238E27FC236}">
                <a16:creationId xmlns:a16="http://schemas.microsoft.com/office/drawing/2014/main" id="{417C87D8-6127-4E10-9EA5-210A98D27304}"/>
              </a:ext>
            </a:extLst>
          </p:cNvPr>
          <p:cNvSpPr txBox="1"/>
          <p:nvPr/>
        </p:nvSpPr>
        <p:spPr>
          <a:xfrm>
            <a:off x="8363933" y="2435266"/>
            <a:ext cx="2146954" cy="1815882"/>
          </a:xfrm>
          <a:prstGeom prst="rect">
            <a:avLst/>
          </a:prstGeom>
          <a:solidFill>
            <a:schemeClr val="accent5">
              <a:lumMod val="40000"/>
              <a:lumOff val="60000"/>
            </a:schemeClr>
          </a:solidFill>
        </p:spPr>
        <p:txBody>
          <a:bodyPr wrap="square">
            <a:spAutoFit/>
          </a:bodyPr>
          <a:lstStyle/>
          <a:p>
            <a:pPr algn="just"/>
            <a:r>
              <a:rPr lang="es-MX" sz="1400" dirty="0"/>
              <a:t>Crear oportunidades continuas para que los estudiantes demuestren hasta dónde son capaces de combinar de manera pertinente las diversas capacidades que integran una competencia. </a:t>
            </a:r>
            <a:endParaRPr lang="es-PE" sz="1400" dirty="0"/>
          </a:p>
        </p:txBody>
      </p:sp>
      <p:sp>
        <p:nvSpPr>
          <p:cNvPr id="10" name="CuadroTexto 9">
            <a:extLst>
              <a:ext uri="{FF2B5EF4-FFF2-40B4-BE49-F238E27FC236}">
                <a16:creationId xmlns:a16="http://schemas.microsoft.com/office/drawing/2014/main" id="{2CF6EECE-57E9-2AB6-2D76-D87A774B0201}"/>
              </a:ext>
            </a:extLst>
          </p:cNvPr>
          <p:cNvSpPr txBox="1"/>
          <p:nvPr/>
        </p:nvSpPr>
        <p:spPr>
          <a:xfrm>
            <a:off x="2696065" y="5354672"/>
            <a:ext cx="7312843" cy="646331"/>
          </a:xfrm>
          <a:prstGeom prst="rect">
            <a:avLst/>
          </a:prstGeom>
          <a:noFill/>
        </p:spPr>
        <p:txBody>
          <a:bodyPr wrap="square">
            <a:spAutoFit/>
          </a:bodyPr>
          <a:lstStyle/>
          <a:p>
            <a:pPr algn="ctr"/>
            <a:r>
              <a:rPr lang="es-MX" dirty="0"/>
              <a:t>La finalidad no es verificar la adquisición aislada de contenidos o habilidades, o distinguir entre los que aprueban y no aprueban.</a:t>
            </a:r>
          </a:p>
        </p:txBody>
      </p:sp>
    </p:spTree>
    <p:extLst>
      <p:ext uri="{BB962C8B-B14F-4D97-AF65-F5344CB8AC3E}">
        <p14:creationId xmlns:p14="http://schemas.microsoft.com/office/powerpoint/2010/main" val="3838953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EDB3760-DB5D-81A0-DE25-1D41350ECB6B}"/>
              </a:ext>
            </a:extLst>
          </p:cNvPr>
          <p:cNvSpPr txBox="1"/>
          <p:nvPr/>
        </p:nvSpPr>
        <p:spPr>
          <a:xfrm>
            <a:off x="3046686" y="612845"/>
            <a:ext cx="6093372" cy="369332"/>
          </a:xfrm>
          <a:prstGeom prst="rect">
            <a:avLst/>
          </a:prstGeom>
          <a:solidFill>
            <a:schemeClr val="accent4"/>
          </a:solidFill>
        </p:spPr>
        <p:txBody>
          <a:bodyPr wrap="square">
            <a:spAutoFit/>
          </a:bodyPr>
          <a:lstStyle/>
          <a:p>
            <a:r>
              <a:rPr lang="es-MX" dirty="0"/>
              <a:t>Para evaluar a sus estudiantes, debe considerar lo siguiente:</a:t>
            </a:r>
          </a:p>
        </p:txBody>
      </p:sp>
      <p:sp>
        <p:nvSpPr>
          <p:cNvPr id="6" name="CuadroTexto 5">
            <a:extLst>
              <a:ext uri="{FF2B5EF4-FFF2-40B4-BE49-F238E27FC236}">
                <a16:creationId xmlns:a16="http://schemas.microsoft.com/office/drawing/2014/main" id="{3285DA07-B880-CAF0-D904-1171FD83F41B}"/>
              </a:ext>
            </a:extLst>
          </p:cNvPr>
          <p:cNvSpPr txBox="1"/>
          <p:nvPr/>
        </p:nvSpPr>
        <p:spPr>
          <a:xfrm>
            <a:off x="718794" y="1979877"/>
            <a:ext cx="4258558" cy="830997"/>
          </a:xfrm>
          <a:prstGeom prst="rect">
            <a:avLst/>
          </a:prstGeom>
          <a:solidFill>
            <a:schemeClr val="bg1"/>
          </a:solidFill>
        </p:spPr>
        <p:txBody>
          <a:bodyPr wrap="square">
            <a:spAutoFit/>
          </a:bodyPr>
          <a:lstStyle/>
          <a:p>
            <a:r>
              <a:rPr lang="es-MX" sz="1400" dirty="0"/>
              <a:t>• </a:t>
            </a:r>
            <a:r>
              <a:rPr lang="es-MX" sz="1600" dirty="0"/>
              <a:t>Comunicar y garantizar que los estudiantes comprendan lo que van a aprender, para qué, cómo y con qué criterios serán evaluados</a:t>
            </a:r>
            <a:r>
              <a:rPr lang="es-MX" sz="1400" dirty="0"/>
              <a:t>.</a:t>
            </a:r>
          </a:p>
        </p:txBody>
      </p:sp>
      <p:sp>
        <p:nvSpPr>
          <p:cNvPr id="10" name="CuadroTexto 9">
            <a:extLst>
              <a:ext uri="{FF2B5EF4-FFF2-40B4-BE49-F238E27FC236}">
                <a16:creationId xmlns:a16="http://schemas.microsoft.com/office/drawing/2014/main" id="{B84D0393-4F96-D502-CFBB-A9F78ADB85EB}"/>
              </a:ext>
            </a:extLst>
          </p:cNvPr>
          <p:cNvSpPr txBox="1"/>
          <p:nvPr/>
        </p:nvSpPr>
        <p:spPr>
          <a:xfrm>
            <a:off x="2491034" y="3139373"/>
            <a:ext cx="5163532" cy="861774"/>
          </a:xfrm>
          <a:prstGeom prst="rect">
            <a:avLst/>
          </a:prstGeom>
          <a:solidFill>
            <a:schemeClr val="bg1"/>
          </a:solidFill>
        </p:spPr>
        <p:txBody>
          <a:bodyPr wrap="square">
            <a:spAutoFit/>
          </a:bodyPr>
          <a:lstStyle/>
          <a:p>
            <a:r>
              <a:rPr lang="es-MX" dirty="0"/>
              <a:t>• </a:t>
            </a:r>
            <a:r>
              <a:rPr lang="es-MX" sz="1600" dirty="0"/>
              <a:t>Plantear situaciones significativas retadoras, auténticas y complejas que sean posibles de alcanzar por el estudiante en el marco de una experiencia de aprendizaje.</a:t>
            </a:r>
          </a:p>
        </p:txBody>
      </p:sp>
      <p:sp>
        <p:nvSpPr>
          <p:cNvPr id="12" name="CuadroTexto 11">
            <a:extLst>
              <a:ext uri="{FF2B5EF4-FFF2-40B4-BE49-F238E27FC236}">
                <a16:creationId xmlns:a16="http://schemas.microsoft.com/office/drawing/2014/main" id="{2D38DA8C-BD3E-1D5E-EBB9-27B3BE7A2E52}"/>
              </a:ext>
            </a:extLst>
          </p:cNvPr>
          <p:cNvSpPr txBox="1"/>
          <p:nvPr/>
        </p:nvSpPr>
        <p:spPr>
          <a:xfrm>
            <a:off x="5938887" y="4443177"/>
            <a:ext cx="5156462" cy="1077218"/>
          </a:xfrm>
          <a:prstGeom prst="rect">
            <a:avLst/>
          </a:prstGeom>
          <a:solidFill>
            <a:schemeClr val="bg1"/>
          </a:solidFill>
        </p:spPr>
        <p:txBody>
          <a:bodyPr wrap="square">
            <a:spAutoFit/>
          </a:bodyPr>
          <a:lstStyle/>
          <a:p>
            <a:r>
              <a:rPr lang="es-MX" sz="1600" dirty="0"/>
              <a:t>• Formular criterios de evaluación a partir de los estándares y desempeños que se ajusten a la situación o problema a enfrentar, que estén alineados entre sí y describan la actuación correspondiente.</a:t>
            </a:r>
          </a:p>
        </p:txBody>
      </p:sp>
    </p:spTree>
    <p:extLst>
      <p:ext uri="{BB962C8B-B14F-4D97-AF65-F5344CB8AC3E}">
        <p14:creationId xmlns:p14="http://schemas.microsoft.com/office/powerpoint/2010/main" val="4074843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AFA27BD-6C63-A596-33DF-A4100949A468}"/>
              </a:ext>
            </a:extLst>
          </p:cNvPr>
          <p:cNvSpPr txBox="1"/>
          <p:nvPr/>
        </p:nvSpPr>
        <p:spPr>
          <a:xfrm>
            <a:off x="2726175" y="2503265"/>
            <a:ext cx="6093372" cy="1477328"/>
          </a:xfrm>
          <a:prstGeom prst="rect">
            <a:avLst/>
          </a:prstGeom>
          <a:solidFill>
            <a:schemeClr val="bg1"/>
          </a:solidFill>
        </p:spPr>
        <p:txBody>
          <a:bodyPr wrap="square">
            <a:spAutoFit/>
          </a:bodyPr>
          <a:lstStyle/>
          <a:p>
            <a:pPr algn="just"/>
            <a:r>
              <a:rPr lang="es-MX" dirty="0"/>
              <a:t>Recoger y analizar evidencias que den cuenta del aprendizaje de los estudiantes, que permitan valorar el nivel de logro, identificar sus avances y dificultades, y generar acciones en coordinación con el tutor y director para brindarles los apoyos necesarios considerando la diversidad.</a:t>
            </a:r>
          </a:p>
        </p:txBody>
      </p:sp>
      <p:sp>
        <p:nvSpPr>
          <p:cNvPr id="4" name="CuadroTexto 3">
            <a:extLst>
              <a:ext uri="{FF2B5EF4-FFF2-40B4-BE49-F238E27FC236}">
                <a16:creationId xmlns:a16="http://schemas.microsoft.com/office/drawing/2014/main" id="{C947AADA-9820-219B-E627-88167EFE626D}"/>
              </a:ext>
            </a:extLst>
          </p:cNvPr>
          <p:cNvSpPr txBox="1"/>
          <p:nvPr/>
        </p:nvSpPr>
        <p:spPr>
          <a:xfrm>
            <a:off x="5092832" y="4430128"/>
            <a:ext cx="6094428" cy="1477328"/>
          </a:xfrm>
          <a:prstGeom prst="rect">
            <a:avLst/>
          </a:prstGeom>
          <a:solidFill>
            <a:schemeClr val="bg1"/>
          </a:solidFill>
        </p:spPr>
        <p:txBody>
          <a:bodyPr wrap="square">
            <a:spAutoFit/>
          </a:bodyPr>
          <a:lstStyle/>
          <a:p>
            <a:pPr algn="just"/>
            <a:r>
              <a:rPr lang="es-MX" dirty="0"/>
              <a:t>• Realizar una retroalimentación eficaz identificando aciertos, errores recurrentes y los aspectos que más atención requiere, y, a partir de ello, proporcionarles información oportuna que los lleven a reflexionar y a la búsqueda de estrategias que les permitan mejorar sus aprendizajes.</a:t>
            </a:r>
          </a:p>
        </p:txBody>
      </p:sp>
      <p:pic>
        <p:nvPicPr>
          <p:cNvPr id="3" name="Imagen 2">
            <a:extLst>
              <a:ext uri="{FF2B5EF4-FFF2-40B4-BE49-F238E27FC236}">
                <a16:creationId xmlns:a16="http://schemas.microsoft.com/office/drawing/2014/main" id="{EB0253E6-8F04-7B3B-5F11-069B2EFBF925}"/>
              </a:ext>
            </a:extLst>
          </p:cNvPr>
          <p:cNvPicPr>
            <a:picLocks noChangeAspect="1"/>
          </p:cNvPicPr>
          <p:nvPr/>
        </p:nvPicPr>
        <p:blipFill>
          <a:blip r:embed="rId2"/>
          <a:stretch>
            <a:fillRect/>
          </a:stretch>
        </p:blipFill>
        <p:spPr>
          <a:xfrm>
            <a:off x="769605" y="874712"/>
            <a:ext cx="6504996" cy="1450974"/>
          </a:xfrm>
          <a:prstGeom prst="rect">
            <a:avLst/>
          </a:prstGeom>
        </p:spPr>
      </p:pic>
    </p:spTree>
    <p:extLst>
      <p:ext uri="{BB962C8B-B14F-4D97-AF65-F5344CB8AC3E}">
        <p14:creationId xmlns:p14="http://schemas.microsoft.com/office/powerpoint/2010/main" val="3051137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8E8475E-7EB2-5675-27E1-32FEAC73248A}"/>
              </a:ext>
            </a:extLst>
          </p:cNvPr>
          <p:cNvSpPr txBox="1"/>
          <p:nvPr/>
        </p:nvSpPr>
        <p:spPr>
          <a:xfrm>
            <a:off x="539969" y="819835"/>
            <a:ext cx="6093372" cy="646331"/>
          </a:xfrm>
          <a:prstGeom prst="rect">
            <a:avLst/>
          </a:prstGeom>
          <a:solidFill>
            <a:schemeClr val="accent4"/>
          </a:solidFill>
        </p:spPr>
        <p:txBody>
          <a:bodyPr wrap="square">
            <a:spAutoFit/>
          </a:bodyPr>
          <a:lstStyle/>
          <a:p>
            <a:r>
              <a:rPr lang="es-MX" dirty="0"/>
              <a:t>¿Qué instrumentos de evaluación se deben usar en la evaluación formativa?</a:t>
            </a:r>
            <a:endParaRPr lang="es-PE" dirty="0"/>
          </a:p>
        </p:txBody>
      </p:sp>
      <p:sp>
        <p:nvSpPr>
          <p:cNvPr id="7" name="CuadroTexto 6">
            <a:extLst>
              <a:ext uri="{FF2B5EF4-FFF2-40B4-BE49-F238E27FC236}">
                <a16:creationId xmlns:a16="http://schemas.microsoft.com/office/drawing/2014/main" id="{E5B48B95-7E61-FAE1-FFAF-DA4ED68EDED8}"/>
              </a:ext>
            </a:extLst>
          </p:cNvPr>
          <p:cNvSpPr txBox="1"/>
          <p:nvPr/>
        </p:nvSpPr>
        <p:spPr>
          <a:xfrm>
            <a:off x="3018406" y="1928230"/>
            <a:ext cx="6093372" cy="1754326"/>
          </a:xfrm>
          <a:prstGeom prst="rect">
            <a:avLst/>
          </a:prstGeom>
          <a:solidFill>
            <a:srgbClr val="00FFFF"/>
          </a:solidFill>
        </p:spPr>
        <p:txBody>
          <a:bodyPr wrap="square">
            <a:spAutoFit/>
          </a:bodyPr>
          <a:lstStyle/>
          <a:p>
            <a:pPr algn="just"/>
            <a:r>
              <a:rPr lang="es-MX" dirty="0"/>
              <a:t>En el Currículo Nacional de la Educación Básica, se plantea para la evaluación de los aprendizajes el enfoque formativo. Desde este enfoque, la evaluación es un proceso sistemático en el que se recoge y valora información relevante acerca del nivel de desarrollo de las competencias en cada estudiante, con el fin de contribuir oportunamente a mejorar su aprendizaje.</a:t>
            </a:r>
          </a:p>
        </p:txBody>
      </p:sp>
      <p:sp>
        <p:nvSpPr>
          <p:cNvPr id="6" name="CuadroTexto 5">
            <a:extLst>
              <a:ext uri="{FF2B5EF4-FFF2-40B4-BE49-F238E27FC236}">
                <a16:creationId xmlns:a16="http://schemas.microsoft.com/office/drawing/2014/main" id="{B043A1CF-7276-B28D-B4BD-8E7C5364C635}"/>
              </a:ext>
            </a:extLst>
          </p:cNvPr>
          <p:cNvSpPr txBox="1"/>
          <p:nvPr/>
        </p:nvSpPr>
        <p:spPr>
          <a:xfrm>
            <a:off x="5234233" y="4132091"/>
            <a:ext cx="6094428" cy="1200329"/>
          </a:xfrm>
          <a:prstGeom prst="rect">
            <a:avLst/>
          </a:prstGeom>
          <a:solidFill>
            <a:srgbClr val="00FFFF"/>
          </a:solidFill>
        </p:spPr>
        <p:txBody>
          <a:bodyPr wrap="square">
            <a:spAutoFit/>
          </a:bodyPr>
          <a:lstStyle/>
          <a:p>
            <a:r>
              <a:rPr lang="es-MX" dirty="0"/>
              <a:t>Para ello, se utilizan instrumentos de evaluación cuyos </a:t>
            </a:r>
            <a:r>
              <a:rPr lang="es-MX" b="1" dirty="0">
                <a:solidFill>
                  <a:srgbClr val="C00000"/>
                </a:solidFill>
              </a:rPr>
              <a:t>criterios están en relación con las capacidades de las competencias que hagan visible la combinación de estas al afrontar un desafío, y que se precisen y describan en niveles de logro. </a:t>
            </a:r>
          </a:p>
        </p:txBody>
      </p:sp>
    </p:spTree>
    <p:extLst>
      <p:ext uri="{BB962C8B-B14F-4D97-AF65-F5344CB8AC3E}">
        <p14:creationId xmlns:p14="http://schemas.microsoft.com/office/powerpoint/2010/main" val="447108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8B54387-90A8-5406-3407-1CA8CAC47638}"/>
              </a:ext>
            </a:extLst>
          </p:cNvPr>
          <p:cNvPicPr>
            <a:picLocks noChangeAspect="1"/>
          </p:cNvPicPr>
          <p:nvPr/>
        </p:nvPicPr>
        <p:blipFill rotWithShape="1">
          <a:blip r:embed="rId2"/>
          <a:srcRect l="1" r="130"/>
          <a:stretch/>
        </p:blipFill>
        <p:spPr>
          <a:xfrm>
            <a:off x="-260809" y="0"/>
            <a:ext cx="12452809" cy="6858000"/>
          </a:xfrm>
          <a:prstGeom prst="rect">
            <a:avLst/>
          </a:prstGeom>
        </p:spPr>
      </p:pic>
      <p:sp>
        <p:nvSpPr>
          <p:cNvPr id="5" name="CuadroTexto 4">
            <a:extLst>
              <a:ext uri="{FF2B5EF4-FFF2-40B4-BE49-F238E27FC236}">
                <a16:creationId xmlns:a16="http://schemas.microsoft.com/office/drawing/2014/main" id="{092853B3-3FA4-6D91-8430-799B4125759E}"/>
              </a:ext>
            </a:extLst>
          </p:cNvPr>
          <p:cNvSpPr txBox="1"/>
          <p:nvPr/>
        </p:nvSpPr>
        <p:spPr>
          <a:xfrm>
            <a:off x="857840" y="3767204"/>
            <a:ext cx="3478490" cy="2585323"/>
          </a:xfrm>
          <a:prstGeom prst="rect">
            <a:avLst/>
          </a:prstGeom>
          <a:solidFill>
            <a:schemeClr val="accent4"/>
          </a:solidFill>
        </p:spPr>
        <p:txBody>
          <a:bodyPr wrap="square">
            <a:spAutoFit/>
          </a:bodyPr>
          <a:lstStyle/>
          <a:p>
            <a:pPr algn="just"/>
            <a:r>
              <a:rPr lang="es-MX" dirty="0"/>
              <a:t>Valorar la evidencia, es decir, contrastar los aprendizajes que demuestra el estudiante con los criterios establecidos para identificar el nivel de progreso del aprendizaje con relación a la competencia, usando instrumentos como listas de cotejo, escalas de valoración, rúbricas, entre otros.</a:t>
            </a:r>
            <a:endParaRPr lang="es-PE" dirty="0"/>
          </a:p>
        </p:txBody>
      </p:sp>
      <p:sp>
        <p:nvSpPr>
          <p:cNvPr id="4" name="CuadroTexto 3">
            <a:extLst>
              <a:ext uri="{FF2B5EF4-FFF2-40B4-BE49-F238E27FC236}">
                <a16:creationId xmlns:a16="http://schemas.microsoft.com/office/drawing/2014/main" id="{422F3269-8DF6-2AB7-EC6E-C5FDA27CF3D9}"/>
              </a:ext>
            </a:extLst>
          </p:cNvPr>
          <p:cNvSpPr txBox="1"/>
          <p:nvPr/>
        </p:nvSpPr>
        <p:spPr>
          <a:xfrm>
            <a:off x="219174" y="471589"/>
            <a:ext cx="3004794" cy="2031325"/>
          </a:xfrm>
          <a:prstGeom prst="rect">
            <a:avLst/>
          </a:prstGeom>
          <a:solidFill>
            <a:schemeClr val="accent4"/>
          </a:solidFill>
        </p:spPr>
        <p:txBody>
          <a:bodyPr wrap="square">
            <a:spAutoFit/>
          </a:bodyPr>
          <a:lstStyle/>
          <a:p>
            <a:pPr algn="just"/>
            <a:r>
              <a:rPr lang="es-MX" dirty="0"/>
              <a:t>Nos permitirá una evaluación holística y analítica de la competencia de los estudiantes, observando no una capacidad de manera aislada, sino en su combinación con otras. </a:t>
            </a:r>
          </a:p>
        </p:txBody>
      </p:sp>
      <p:sp>
        <p:nvSpPr>
          <p:cNvPr id="6" name="CuadroTexto 5">
            <a:extLst>
              <a:ext uri="{FF2B5EF4-FFF2-40B4-BE49-F238E27FC236}">
                <a16:creationId xmlns:a16="http://schemas.microsoft.com/office/drawing/2014/main" id="{4F24373C-2E53-1A8A-E791-308DAEFD3B21}"/>
              </a:ext>
            </a:extLst>
          </p:cNvPr>
          <p:cNvSpPr txBox="1"/>
          <p:nvPr/>
        </p:nvSpPr>
        <p:spPr>
          <a:xfrm>
            <a:off x="3735374" y="559333"/>
            <a:ext cx="3570402" cy="2308324"/>
          </a:xfrm>
          <a:prstGeom prst="rect">
            <a:avLst/>
          </a:prstGeom>
          <a:solidFill>
            <a:schemeClr val="accent4"/>
          </a:solidFill>
        </p:spPr>
        <p:txBody>
          <a:bodyPr wrap="square">
            <a:spAutoFit/>
          </a:bodyPr>
          <a:lstStyle/>
          <a:p>
            <a:pPr algn="just"/>
            <a:r>
              <a:rPr lang="es-PE" dirty="0"/>
              <a:t>Se pueden obtener o recoger evidencias de aprendizaje a través de diversas técnicas e instrumentos, como observación directa o indirecta, anecdotarios, entrevistas, pruebas escritas, portafolios, experimentos, debates, exposiciones, entre otros.</a:t>
            </a:r>
          </a:p>
        </p:txBody>
      </p:sp>
    </p:spTree>
    <p:extLst>
      <p:ext uri="{BB962C8B-B14F-4D97-AF65-F5344CB8AC3E}">
        <p14:creationId xmlns:p14="http://schemas.microsoft.com/office/powerpoint/2010/main" val="2455190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BBE7647-3845-1C8C-9895-EBA20A49B7E7}"/>
              </a:ext>
            </a:extLst>
          </p:cNvPr>
          <p:cNvSpPr txBox="1"/>
          <p:nvPr/>
        </p:nvSpPr>
        <p:spPr>
          <a:xfrm>
            <a:off x="265777" y="5147856"/>
            <a:ext cx="11451739" cy="1477328"/>
          </a:xfrm>
          <a:prstGeom prst="rect">
            <a:avLst/>
          </a:prstGeom>
          <a:noFill/>
        </p:spPr>
        <p:txBody>
          <a:bodyPr wrap="square">
            <a:spAutoFit/>
          </a:bodyPr>
          <a:lstStyle/>
          <a:p>
            <a:pPr algn="just"/>
            <a:r>
              <a:rPr lang="es-MX" dirty="0"/>
              <a:t>¿Qué caracteriza a una evidencia de aprendizaje?</a:t>
            </a:r>
          </a:p>
          <a:p>
            <a:pPr algn="just"/>
            <a:r>
              <a:rPr lang="es-MX" dirty="0"/>
              <a:t>Los desempeños</a:t>
            </a:r>
          </a:p>
          <a:p>
            <a:pPr algn="just"/>
            <a:r>
              <a:rPr lang="es-MX" dirty="0"/>
              <a:t>¿Qué función cumplen los desempeños en la evaluación formativa?</a:t>
            </a:r>
          </a:p>
          <a:p>
            <a:pPr algn="just"/>
            <a:r>
              <a:rPr lang="es-MX" dirty="0"/>
              <a:t>Evidenciar y  determinar el desarrollo de algunos de los diversos recursos y contenidos en una competencia (capacidades) en un tiempo determinado, por lo que deben ser relevantes y plantear una actuación compleja. </a:t>
            </a:r>
            <a:endParaRPr lang="es-PE" dirty="0"/>
          </a:p>
        </p:txBody>
      </p:sp>
      <p:pic>
        <p:nvPicPr>
          <p:cNvPr id="2" name="Imagen 1">
            <a:extLst>
              <a:ext uri="{FF2B5EF4-FFF2-40B4-BE49-F238E27FC236}">
                <a16:creationId xmlns:a16="http://schemas.microsoft.com/office/drawing/2014/main" id="{DDF1784F-BFA3-BE43-17E8-E5F201A173CF}"/>
              </a:ext>
            </a:extLst>
          </p:cNvPr>
          <p:cNvPicPr>
            <a:picLocks noChangeAspect="1"/>
          </p:cNvPicPr>
          <p:nvPr/>
        </p:nvPicPr>
        <p:blipFill rotWithShape="1">
          <a:blip r:embed="rId2"/>
          <a:srcRect t="15340"/>
          <a:stretch/>
        </p:blipFill>
        <p:spPr>
          <a:xfrm>
            <a:off x="0" y="0"/>
            <a:ext cx="12192000" cy="5160861"/>
          </a:xfrm>
          <a:prstGeom prst="rect">
            <a:avLst/>
          </a:prstGeom>
        </p:spPr>
      </p:pic>
    </p:spTree>
    <p:extLst>
      <p:ext uri="{BB962C8B-B14F-4D97-AF65-F5344CB8AC3E}">
        <p14:creationId xmlns:p14="http://schemas.microsoft.com/office/powerpoint/2010/main" val="477338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6BCFC50-D115-FD85-293B-A01FF0C57BC8}"/>
              </a:ext>
            </a:extLst>
          </p:cNvPr>
          <p:cNvSpPr txBox="1"/>
          <p:nvPr/>
        </p:nvSpPr>
        <p:spPr>
          <a:xfrm>
            <a:off x="230184" y="279907"/>
            <a:ext cx="6093372" cy="646331"/>
          </a:xfrm>
          <a:prstGeom prst="rect">
            <a:avLst/>
          </a:prstGeom>
          <a:solidFill>
            <a:schemeClr val="bg2"/>
          </a:solidFill>
        </p:spPr>
        <p:txBody>
          <a:bodyPr wrap="square">
            <a:spAutoFit/>
          </a:bodyPr>
          <a:lstStyle/>
          <a:p>
            <a:r>
              <a:rPr lang="es-MX" dirty="0"/>
              <a:t>¿Qué función cumplen los desempeños en la evaluación formativa?</a:t>
            </a:r>
            <a:endParaRPr lang="es-PE" dirty="0"/>
          </a:p>
        </p:txBody>
      </p:sp>
      <p:sp>
        <p:nvSpPr>
          <p:cNvPr id="7" name="CuadroTexto 6">
            <a:extLst>
              <a:ext uri="{FF2B5EF4-FFF2-40B4-BE49-F238E27FC236}">
                <a16:creationId xmlns:a16="http://schemas.microsoft.com/office/drawing/2014/main" id="{1F1280A9-0C87-CEF7-8219-B372CB0D8C6A}"/>
              </a:ext>
            </a:extLst>
          </p:cNvPr>
          <p:cNvSpPr txBox="1"/>
          <p:nvPr/>
        </p:nvSpPr>
        <p:spPr>
          <a:xfrm>
            <a:off x="1875934" y="4640992"/>
            <a:ext cx="10246936" cy="1754326"/>
          </a:xfrm>
          <a:prstGeom prst="rect">
            <a:avLst/>
          </a:prstGeom>
          <a:solidFill>
            <a:schemeClr val="bg2"/>
          </a:solidFill>
        </p:spPr>
        <p:txBody>
          <a:bodyPr wrap="square">
            <a:spAutoFit/>
          </a:bodyPr>
          <a:lstStyle/>
          <a:p>
            <a:pPr marL="285750" indent="-285750" algn="just">
              <a:buFont typeface="Arial" panose="020B0604020202020204" pitchFamily="34" charset="0"/>
              <a:buChar char="•"/>
            </a:pPr>
            <a:r>
              <a:rPr lang="es-MX" dirty="0"/>
              <a:t>Describir de manera específica y acotada la actuación que se espera de los estudiantes. </a:t>
            </a:r>
          </a:p>
          <a:p>
            <a:pPr marL="285750" indent="-285750" algn="just">
              <a:buFont typeface="Arial" panose="020B0604020202020204" pitchFamily="34" charset="0"/>
              <a:buChar char="•"/>
            </a:pPr>
            <a:r>
              <a:rPr lang="es-MX" dirty="0"/>
              <a:t>Cumplen un rol importante en la planificación y evaluación de las experiencias de aprendizaje.</a:t>
            </a:r>
          </a:p>
          <a:p>
            <a:pPr marL="285750" indent="-285750" algn="just">
              <a:buFont typeface="Arial" panose="020B0604020202020204" pitchFamily="34" charset="0"/>
              <a:buChar char="•"/>
            </a:pPr>
            <a:r>
              <a:rPr lang="es-MX" dirty="0"/>
              <a:t>Permiten observar el nivel de respuesta de los estudiantes respecto a los niveles de desarrollo de las competencias (estándares de aprendizaje). Son observables en una diversidad de</a:t>
            </a:r>
          </a:p>
          <a:p>
            <a:pPr algn="just"/>
            <a:r>
              <a:rPr lang="es-MX" dirty="0"/>
              <a:t>      situaciones o contextos. </a:t>
            </a:r>
          </a:p>
          <a:p>
            <a:pPr marL="285750" indent="-285750" algn="just">
              <a:buFont typeface="Arial" panose="020B0604020202020204" pitchFamily="34" charset="0"/>
              <a:buChar char="•"/>
            </a:pPr>
            <a:r>
              <a:rPr lang="es-MX" dirty="0"/>
              <a:t>Los desempeños son actuaciones observables de los estudiantes. </a:t>
            </a:r>
            <a:endParaRPr lang="es-PE" dirty="0"/>
          </a:p>
        </p:txBody>
      </p:sp>
      <p:pic>
        <p:nvPicPr>
          <p:cNvPr id="2" name="Imagen 1">
            <a:extLst>
              <a:ext uri="{FF2B5EF4-FFF2-40B4-BE49-F238E27FC236}">
                <a16:creationId xmlns:a16="http://schemas.microsoft.com/office/drawing/2014/main" id="{36A69855-E463-C3CF-9739-A4C8FEE3DAAE}"/>
              </a:ext>
            </a:extLst>
          </p:cNvPr>
          <p:cNvPicPr>
            <a:picLocks noChangeAspect="1"/>
          </p:cNvPicPr>
          <p:nvPr/>
        </p:nvPicPr>
        <p:blipFill rotWithShape="1">
          <a:blip r:embed="rId2"/>
          <a:srcRect t="11068" b="22462"/>
          <a:stretch/>
        </p:blipFill>
        <p:spPr>
          <a:xfrm>
            <a:off x="2422689" y="1065229"/>
            <a:ext cx="8400264" cy="3299382"/>
          </a:xfrm>
          <a:prstGeom prst="rect">
            <a:avLst/>
          </a:prstGeom>
        </p:spPr>
      </p:pic>
    </p:spTree>
    <p:extLst>
      <p:ext uri="{BB962C8B-B14F-4D97-AF65-F5344CB8AC3E}">
        <p14:creationId xmlns:p14="http://schemas.microsoft.com/office/powerpoint/2010/main" val="1636594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F5D0EA2-43FC-8647-8EAF-58E05EEA1734}"/>
              </a:ext>
            </a:extLst>
          </p:cNvPr>
          <p:cNvPicPr>
            <a:picLocks noChangeAspect="1"/>
          </p:cNvPicPr>
          <p:nvPr/>
        </p:nvPicPr>
        <p:blipFill>
          <a:blip r:embed="rId2"/>
          <a:stretch>
            <a:fillRect/>
          </a:stretch>
        </p:blipFill>
        <p:spPr>
          <a:xfrm>
            <a:off x="1464147" y="1466491"/>
            <a:ext cx="1752773" cy="4606506"/>
          </a:xfrm>
          <a:prstGeom prst="rect">
            <a:avLst/>
          </a:prstGeom>
        </p:spPr>
      </p:pic>
      <p:sp>
        <p:nvSpPr>
          <p:cNvPr id="5" name="CuadroTexto 4">
            <a:extLst>
              <a:ext uri="{FF2B5EF4-FFF2-40B4-BE49-F238E27FC236}">
                <a16:creationId xmlns:a16="http://schemas.microsoft.com/office/drawing/2014/main" id="{37485477-A4C9-07EF-4E05-1E9A731EEC84}"/>
              </a:ext>
            </a:extLst>
          </p:cNvPr>
          <p:cNvSpPr txBox="1"/>
          <p:nvPr/>
        </p:nvSpPr>
        <p:spPr>
          <a:xfrm>
            <a:off x="146649" y="4942935"/>
            <a:ext cx="1699404" cy="369332"/>
          </a:xfrm>
          <a:prstGeom prst="rect">
            <a:avLst/>
          </a:prstGeom>
          <a:noFill/>
        </p:spPr>
        <p:txBody>
          <a:bodyPr wrap="square" rtlCol="0">
            <a:spAutoFit/>
          </a:bodyPr>
          <a:lstStyle/>
          <a:p>
            <a:r>
              <a:rPr lang="es-PE" dirty="0"/>
              <a:t>UTCUBAMBA</a:t>
            </a:r>
          </a:p>
        </p:txBody>
      </p:sp>
      <p:sp>
        <p:nvSpPr>
          <p:cNvPr id="6" name="Flecha: curvada hacia abajo 5">
            <a:extLst>
              <a:ext uri="{FF2B5EF4-FFF2-40B4-BE49-F238E27FC236}">
                <a16:creationId xmlns:a16="http://schemas.microsoft.com/office/drawing/2014/main" id="{E6DD1BF4-993D-8E74-F039-69C4851E820F}"/>
              </a:ext>
            </a:extLst>
          </p:cNvPr>
          <p:cNvSpPr/>
          <p:nvPr/>
        </p:nvSpPr>
        <p:spPr>
          <a:xfrm>
            <a:off x="931651" y="4485735"/>
            <a:ext cx="897148" cy="2415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7" name="Imagen 6">
            <a:extLst>
              <a:ext uri="{FF2B5EF4-FFF2-40B4-BE49-F238E27FC236}">
                <a16:creationId xmlns:a16="http://schemas.microsoft.com/office/drawing/2014/main" id="{20985609-8A86-18E4-DE25-6AEC10826A7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49177" y="2268748"/>
            <a:ext cx="2943666" cy="3137948"/>
          </a:xfrm>
          <a:prstGeom prst="rect">
            <a:avLst/>
          </a:prstGeom>
        </p:spPr>
      </p:pic>
      <p:sp>
        <p:nvSpPr>
          <p:cNvPr id="8" name="Flecha: curvada hacia abajo 7">
            <a:extLst>
              <a:ext uri="{FF2B5EF4-FFF2-40B4-BE49-F238E27FC236}">
                <a16:creationId xmlns:a16="http://schemas.microsoft.com/office/drawing/2014/main" id="{AE440EA9-0F99-C11C-4B61-4B686DC55F21}"/>
              </a:ext>
            </a:extLst>
          </p:cNvPr>
          <p:cNvSpPr/>
          <p:nvPr/>
        </p:nvSpPr>
        <p:spPr>
          <a:xfrm>
            <a:off x="2165229" y="3536830"/>
            <a:ext cx="1777042" cy="74187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9" name="CuadroTexto 8">
            <a:extLst>
              <a:ext uri="{FF2B5EF4-FFF2-40B4-BE49-F238E27FC236}">
                <a16:creationId xmlns:a16="http://schemas.microsoft.com/office/drawing/2014/main" id="{EE199CD5-7039-EC17-D0DA-FDB6F9188C0E}"/>
              </a:ext>
            </a:extLst>
          </p:cNvPr>
          <p:cNvSpPr txBox="1"/>
          <p:nvPr/>
        </p:nvSpPr>
        <p:spPr>
          <a:xfrm>
            <a:off x="3372928" y="2777704"/>
            <a:ext cx="1035169" cy="276999"/>
          </a:xfrm>
          <a:prstGeom prst="rect">
            <a:avLst/>
          </a:prstGeom>
          <a:noFill/>
        </p:spPr>
        <p:txBody>
          <a:bodyPr wrap="square" rtlCol="0">
            <a:spAutoFit/>
          </a:bodyPr>
          <a:lstStyle/>
          <a:p>
            <a:r>
              <a:rPr lang="es-PE" sz="1200" dirty="0"/>
              <a:t>7 DISTRITOS</a:t>
            </a:r>
          </a:p>
        </p:txBody>
      </p:sp>
      <p:sp>
        <p:nvSpPr>
          <p:cNvPr id="13" name="Flecha: curvada hacia abajo 12">
            <a:extLst>
              <a:ext uri="{FF2B5EF4-FFF2-40B4-BE49-F238E27FC236}">
                <a16:creationId xmlns:a16="http://schemas.microsoft.com/office/drawing/2014/main" id="{AE85E314-47BF-75F7-6FD6-8876682F022A}"/>
              </a:ext>
            </a:extLst>
          </p:cNvPr>
          <p:cNvSpPr/>
          <p:nvPr/>
        </p:nvSpPr>
        <p:spPr>
          <a:xfrm rot="20643770">
            <a:off x="5262112" y="1915063"/>
            <a:ext cx="897148" cy="2415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14" name="Imagen 13">
            <a:extLst>
              <a:ext uri="{FF2B5EF4-FFF2-40B4-BE49-F238E27FC236}">
                <a16:creationId xmlns:a16="http://schemas.microsoft.com/office/drawing/2014/main" id="{7F5CC7D2-B84E-D1C7-0D64-ACB92CE45A3C}"/>
              </a:ext>
            </a:extLst>
          </p:cNvPr>
          <p:cNvPicPr>
            <a:picLocks noChangeAspect="1"/>
          </p:cNvPicPr>
          <p:nvPr/>
        </p:nvPicPr>
        <p:blipFill>
          <a:blip r:embed="rId4"/>
          <a:stretch>
            <a:fillRect/>
          </a:stretch>
        </p:blipFill>
        <p:spPr>
          <a:xfrm>
            <a:off x="6314879" y="389806"/>
            <a:ext cx="5546441" cy="2895732"/>
          </a:xfrm>
          <a:prstGeom prst="rect">
            <a:avLst/>
          </a:prstGeom>
        </p:spPr>
      </p:pic>
      <p:pic>
        <p:nvPicPr>
          <p:cNvPr id="15" name="Imagen 14">
            <a:extLst>
              <a:ext uri="{FF2B5EF4-FFF2-40B4-BE49-F238E27FC236}">
                <a16:creationId xmlns:a16="http://schemas.microsoft.com/office/drawing/2014/main" id="{DB77679B-0E59-B10F-2985-B763750967A4}"/>
              </a:ext>
            </a:extLst>
          </p:cNvPr>
          <p:cNvPicPr>
            <a:picLocks noChangeAspect="1"/>
          </p:cNvPicPr>
          <p:nvPr/>
        </p:nvPicPr>
        <p:blipFill>
          <a:blip r:embed="rId5"/>
          <a:stretch>
            <a:fillRect/>
          </a:stretch>
        </p:blipFill>
        <p:spPr>
          <a:xfrm>
            <a:off x="6352267" y="3338423"/>
            <a:ext cx="5086359" cy="2949300"/>
          </a:xfrm>
          <a:prstGeom prst="rect">
            <a:avLst/>
          </a:prstGeom>
        </p:spPr>
      </p:pic>
      <p:sp>
        <p:nvSpPr>
          <p:cNvPr id="16" name="CuadroTexto 15">
            <a:extLst>
              <a:ext uri="{FF2B5EF4-FFF2-40B4-BE49-F238E27FC236}">
                <a16:creationId xmlns:a16="http://schemas.microsoft.com/office/drawing/2014/main" id="{7A94CCBC-00C3-6B43-54F8-3A4285A8D7E2}"/>
              </a:ext>
            </a:extLst>
          </p:cNvPr>
          <p:cNvSpPr txBox="1"/>
          <p:nvPr/>
        </p:nvSpPr>
        <p:spPr>
          <a:xfrm>
            <a:off x="9756475" y="6383545"/>
            <a:ext cx="2104846" cy="246221"/>
          </a:xfrm>
          <a:prstGeom prst="rect">
            <a:avLst/>
          </a:prstGeom>
          <a:noFill/>
        </p:spPr>
        <p:txBody>
          <a:bodyPr wrap="square" rtlCol="0">
            <a:spAutoFit/>
          </a:bodyPr>
          <a:lstStyle/>
          <a:p>
            <a:r>
              <a:rPr lang="es-PE" sz="1000" dirty="0"/>
              <a:t>13 ESTUDIANTES POR DOCENTE</a:t>
            </a:r>
          </a:p>
        </p:txBody>
      </p:sp>
      <p:sp>
        <p:nvSpPr>
          <p:cNvPr id="17" name="CuadroTexto 16">
            <a:extLst>
              <a:ext uri="{FF2B5EF4-FFF2-40B4-BE49-F238E27FC236}">
                <a16:creationId xmlns:a16="http://schemas.microsoft.com/office/drawing/2014/main" id="{771B6FCE-A888-92E3-84A2-C9353472ED7F}"/>
              </a:ext>
            </a:extLst>
          </p:cNvPr>
          <p:cNvSpPr txBox="1"/>
          <p:nvPr/>
        </p:nvSpPr>
        <p:spPr>
          <a:xfrm>
            <a:off x="7418717" y="6435303"/>
            <a:ext cx="2104846" cy="246221"/>
          </a:xfrm>
          <a:prstGeom prst="rect">
            <a:avLst/>
          </a:prstGeom>
          <a:noFill/>
        </p:spPr>
        <p:txBody>
          <a:bodyPr wrap="square" rtlCol="0">
            <a:spAutoFit/>
          </a:bodyPr>
          <a:lstStyle/>
          <a:p>
            <a:r>
              <a:rPr lang="es-PE" sz="1000" dirty="0"/>
              <a:t>20 ESTUDIANTES POR DOCENTE</a:t>
            </a:r>
          </a:p>
        </p:txBody>
      </p:sp>
    </p:spTree>
    <p:extLst>
      <p:ext uri="{BB962C8B-B14F-4D97-AF65-F5344CB8AC3E}">
        <p14:creationId xmlns:p14="http://schemas.microsoft.com/office/powerpoint/2010/main" val="1128808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6C8053E-31CF-A558-17BD-6D9D8198E492}"/>
              </a:ext>
            </a:extLst>
          </p:cNvPr>
          <p:cNvSpPr txBox="1"/>
          <p:nvPr/>
        </p:nvSpPr>
        <p:spPr>
          <a:xfrm>
            <a:off x="294384" y="417268"/>
            <a:ext cx="6093372" cy="369332"/>
          </a:xfrm>
          <a:prstGeom prst="rect">
            <a:avLst/>
          </a:prstGeom>
          <a:solidFill>
            <a:schemeClr val="accent4"/>
          </a:solidFill>
        </p:spPr>
        <p:txBody>
          <a:bodyPr wrap="square">
            <a:spAutoFit/>
          </a:bodyPr>
          <a:lstStyle/>
          <a:p>
            <a:r>
              <a:rPr lang="es-MX" dirty="0"/>
              <a:t>¿Cuál es la finalidad de utilizar rúbricas de evaluación? </a:t>
            </a:r>
            <a:endParaRPr lang="es-PE" dirty="0"/>
          </a:p>
        </p:txBody>
      </p:sp>
      <p:sp>
        <p:nvSpPr>
          <p:cNvPr id="7" name="CuadroTexto 6">
            <a:extLst>
              <a:ext uri="{FF2B5EF4-FFF2-40B4-BE49-F238E27FC236}">
                <a16:creationId xmlns:a16="http://schemas.microsoft.com/office/drawing/2014/main" id="{BBF77F31-8CFC-90C6-6808-1DD1C86DA4EC}"/>
              </a:ext>
            </a:extLst>
          </p:cNvPr>
          <p:cNvSpPr txBox="1"/>
          <p:nvPr/>
        </p:nvSpPr>
        <p:spPr>
          <a:xfrm>
            <a:off x="5811881" y="4295076"/>
            <a:ext cx="6103599" cy="2031325"/>
          </a:xfrm>
          <a:prstGeom prst="rect">
            <a:avLst/>
          </a:prstGeom>
          <a:noFill/>
        </p:spPr>
        <p:txBody>
          <a:bodyPr wrap="square">
            <a:spAutoFit/>
          </a:bodyPr>
          <a:lstStyle/>
          <a:p>
            <a:pPr marL="285750" indent="-285750" algn="just">
              <a:buFont typeface="Arial" panose="020B0604020202020204" pitchFamily="34" charset="0"/>
              <a:buChar char="•"/>
            </a:pPr>
            <a:r>
              <a:rPr lang="es-MX" dirty="0"/>
              <a:t>Identificar los niveles de logro de las competencias de los estudiantes a partir de la valoración de los desempeños observados en relación con el desarrollo de la competencia. </a:t>
            </a:r>
          </a:p>
          <a:p>
            <a:pPr marL="285750" indent="-285750" algn="just">
              <a:buFont typeface="Arial" panose="020B0604020202020204" pitchFamily="34" charset="0"/>
              <a:buChar char="•"/>
            </a:pPr>
            <a:r>
              <a:rPr lang="es-MX" dirty="0"/>
              <a:t>Con fines de retroalimentación.</a:t>
            </a:r>
          </a:p>
          <a:p>
            <a:pPr marL="285750" indent="-285750" algn="just">
              <a:buFont typeface="Arial" panose="020B0604020202020204" pitchFamily="34" charset="0"/>
              <a:buChar char="•"/>
            </a:pPr>
            <a:r>
              <a:rPr lang="es-MX" dirty="0"/>
              <a:t>Las rúbricas se elaboran sobre la base de criterios de evaluación previstos, los cuales deben ser conocidos previamente por los estudiantes. </a:t>
            </a:r>
            <a:endParaRPr lang="es-PE" dirty="0"/>
          </a:p>
        </p:txBody>
      </p:sp>
      <p:pic>
        <p:nvPicPr>
          <p:cNvPr id="2" name="Imagen 1">
            <a:extLst>
              <a:ext uri="{FF2B5EF4-FFF2-40B4-BE49-F238E27FC236}">
                <a16:creationId xmlns:a16="http://schemas.microsoft.com/office/drawing/2014/main" id="{31E11DB3-D851-A483-5782-0E42A3F2333B}"/>
              </a:ext>
            </a:extLst>
          </p:cNvPr>
          <p:cNvPicPr>
            <a:picLocks noChangeAspect="1"/>
          </p:cNvPicPr>
          <p:nvPr/>
        </p:nvPicPr>
        <p:blipFill rotWithShape="1">
          <a:blip r:embed="rId2"/>
          <a:srcRect b="9447"/>
          <a:stretch/>
        </p:blipFill>
        <p:spPr>
          <a:xfrm>
            <a:off x="523284" y="926135"/>
            <a:ext cx="4999153" cy="5625494"/>
          </a:xfrm>
          <a:prstGeom prst="rect">
            <a:avLst/>
          </a:prstGeom>
        </p:spPr>
      </p:pic>
    </p:spTree>
    <p:extLst>
      <p:ext uri="{BB962C8B-B14F-4D97-AF65-F5344CB8AC3E}">
        <p14:creationId xmlns:p14="http://schemas.microsoft.com/office/powerpoint/2010/main" val="660921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B5190B2-0235-3292-2A53-5E67071AD77F}"/>
              </a:ext>
            </a:extLst>
          </p:cNvPr>
          <p:cNvSpPr txBox="1"/>
          <p:nvPr/>
        </p:nvSpPr>
        <p:spPr>
          <a:xfrm>
            <a:off x="566135" y="506615"/>
            <a:ext cx="6093372" cy="646331"/>
          </a:xfrm>
          <a:prstGeom prst="rect">
            <a:avLst/>
          </a:prstGeom>
          <a:solidFill>
            <a:schemeClr val="accent4"/>
          </a:solidFill>
        </p:spPr>
        <p:txBody>
          <a:bodyPr wrap="square">
            <a:spAutoFit/>
          </a:bodyPr>
          <a:lstStyle/>
          <a:p>
            <a:r>
              <a:rPr lang="es-MX" dirty="0"/>
              <a:t>¿Qué aspectos debo considerar para desarrollar el proceso de evaluación formativa con mis estudiantes?</a:t>
            </a:r>
            <a:endParaRPr lang="es-PE" dirty="0"/>
          </a:p>
        </p:txBody>
      </p:sp>
      <p:sp>
        <p:nvSpPr>
          <p:cNvPr id="7" name="CuadroTexto 6">
            <a:extLst>
              <a:ext uri="{FF2B5EF4-FFF2-40B4-BE49-F238E27FC236}">
                <a16:creationId xmlns:a16="http://schemas.microsoft.com/office/drawing/2014/main" id="{8F2D76D2-3237-9BE7-A0B3-6EEDEF4E71B7}"/>
              </a:ext>
            </a:extLst>
          </p:cNvPr>
          <p:cNvSpPr txBox="1"/>
          <p:nvPr/>
        </p:nvSpPr>
        <p:spPr>
          <a:xfrm>
            <a:off x="2612889" y="2089763"/>
            <a:ext cx="6093372" cy="2862322"/>
          </a:xfrm>
          <a:prstGeom prst="rect">
            <a:avLst/>
          </a:prstGeom>
          <a:solidFill>
            <a:schemeClr val="bg1"/>
          </a:solidFill>
        </p:spPr>
        <p:txBody>
          <a:bodyPr wrap="square">
            <a:spAutoFit/>
          </a:bodyPr>
          <a:lstStyle/>
          <a:p>
            <a:r>
              <a:rPr lang="es-MX" dirty="0"/>
              <a:t>Para evaluar a sus estudiantes, debe considerar lo siguiente:</a:t>
            </a:r>
          </a:p>
          <a:p>
            <a:r>
              <a:rPr lang="es-MX" dirty="0"/>
              <a:t>• Comunicar y garantizar que los estudiantes comprendan lo que van a aprender, para qué, cómo y con qué criterios serán evaluados.</a:t>
            </a:r>
          </a:p>
          <a:p>
            <a:r>
              <a:rPr lang="es-MX" dirty="0"/>
              <a:t>• Generar un clima favorable para la evaluación, es decir, promover espacios de reflexión e interacción que permitan a los estudiantes demostrar lo aprendido, así como identificar y comunicar sus logros, dificultades y errores, plantear cómo superarlos y qué aprender de ellos para mejorar sus aprendizajes.</a:t>
            </a:r>
          </a:p>
        </p:txBody>
      </p:sp>
      <p:sp>
        <p:nvSpPr>
          <p:cNvPr id="6" name="CuadroTexto 5">
            <a:extLst>
              <a:ext uri="{FF2B5EF4-FFF2-40B4-BE49-F238E27FC236}">
                <a16:creationId xmlns:a16="http://schemas.microsoft.com/office/drawing/2014/main" id="{1F762905-97DC-6410-27E4-BADE4100B988}"/>
              </a:ext>
            </a:extLst>
          </p:cNvPr>
          <p:cNvSpPr txBox="1"/>
          <p:nvPr/>
        </p:nvSpPr>
        <p:spPr>
          <a:xfrm>
            <a:off x="5780989" y="5448941"/>
            <a:ext cx="6094428" cy="923330"/>
          </a:xfrm>
          <a:prstGeom prst="rect">
            <a:avLst/>
          </a:prstGeom>
          <a:solidFill>
            <a:srgbClr val="00FFFF"/>
          </a:solidFill>
        </p:spPr>
        <p:txBody>
          <a:bodyPr wrap="square">
            <a:spAutoFit/>
          </a:bodyPr>
          <a:lstStyle/>
          <a:p>
            <a:r>
              <a:rPr lang="es-MX" dirty="0"/>
              <a:t>Todo ello mostrando siempre confianza en las posibilidades de los estudiantes para aprender considerando sus características e intereses.</a:t>
            </a:r>
          </a:p>
        </p:txBody>
      </p:sp>
    </p:spTree>
    <p:extLst>
      <p:ext uri="{BB962C8B-B14F-4D97-AF65-F5344CB8AC3E}">
        <p14:creationId xmlns:p14="http://schemas.microsoft.com/office/powerpoint/2010/main" val="3036822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AFDA97-2C41-891B-3A2E-A13E3305CC71}"/>
              </a:ext>
            </a:extLst>
          </p:cNvPr>
          <p:cNvSpPr txBox="1"/>
          <p:nvPr/>
        </p:nvSpPr>
        <p:spPr>
          <a:xfrm>
            <a:off x="689985" y="1090708"/>
            <a:ext cx="6093372" cy="923330"/>
          </a:xfrm>
          <a:prstGeom prst="rect">
            <a:avLst/>
          </a:prstGeom>
          <a:noFill/>
        </p:spPr>
        <p:txBody>
          <a:bodyPr wrap="square">
            <a:spAutoFit/>
          </a:bodyPr>
          <a:lstStyle/>
          <a:p>
            <a:pPr marL="285750" indent="-285750" algn="just">
              <a:buFont typeface="Arial" panose="020B0604020202020204" pitchFamily="34" charset="0"/>
              <a:buChar char="•"/>
            </a:pPr>
            <a:r>
              <a:rPr lang="es-MX" dirty="0"/>
              <a:t>Plantear situaciones significativas retadoras, auténticas y complejas que sean posibles de alcanzar por el</a:t>
            </a:r>
          </a:p>
          <a:p>
            <a:pPr algn="just"/>
            <a:r>
              <a:rPr lang="es-MX" dirty="0"/>
              <a:t>    estudiante en el marco de una experiencia de aprendizaje.</a:t>
            </a:r>
          </a:p>
        </p:txBody>
      </p:sp>
      <p:sp>
        <p:nvSpPr>
          <p:cNvPr id="4" name="CuadroTexto 3">
            <a:extLst>
              <a:ext uri="{FF2B5EF4-FFF2-40B4-BE49-F238E27FC236}">
                <a16:creationId xmlns:a16="http://schemas.microsoft.com/office/drawing/2014/main" id="{696E45E5-555E-E7D3-7648-A8238F4668DD}"/>
              </a:ext>
            </a:extLst>
          </p:cNvPr>
          <p:cNvSpPr txBox="1"/>
          <p:nvPr/>
        </p:nvSpPr>
        <p:spPr>
          <a:xfrm>
            <a:off x="831917" y="2265583"/>
            <a:ext cx="6094428" cy="1200329"/>
          </a:xfrm>
          <a:prstGeom prst="rect">
            <a:avLst/>
          </a:prstGeom>
          <a:noFill/>
        </p:spPr>
        <p:txBody>
          <a:bodyPr wrap="square">
            <a:spAutoFit/>
          </a:bodyPr>
          <a:lstStyle/>
          <a:p>
            <a:pPr algn="just"/>
            <a:r>
              <a:rPr lang="es-MX" dirty="0"/>
              <a:t>• Formular criterios de evaluación a partir de los estándares y desempeños que se ajusten a la situación o problema a enfrentar, que estén alineados entre sí y describan la actuación correspondiente.</a:t>
            </a:r>
          </a:p>
        </p:txBody>
      </p:sp>
      <p:sp>
        <p:nvSpPr>
          <p:cNvPr id="6" name="CuadroTexto 5">
            <a:extLst>
              <a:ext uri="{FF2B5EF4-FFF2-40B4-BE49-F238E27FC236}">
                <a16:creationId xmlns:a16="http://schemas.microsoft.com/office/drawing/2014/main" id="{0D916BA3-A766-247B-7ABF-CB8216810A42}"/>
              </a:ext>
            </a:extLst>
          </p:cNvPr>
          <p:cNvSpPr txBox="1"/>
          <p:nvPr/>
        </p:nvSpPr>
        <p:spPr>
          <a:xfrm>
            <a:off x="803636" y="3569384"/>
            <a:ext cx="6094428" cy="1477328"/>
          </a:xfrm>
          <a:prstGeom prst="rect">
            <a:avLst/>
          </a:prstGeom>
          <a:noFill/>
        </p:spPr>
        <p:txBody>
          <a:bodyPr wrap="square">
            <a:spAutoFit/>
          </a:bodyPr>
          <a:lstStyle/>
          <a:p>
            <a:pPr algn="just"/>
            <a:r>
              <a:rPr lang="es-MX" dirty="0"/>
              <a:t>• Recoger y analizar evidencias que den cuenta del aprendizaje de los estudiantes, que permitan valorar el nivel de logro, identificar sus avances y dificultades, y generar acciones en coordinación con el tutor y director para brindarles los apoyos necesarios considerando la diversidad.</a:t>
            </a:r>
          </a:p>
        </p:txBody>
      </p:sp>
      <p:sp>
        <p:nvSpPr>
          <p:cNvPr id="8" name="CuadroTexto 7">
            <a:extLst>
              <a:ext uri="{FF2B5EF4-FFF2-40B4-BE49-F238E27FC236}">
                <a16:creationId xmlns:a16="http://schemas.microsoft.com/office/drawing/2014/main" id="{95003E97-CC10-B298-585B-972FACD1A6C9}"/>
              </a:ext>
            </a:extLst>
          </p:cNvPr>
          <p:cNvSpPr txBox="1"/>
          <p:nvPr/>
        </p:nvSpPr>
        <p:spPr>
          <a:xfrm>
            <a:off x="899949" y="5326239"/>
            <a:ext cx="6094428" cy="369332"/>
          </a:xfrm>
          <a:prstGeom prst="rect">
            <a:avLst/>
          </a:prstGeom>
          <a:noFill/>
        </p:spPr>
        <p:txBody>
          <a:bodyPr wrap="square">
            <a:spAutoFit/>
          </a:bodyPr>
          <a:lstStyle/>
          <a:p>
            <a:pPr algn="just"/>
            <a:r>
              <a:rPr lang="es-MX" dirty="0"/>
              <a:t>• Realizar una retroalimentación eficaz. </a:t>
            </a:r>
          </a:p>
        </p:txBody>
      </p:sp>
      <p:pic>
        <p:nvPicPr>
          <p:cNvPr id="9" name="Imagen 8">
            <a:extLst>
              <a:ext uri="{FF2B5EF4-FFF2-40B4-BE49-F238E27FC236}">
                <a16:creationId xmlns:a16="http://schemas.microsoft.com/office/drawing/2014/main" id="{4F410BF8-A0E9-90F0-861A-31057DB6E343}"/>
              </a:ext>
            </a:extLst>
          </p:cNvPr>
          <p:cNvPicPr>
            <a:picLocks noChangeAspect="1"/>
          </p:cNvPicPr>
          <p:nvPr/>
        </p:nvPicPr>
        <p:blipFill rotWithShape="1">
          <a:blip r:embed="rId2"/>
          <a:srcRect r="53459"/>
          <a:stretch/>
        </p:blipFill>
        <p:spPr>
          <a:xfrm>
            <a:off x="7394185" y="1093509"/>
            <a:ext cx="4125369" cy="5043341"/>
          </a:xfrm>
          <a:prstGeom prst="rect">
            <a:avLst/>
          </a:prstGeom>
        </p:spPr>
      </p:pic>
    </p:spTree>
    <p:extLst>
      <p:ext uri="{BB962C8B-B14F-4D97-AF65-F5344CB8AC3E}">
        <p14:creationId xmlns:p14="http://schemas.microsoft.com/office/powerpoint/2010/main" val="2333314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6AA3975-2A1D-0B2F-0C13-CE83AD05AA72}"/>
              </a:ext>
            </a:extLst>
          </p:cNvPr>
          <p:cNvSpPr txBox="1"/>
          <p:nvPr/>
        </p:nvSpPr>
        <p:spPr>
          <a:xfrm>
            <a:off x="2999553" y="5214536"/>
            <a:ext cx="6093372" cy="369332"/>
          </a:xfrm>
          <a:prstGeom prst="rect">
            <a:avLst/>
          </a:prstGeom>
          <a:solidFill>
            <a:schemeClr val="accent4"/>
          </a:solidFill>
        </p:spPr>
        <p:txBody>
          <a:bodyPr wrap="square">
            <a:spAutoFit/>
          </a:bodyPr>
          <a:lstStyle/>
          <a:p>
            <a:pPr algn="ctr"/>
            <a:r>
              <a:rPr lang="es-PE" dirty="0"/>
              <a:t>Retroalimentación al estudiante</a:t>
            </a:r>
          </a:p>
        </p:txBody>
      </p:sp>
      <p:pic>
        <p:nvPicPr>
          <p:cNvPr id="2" name="Imagen 1">
            <a:extLst>
              <a:ext uri="{FF2B5EF4-FFF2-40B4-BE49-F238E27FC236}">
                <a16:creationId xmlns:a16="http://schemas.microsoft.com/office/drawing/2014/main" id="{E0510ABF-6D12-919A-5D32-A3049FB5EC7E}"/>
              </a:ext>
            </a:extLst>
          </p:cNvPr>
          <p:cNvPicPr>
            <a:picLocks noChangeAspect="1"/>
          </p:cNvPicPr>
          <p:nvPr/>
        </p:nvPicPr>
        <p:blipFill>
          <a:blip r:embed="rId2"/>
          <a:stretch>
            <a:fillRect/>
          </a:stretch>
        </p:blipFill>
        <p:spPr>
          <a:xfrm>
            <a:off x="2924469" y="1156846"/>
            <a:ext cx="6286500" cy="3714750"/>
          </a:xfrm>
          <a:prstGeom prst="rect">
            <a:avLst/>
          </a:prstGeom>
        </p:spPr>
      </p:pic>
    </p:spTree>
    <p:extLst>
      <p:ext uri="{BB962C8B-B14F-4D97-AF65-F5344CB8AC3E}">
        <p14:creationId xmlns:p14="http://schemas.microsoft.com/office/powerpoint/2010/main" val="3354946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5BA5662-1D1E-7388-E5A1-C57209732476}"/>
              </a:ext>
            </a:extLst>
          </p:cNvPr>
          <p:cNvSpPr txBox="1"/>
          <p:nvPr/>
        </p:nvSpPr>
        <p:spPr>
          <a:xfrm>
            <a:off x="6976814" y="2823774"/>
            <a:ext cx="4689836" cy="2862322"/>
          </a:xfrm>
          <a:prstGeom prst="rect">
            <a:avLst/>
          </a:prstGeom>
          <a:noFill/>
        </p:spPr>
        <p:txBody>
          <a:bodyPr wrap="square">
            <a:spAutoFit/>
          </a:bodyPr>
          <a:lstStyle/>
          <a:p>
            <a:pPr marL="285750" indent="-285750" algn="just">
              <a:buFont typeface="Arial" panose="020B0604020202020204" pitchFamily="34" charset="0"/>
              <a:buChar char="•"/>
            </a:pPr>
            <a:r>
              <a:rPr lang="es-MX" dirty="0"/>
              <a:t>Es eficaz cuando los estudiantes saben qué se espera que aprendan y cuáles son los criterios bajo los cuales serán evaluadas sus evidencias. </a:t>
            </a:r>
            <a:endParaRPr lang="es-PE" dirty="0"/>
          </a:p>
          <a:p>
            <a:pPr marL="285750" indent="-285750" algn="just">
              <a:buFont typeface="Arial" panose="020B0604020202020204" pitchFamily="34" charset="0"/>
              <a:buChar char="•"/>
            </a:pPr>
            <a:r>
              <a:rPr lang="es-MX" dirty="0"/>
              <a:t>El objetivo de la retroalimentación es ayudar al estudiante a comprender sus modos de aprender, a valorar sus procesos y resultados y a autorregular su aprendizaje. </a:t>
            </a:r>
          </a:p>
          <a:p>
            <a:pPr marL="285750" indent="-285750" algn="just">
              <a:buFont typeface="Arial" panose="020B0604020202020204" pitchFamily="34" charset="0"/>
              <a:buChar char="•"/>
            </a:pPr>
            <a:r>
              <a:rPr lang="es-MX" dirty="0"/>
              <a:t>Contribuye a la construcción de la autonomía a través de la reflexión.</a:t>
            </a:r>
            <a:endParaRPr lang="es-PE" dirty="0"/>
          </a:p>
        </p:txBody>
      </p:sp>
      <p:sp>
        <p:nvSpPr>
          <p:cNvPr id="4" name="CuadroTexto 3">
            <a:extLst>
              <a:ext uri="{FF2B5EF4-FFF2-40B4-BE49-F238E27FC236}">
                <a16:creationId xmlns:a16="http://schemas.microsoft.com/office/drawing/2014/main" id="{CF2BAF7C-5217-8256-0D73-C868AC1AC74D}"/>
              </a:ext>
            </a:extLst>
          </p:cNvPr>
          <p:cNvSpPr txBox="1"/>
          <p:nvPr/>
        </p:nvSpPr>
        <p:spPr>
          <a:xfrm>
            <a:off x="928408" y="1313056"/>
            <a:ext cx="4588496" cy="923330"/>
          </a:xfrm>
          <a:prstGeom prst="rect">
            <a:avLst/>
          </a:prstGeom>
          <a:noFill/>
        </p:spPr>
        <p:txBody>
          <a:bodyPr wrap="square">
            <a:spAutoFit/>
          </a:bodyPr>
          <a:lstStyle/>
          <a:p>
            <a:pPr algn="just"/>
            <a:r>
              <a:rPr lang="es-MX" dirty="0"/>
              <a:t>Devolver información que describa logros o progresos en relación con los criterios de evaluación al estudiante. </a:t>
            </a:r>
          </a:p>
        </p:txBody>
      </p:sp>
      <p:pic>
        <p:nvPicPr>
          <p:cNvPr id="3" name="Imagen 2">
            <a:extLst>
              <a:ext uri="{FF2B5EF4-FFF2-40B4-BE49-F238E27FC236}">
                <a16:creationId xmlns:a16="http://schemas.microsoft.com/office/drawing/2014/main" id="{70C4738A-EDF8-5DF1-C98D-1C0B00052811}"/>
              </a:ext>
            </a:extLst>
          </p:cNvPr>
          <p:cNvPicPr>
            <a:picLocks noChangeAspect="1"/>
          </p:cNvPicPr>
          <p:nvPr/>
        </p:nvPicPr>
        <p:blipFill rotWithShape="1">
          <a:blip r:embed="rId2"/>
          <a:srcRect l="10206" r="10619"/>
          <a:stretch/>
        </p:blipFill>
        <p:spPr>
          <a:xfrm>
            <a:off x="900173" y="2516957"/>
            <a:ext cx="5632602" cy="4001678"/>
          </a:xfrm>
          <a:prstGeom prst="rect">
            <a:avLst/>
          </a:prstGeom>
        </p:spPr>
      </p:pic>
      <p:sp>
        <p:nvSpPr>
          <p:cNvPr id="6" name="CuadroTexto 5">
            <a:extLst>
              <a:ext uri="{FF2B5EF4-FFF2-40B4-BE49-F238E27FC236}">
                <a16:creationId xmlns:a16="http://schemas.microsoft.com/office/drawing/2014/main" id="{96622582-A998-ACE5-7044-E78F14C3F9C2}"/>
              </a:ext>
            </a:extLst>
          </p:cNvPr>
          <p:cNvSpPr txBox="1"/>
          <p:nvPr/>
        </p:nvSpPr>
        <p:spPr>
          <a:xfrm>
            <a:off x="933809" y="570146"/>
            <a:ext cx="1999173" cy="369332"/>
          </a:xfrm>
          <a:prstGeom prst="rect">
            <a:avLst/>
          </a:prstGeom>
          <a:solidFill>
            <a:schemeClr val="accent4"/>
          </a:solidFill>
        </p:spPr>
        <p:txBody>
          <a:bodyPr wrap="square">
            <a:spAutoFit/>
          </a:bodyPr>
          <a:lstStyle/>
          <a:p>
            <a:pPr algn="ctr"/>
            <a:r>
              <a:rPr lang="es-PE" dirty="0"/>
              <a:t>¿En qué consiste?</a:t>
            </a:r>
          </a:p>
        </p:txBody>
      </p:sp>
    </p:spTree>
    <p:extLst>
      <p:ext uri="{BB962C8B-B14F-4D97-AF65-F5344CB8AC3E}">
        <p14:creationId xmlns:p14="http://schemas.microsoft.com/office/powerpoint/2010/main" val="1361977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27714D6-7B08-0997-6FF3-2FA8D283DC0A}"/>
              </a:ext>
            </a:extLst>
          </p:cNvPr>
          <p:cNvSpPr txBox="1"/>
          <p:nvPr/>
        </p:nvSpPr>
        <p:spPr>
          <a:xfrm>
            <a:off x="1123293" y="728632"/>
            <a:ext cx="10217152" cy="369332"/>
          </a:xfrm>
          <a:prstGeom prst="rect">
            <a:avLst/>
          </a:prstGeom>
          <a:noFill/>
        </p:spPr>
        <p:txBody>
          <a:bodyPr wrap="square">
            <a:spAutoFit/>
          </a:bodyPr>
          <a:lstStyle/>
          <a:p>
            <a:r>
              <a:rPr lang="es-MX" dirty="0"/>
              <a:t>Durante el proceso de aprendizaje, ¿hay un momento específico para realizar la retroalimentación?</a:t>
            </a:r>
            <a:endParaRPr lang="es-PE" dirty="0"/>
          </a:p>
        </p:txBody>
      </p:sp>
      <p:sp>
        <p:nvSpPr>
          <p:cNvPr id="7" name="CuadroTexto 6">
            <a:extLst>
              <a:ext uri="{FF2B5EF4-FFF2-40B4-BE49-F238E27FC236}">
                <a16:creationId xmlns:a16="http://schemas.microsoft.com/office/drawing/2014/main" id="{E329E903-123C-7E5B-C050-0BD8C0608503}"/>
              </a:ext>
            </a:extLst>
          </p:cNvPr>
          <p:cNvSpPr txBox="1"/>
          <p:nvPr/>
        </p:nvSpPr>
        <p:spPr>
          <a:xfrm>
            <a:off x="942680" y="4484891"/>
            <a:ext cx="10925666" cy="1754326"/>
          </a:xfrm>
          <a:prstGeom prst="rect">
            <a:avLst/>
          </a:prstGeom>
          <a:noFill/>
        </p:spPr>
        <p:txBody>
          <a:bodyPr wrap="square">
            <a:spAutoFit/>
          </a:bodyPr>
          <a:lstStyle/>
          <a:p>
            <a:pPr marL="285750" indent="-285750">
              <a:buFont typeface="Arial" panose="020B0604020202020204" pitchFamily="34" charset="0"/>
              <a:buChar char="•"/>
            </a:pPr>
            <a:r>
              <a:rPr lang="es-MX" dirty="0"/>
              <a:t>La retroalimentación no se restringe a momentos específicos: constituye un proceso continuo, permanente y</a:t>
            </a:r>
          </a:p>
          <a:p>
            <a:pPr marL="285750" indent="-285750">
              <a:buFont typeface="Arial" panose="020B0604020202020204" pitchFamily="34" charset="0"/>
              <a:buChar char="•"/>
            </a:pPr>
            <a:r>
              <a:rPr lang="es-MX" dirty="0"/>
              <a:t>necesario para el docente y habitual para el estudiante. </a:t>
            </a:r>
          </a:p>
          <a:p>
            <a:pPr marL="285750" indent="-285750">
              <a:buFont typeface="Arial" panose="020B0604020202020204" pitchFamily="34" charset="0"/>
              <a:buChar char="•"/>
            </a:pPr>
            <a:r>
              <a:rPr lang="es-MX" dirty="0"/>
              <a:t>Menos aún debe centrarse en señalar errores para descalificar. </a:t>
            </a:r>
          </a:p>
          <a:p>
            <a:pPr marL="285750" indent="-285750">
              <a:buFont typeface="Arial" panose="020B0604020202020204" pitchFamily="34" charset="0"/>
              <a:buChar char="•"/>
            </a:pPr>
            <a:r>
              <a:rPr lang="es-MX" dirty="0"/>
              <a:t>Puede darse de manera formal o informal, oral o escrita, individual o grupal, y realizarse utilizando diferentes instrumentos. En todos los casos, es indispensable que la retroalimentación se dé en el momento oportuno, es decir, cuando el estudiante está demostrando un desempeño.</a:t>
            </a:r>
          </a:p>
        </p:txBody>
      </p:sp>
      <p:pic>
        <p:nvPicPr>
          <p:cNvPr id="2" name="Imagen 1">
            <a:extLst>
              <a:ext uri="{FF2B5EF4-FFF2-40B4-BE49-F238E27FC236}">
                <a16:creationId xmlns:a16="http://schemas.microsoft.com/office/drawing/2014/main" id="{EFD7BC19-0B52-4E88-AB22-32E2EA54EFB4}"/>
              </a:ext>
            </a:extLst>
          </p:cNvPr>
          <p:cNvPicPr>
            <a:picLocks noChangeAspect="1"/>
          </p:cNvPicPr>
          <p:nvPr/>
        </p:nvPicPr>
        <p:blipFill>
          <a:blip r:embed="rId2"/>
          <a:stretch>
            <a:fillRect/>
          </a:stretch>
        </p:blipFill>
        <p:spPr>
          <a:xfrm>
            <a:off x="3003812" y="1282340"/>
            <a:ext cx="5524500" cy="3143250"/>
          </a:xfrm>
          <a:prstGeom prst="rect">
            <a:avLst/>
          </a:prstGeom>
        </p:spPr>
      </p:pic>
    </p:spTree>
    <p:extLst>
      <p:ext uri="{BB962C8B-B14F-4D97-AF65-F5344CB8AC3E}">
        <p14:creationId xmlns:p14="http://schemas.microsoft.com/office/powerpoint/2010/main" val="1054222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5EA59A1-0241-3A5E-1572-736254FD987D}"/>
              </a:ext>
            </a:extLst>
          </p:cNvPr>
          <p:cNvSpPr txBox="1"/>
          <p:nvPr/>
        </p:nvSpPr>
        <p:spPr>
          <a:xfrm>
            <a:off x="6608189" y="1200209"/>
            <a:ext cx="4901939" cy="4247317"/>
          </a:xfrm>
          <a:prstGeom prst="rect">
            <a:avLst/>
          </a:prstGeom>
          <a:noFill/>
        </p:spPr>
        <p:txBody>
          <a:bodyPr wrap="square">
            <a:spAutoFit/>
          </a:bodyPr>
          <a:lstStyle/>
          <a:p>
            <a:pPr algn="just"/>
            <a:r>
              <a:rPr lang="es-MX" dirty="0"/>
              <a:t>1. Ayuda a comprender modos de aprender y valorar logros en el aprendizaje. </a:t>
            </a:r>
            <a:r>
              <a:rPr lang="es-MX" i="1" dirty="0">
                <a:solidFill>
                  <a:schemeClr val="accent2">
                    <a:lumMod val="75000"/>
                  </a:schemeClr>
                </a:solidFill>
              </a:rPr>
              <a:t>El docente acompaña en un proceso de reflexión sobre cómo está aprendiendo y lo que logra con ese aprendizaje.</a:t>
            </a:r>
          </a:p>
          <a:p>
            <a:pPr algn="just"/>
            <a:r>
              <a:rPr lang="es-MX" dirty="0"/>
              <a:t>2. Ayuda a autorregular su aprendizaje. </a:t>
            </a:r>
            <a:r>
              <a:rPr lang="es-MX" i="1" dirty="0">
                <a:solidFill>
                  <a:schemeClr val="accent2">
                    <a:lumMod val="75000"/>
                  </a:schemeClr>
                </a:solidFill>
              </a:rPr>
              <a:t>El docente orienta a hacer una reflexión explicita sobre cómo aprende, las dificultades, el ritmo y las necesidades de algunos soportes o estrategias para mejorar su aprendizaje.</a:t>
            </a:r>
          </a:p>
          <a:p>
            <a:pPr algn="just"/>
            <a:r>
              <a:rPr lang="es-MX" dirty="0"/>
              <a:t>3. Contribuye a la construcción de la autonomía en el aprendizaje del estudiante. </a:t>
            </a:r>
            <a:r>
              <a:rPr lang="es-MX" i="1" dirty="0">
                <a:solidFill>
                  <a:schemeClr val="accent2">
                    <a:lumMod val="75000"/>
                  </a:schemeClr>
                </a:solidFill>
              </a:rPr>
              <a:t>La mediación del docente en el proceso de aprendizaje es muy importante para desarrollar en los estudiantes la</a:t>
            </a:r>
          </a:p>
          <a:p>
            <a:pPr algn="just"/>
            <a:r>
              <a:rPr lang="es-MX" i="1" dirty="0">
                <a:solidFill>
                  <a:schemeClr val="accent2">
                    <a:lumMod val="75000"/>
                  </a:schemeClr>
                </a:solidFill>
              </a:rPr>
              <a:t>construcción de su autonomía.</a:t>
            </a:r>
            <a:endParaRPr lang="es-PE" i="1" dirty="0">
              <a:solidFill>
                <a:schemeClr val="accent2">
                  <a:lumMod val="75000"/>
                </a:schemeClr>
              </a:solidFill>
            </a:endParaRPr>
          </a:p>
        </p:txBody>
      </p:sp>
      <p:sp>
        <p:nvSpPr>
          <p:cNvPr id="4" name="CuadroTexto 3">
            <a:extLst>
              <a:ext uri="{FF2B5EF4-FFF2-40B4-BE49-F238E27FC236}">
                <a16:creationId xmlns:a16="http://schemas.microsoft.com/office/drawing/2014/main" id="{D338CB2D-AEE9-56C1-9941-A57B788E592F}"/>
              </a:ext>
            </a:extLst>
          </p:cNvPr>
          <p:cNvSpPr txBox="1"/>
          <p:nvPr/>
        </p:nvSpPr>
        <p:spPr>
          <a:xfrm>
            <a:off x="511405" y="355564"/>
            <a:ext cx="6094428" cy="646331"/>
          </a:xfrm>
          <a:prstGeom prst="rect">
            <a:avLst/>
          </a:prstGeom>
          <a:solidFill>
            <a:schemeClr val="accent4"/>
          </a:solidFill>
        </p:spPr>
        <p:txBody>
          <a:bodyPr wrap="square">
            <a:spAutoFit/>
          </a:bodyPr>
          <a:lstStyle/>
          <a:p>
            <a:r>
              <a:rPr lang="es-MX" dirty="0"/>
              <a:t>¿Cuál es el aporte de la retroalimentación en el aprendizaje de los estudiantes?</a:t>
            </a:r>
          </a:p>
        </p:txBody>
      </p:sp>
      <p:pic>
        <p:nvPicPr>
          <p:cNvPr id="3" name="Imagen 2">
            <a:extLst>
              <a:ext uri="{FF2B5EF4-FFF2-40B4-BE49-F238E27FC236}">
                <a16:creationId xmlns:a16="http://schemas.microsoft.com/office/drawing/2014/main" id="{A8135E64-2CFA-EBD0-B1F1-FEEB8FB15768}"/>
              </a:ext>
            </a:extLst>
          </p:cNvPr>
          <p:cNvPicPr>
            <a:picLocks noChangeAspect="1"/>
          </p:cNvPicPr>
          <p:nvPr/>
        </p:nvPicPr>
        <p:blipFill>
          <a:blip r:embed="rId2"/>
          <a:stretch>
            <a:fillRect/>
          </a:stretch>
        </p:blipFill>
        <p:spPr>
          <a:xfrm>
            <a:off x="546558" y="1661966"/>
            <a:ext cx="5870414" cy="3880996"/>
          </a:xfrm>
          <a:prstGeom prst="rect">
            <a:avLst/>
          </a:prstGeom>
        </p:spPr>
      </p:pic>
    </p:spTree>
    <p:extLst>
      <p:ext uri="{BB962C8B-B14F-4D97-AF65-F5344CB8AC3E}">
        <p14:creationId xmlns:p14="http://schemas.microsoft.com/office/powerpoint/2010/main" val="1810050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D19C117-334C-DBED-8126-3E6B1DC27008}"/>
              </a:ext>
            </a:extLst>
          </p:cNvPr>
          <p:cNvSpPr txBox="1"/>
          <p:nvPr/>
        </p:nvSpPr>
        <p:spPr>
          <a:xfrm>
            <a:off x="758371" y="4082886"/>
            <a:ext cx="10799379" cy="1200329"/>
          </a:xfrm>
          <a:prstGeom prst="rect">
            <a:avLst/>
          </a:prstGeom>
          <a:noFill/>
        </p:spPr>
        <p:txBody>
          <a:bodyPr wrap="square">
            <a:spAutoFit/>
          </a:bodyPr>
          <a:lstStyle/>
          <a:p>
            <a:pPr algn="just"/>
            <a:r>
              <a:rPr lang="es-MX" dirty="0"/>
              <a:t>Para ser efectiva, la retroalimentación formativa debe ser descriptiva. Tiene que centrarse en señalar las fortalezas</a:t>
            </a:r>
          </a:p>
          <a:p>
            <a:pPr algn="just"/>
            <a:r>
              <a:rPr lang="es-MX" dirty="0"/>
              <a:t>y debilidades observadas en los trabajos de los estudiantes a fin de identificar o construir con ellos los próximos</a:t>
            </a:r>
          </a:p>
          <a:p>
            <a:pPr algn="just"/>
            <a:r>
              <a:rPr lang="es-MX" dirty="0"/>
              <a:t>pasos para seguir progresando aún más. La retroalimentación formativa debe apoyar el proceso de aprendizaje.</a:t>
            </a:r>
          </a:p>
          <a:p>
            <a:pPr algn="just"/>
            <a:r>
              <a:rPr lang="es-MX" dirty="0"/>
              <a:t>Por consiguiente, debe ser constructiva, comunicada oportunamente, creíble siempre y genuina.</a:t>
            </a:r>
            <a:endParaRPr lang="es-PE" dirty="0"/>
          </a:p>
        </p:txBody>
      </p:sp>
      <p:pic>
        <p:nvPicPr>
          <p:cNvPr id="2" name="Imagen 1">
            <a:extLst>
              <a:ext uri="{FF2B5EF4-FFF2-40B4-BE49-F238E27FC236}">
                <a16:creationId xmlns:a16="http://schemas.microsoft.com/office/drawing/2014/main" id="{F8B3F004-5537-F528-5888-44DD3A847222}"/>
              </a:ext>
            </a:extLst>
          </p:cNvPr>
          <p:cNvPicPr>
            <a:picLocks noChangeAspect="1"/>
          </p:cNvPicPr>
          <p:nvPr/>
        </p:nvPicPr>
        <p:blipFill rotWithShape="1">
          <a:blip r:embed="rId2"/>
          <a:srcRect t="10454" b="36268"/>
          <a:stretch/>
        </p:blipFill>
        <p:spPr>
          <a:xfrm>
            <a:off x="1376118" y="791852"/>
            <a:ext cx="8572500" cy="3044858"/>
          </a:xfrm>
          <a:prstGeom prst="rect">
            <a:avLst/>
          </a:prstGeom>
        </p:spPr>
      </p:pic>
    </p:spTree>
    <p:extLst>
      <p:ext uri="{BB962C8B-B14F-4D97-AF65-F5344CB8AC3E}">
        <p14:creationId xmlns:p14="http://schemas.microsoft.com/office/powerpoint/2010/main" val="2273064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D0BBC55-3C76-4929-04F5-7BB8020C5354}"/>
              </a:ext>
            </a:extLst>
          </p:cNvPr>
          <p:cNvPicPr>
            <a:picLocks noChangeAspect="1"/>
          </p:cNvPicPr>
          <p:nvPr/>
        </p:nvPicPr>
        <p:blipFill rotWithShape="1">
          <a:blip r:embed="rId2"/>
          <a:srcRect l="23535" t="20460" r="37543" b="37472"/>
          <a:stretch/>
        </p:blipFill>
        <p:spPr>
          <a:xfrm>
            <a:off x="1007875" y="630620"/>
            <a:ext cx="9318539" cy="5665426"/>
          </a:xfrm>
          <a:prstGeom prst="rect">
            <a:avLst/>
          </a:prstGeom>
        </p:spPr>
      </p:pic>
    </p:spTree>
    <p:extLst>
      <p:ext uri="{BB962C8B-B14F-4D97-AF65-F5344CB8AC3E}">
        <p14:creationId xmlns:p14="http://schemas.microsoft.com/office/powerpoint/2010/main" val="3850436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F5E030F-68AC-3D81-5729-808EA0AD4F62}"/>
              </a:ext>
            </a:extLst>
          </p:cNvPr>
          <p:cNvPicPr>
            <a:picLocks noChangeAspect="1"/>
          </p:cNvPicPr>
          <p:nvPr/>
        </p:nvPicPr>
        <p:blipFill rotWithShape="1">
          <a:blip r:embed="rId2"/>
          <a:srcRect l="25992" t="9656" r="25776" b="4137"/>
          <a:stretch/>
        </p:blipFill>
        <p:spPr>
          <a:xfrm>
            <a:off x="2648606" y="536027"/>
            <a:ext cx="5880539" cy="5912069"/>
          </a:xfrm>
          <a:prstGeom prst="rect">
            <a:avLst/>
          </a:prstGeom>
        </p:spPr>
      </p:pic>
    </p:spTree>
    <p:extLst>
      <p:ext uri="{BB962C8B-B14F-4D97-AF65-F5344CB8AC3E}">
        <p14:creationId xmlns:p14="http://schemas.microsoft.com/office/powerpoint/2010/main" val="2495079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Picture 4" descr="GESTIÓN DE LA EDUCACIÓN A DISTANCIA: Tipos o modelos de Gestión Educativa"/>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8903" r="25411"/>
          <a:stretch/>
        </p:blipFill>
        <p:spPr bwMode="auto">
          <a:xfrm>
            <a:off x="2913379" y="2846511"/>
            <a:ext cx="5525973" cy="302521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2286380" y="2179940"/>
            <a:ext cx="2512465" cy="830997"/>
          </a:xfrm>
          <a:prstGeom prst="rect">
            <a:avLst/>
          </a:prstGeom>
          <a:solidFill>
            <a:schemeClr val="bg2"/>
          </a:solidFill>
        </p:spPr>
        <p:txBody>
          <a:bodyPr wrap="square" rtlCol="0">
            <a:spAutoFit/>
          </a:bodyPr>
          <a:lstStyle/>
          <a:p>
            <a:r>
              <a:rPr lang="es-PE" sz="1600" dirty="0"/>
              <a:t>Financiamiento, recursos y calidad de los servicios educativos.</a:t>
            </a:r>
          </a:p>
        </p:txBody>
      </p:sp>
      <p:sp>
        <p:nvSpPr>
          <p:cNvPr id="5" name="CuadroTexto 4"/>
          <p:cNvSpPr txBox="1"/>
          <p:nvPr/>
        </p:nvSpPr>
        <p:spPr>
          <a:xfrm>
            <a:off x="7319852" y="1675738"/>
            <a:ext cx="2512465" cy="1323439"/>
          </a:xfrm>
          <a:prstGeom prst="rect">
            <a:avLst/>
          </a:prstGeom>
          <a:solidFill>
            <a:schemeClr val="bg2"/>
          </a:solidFill>
        </p:spPr>
        <p:txBody>
          <a:bodyPr wrap="square" rtlCol="0">
            <a:spAutoFit/>
          </a:bodyPr>
          <a:lstStyle/>
          <a:p>
            <a:r>
              <a:rPr lang="es-PE" sz="1600" dirty="0"/>
              <a:t>Calidad del gasto, tiempo y recursos de manera pertinente en relación a las necesidades  del proyecto educativo.</a:t>
            </a:r>
          </a:p>
        </p:txBody>
      </p:sp>
      <p:sp>
        <p:nvSpPr>
          <p:cNvPr id="6" name="CuadroTexto 5"/>
          <p:cNvSpPr txBox="1"/>
          <p:nvPr/>
        </p:nvSpPr>
        <p:spPr>
          <a:xfrm>
            <a:off x="7909513" y="4632583"/>
            <a:ext cx="1709159" cy="830997"/>
          </a:xfrm>
          <a:prstGeom prst="rect">
            <a:avLst/>
          </a:prstGeom>
          <a:solidFill>
            <a:schemeClr val="bg2"/>
          </a:solidFill>
        </p:spPr>
        <p:txBody>
          <a:bodyPr wrap="square" rtlCol="0">
            <a:spAutoFit/>
          </a:bodyPr>
          <a:lstStyle/>
          <a:p>
            <a:r>
              <a:rPr lang="es-PE" sz="1600" dirty="0"/>
              <a:t>Calidad de las intervenciones pedagógicas.</a:t>
            </a:r>
          </a:p>
        </p:txBody>
      </p:sp>
      <p:pic>
        <p:nvPicPr>
          <p:cNvPr id="7" name="Picture 4" descr="Cuerpo Completo Tirado De Profesor Imagen de archivo - Imagen de capacidad,  profesor: 7108804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67551" y="607512"/>
            <a:ext cx="2495724" cy="448333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953094" y="932253"/>
            <a:ext cx="3717421" cy="338554"/>
          </a:xfrm>
          <a:prstGeom prst="rect">
            <a:avLst/>
          </a:prstGeom>
          <a:solidFill>
            <a:schemeClr val="bg2"/>
          </a:solidFill>
        </p:spPr>
        <p:txBody>
          <a:bodyPr wrap="square" rtlCol="0">
            <a:spAutoFit/>
          </a:bodyPr>
          <a:lstStyle/>
          <a:p>
            <a:pPr algn="ctr"/>
            <a:r>
              <a:rPr lang="es-PE" sz="1600" b="1" dirty="0">
                <a:solidFill>
                  <a:srgbClr val="FF0000"/>
                </a:solidFill>
              </a:rPr>
              <a:t>GESTIÓN DEL SERVICIO EDUCATIVO</a:t>
            </a:r>
          </a:p>
        </p:txBody>
      </p:sp>
    </p:spTree>
    <p:extLst>
      <p:ext uri="{BB962C8B-B14F-4D97-AF65-F5344CB8AC3E}">
        <p14:creationId xmlns:p14="http://schemas.microsoft.com/office/powerpoint/2010/main" val="1231931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Picture 2" descr="Mujer Joven Que Sostiene El Letrero En Blanco Imagen de archivo - Imagen de  latino, persona: 1186287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20" b="89831" l="5250" r="92750"/>
                    </a14:imgEffect>
                  </a14:imgLayer>
                </a14:imgProps>
              </a:ext>
              <a:ext uri="{28A0092B-C50C-407E-A947-70E740481C1C}">
                <a14:useLocalDpi xmlns:a14="http://schemas.microsoft.com/office/drawing/2010/main" val="0"/>
              </a:ext>
            </a:extLst>
          </a:blip>
          <a:srcRect/>
          <a:stretch>
            <a:fillRect/>
          </a:stretch>
        </p:blipFill>
        <p:spPr bwMode="auto">
          <a:xfrm>
            <a:off x="3653285" y="436424"/>
            <a:ext cx="4203434" cy="27900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DIMENSIONES DE LA GESTIÓN EDUCATIVA"/>
          <p:cNvPicPr>
            <a:picLocks noChangeAspect="1" noChangeArrowheads="1"/>
          </p:cNvPicPr>
          <p:nvPr/>
        </p:nvPicPr>
        <p:blipFill>
          <a:blip r:embed="rId5">
            <a:clrChange>
              <a:clrFrom>
                <a:srgbClr val="FFE8C9"/>
              </a:clrFrom>
              <a:clrTo>
                <a:srgbClr val="FFE8C9">
                  <a:alpha val="0"/>
                </a:srgbClr>
              </a:clrTo>
            </a:clrChange>
            <a:extLst>
              <a:ext uri="{28A0092B-C50C-407E-A947-70E740481C1C}">
                <a14:useLocalDpi xmlns:a14="http://schemas.microsoft.com/office/drawing/2010/main" val="0"/>
              </a:ext>
            </a:extLst>
          </a:blip>
          <a:srcRect/>
          <a:stretch>
            <a:fillRect/>
          </a:stretch>
        </p:blipFill>
        <p:spPr bwMode="auto">
          <a:xfrm>
            <a:off x="2354325" y="1614739"/>
            <a:ext cx="6669161" cy="4817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230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3645528" y="1670612"/>
            <a:ext cx="35338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panose="020F0502020204030204"/>
                <a:ea typeface="+mn-ea"/>
                <a:cs typeface="+mn-cs"/>
              </a:rPr>
              <a:t>ENFOQUE FORMATIVO DEL CURRICULO NACIONAL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 • Lineamientos generales del CNEB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 • Componentes del currículo</a:t>
            </a:r>
            <a:endParaRPr kumimoji="0" lang="es-P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ángulo 3"/>
          <p:cNvSpPr/>
          <p:nvPr/>
        </p:nvSpPr>
        <p:spPr>
          <a:xfrm>
            <a:off x="3645528" y="2606654"/>
            <a:ext cx="446637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panose="020F0502020204030204"/>
                <a:ea typeface="+mn-ea"/>
                <a:cs typeface="+mn-cs"/>
              </a:rPr>
              <a:t>PLANIFICACION CURRICULAR</a:t>
            </a: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 Planificación Curricular y evaluación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 Planificación de experiencias de aprendizaje para el desarrollo de los procesos de aprendizaje híbridos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 PCA-PCU-SA</a:t>
            </a:r>
            <a:endParaRPr kumimoji="0" lang="es-P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ángulo 4"/>
          <p:cNvSpPr/>
          <p:nvPr/>
        </p:nvSpPr>
        <p:spPr>
          <a:xfrm>
            <a:off x="1083398" y="4589552"/>
            <a:ext cx="376925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panose="020F0502020204030204"/>
                <a:ea typeface="+mn-ea"/>
                <a:cs typeface="+mn-cs"/>
              </a:rPr>
              <a:t>CONTEXTUALIZACIÓN Y PRECISION DE DESEMPEÑOS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 Implicancia y niveles de la contextualización Curricular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 Cómo precisar desempeños.</a:t>
            </a:r>
            <a:endParaRPr kumimoji="0" lang="es-P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ángulo 5"/>
          <p:cNvSpPr/>
          <p:nvPr/>
        </p:nvSpPr>
        <p:spPr>
          <a:xfrm>
            <a:off x="6569797" y="4573166"/>
            <a:ext cx="382358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panose="020F0502020204030204"/>
                <a:ea typeface="+mn-ea"/>
                <a:cs typeface="+mn-cs"/>
              </a:rPr>
              <a:t>FORMULACION DE CRITERIOS DE EVALUACIÓN PARA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panose="020F0502020204030204"/>
                <a:ea typeface="+mn-ea"/>
                <a:cs typeface="+mn-cs"/>
              </a:rPr>
              <a:t>EL DESARROLLO DE COMPETENCIAS.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 Enfoque por competencias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 Enfoque formativo de la evaluación.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 Construcción de los criterios de evaluación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 Relación criterios de Evaluación y Retroalimentación</a:t>
            </a:r>
            <a:endParaRPr kumimoji="0" lang="es-P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uadroTexto 8"/>
          <p:cNvSpPr txBox="1"/>
          <p:nvPr/>
        </p:nvSpPr>
        <p:spPr>
          <a:xfrm>
            <a:off x="3585171" y="834779"/>
            <a:ext cx="3829616" cy="369332"/>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spc="0" normalizeH="0" baseline="0" noProof="0" dirty="0">
                <a:ln>
                  <a:noFill/>
                </a:ln>
                <a:solidFill>
                  <a:prstClr val="black"/>
                </a:solidFill>
                <a:effectLst/>
                <a:uLnTx/>
                <a:uFillTx/>
                <a:latin typeface="Calibri" panose="020F0502020204030204"/>
                <a:ea typeface="+mn-ea"/>
                <a:cs typeface="+mn-cs"/>
              </a:rPr>
              <a:t>GESTIÓN DEL CURRÍCULO</a:t>
            </a:r>
          </a:p>
        </p:txBody>
      </p:sp>
      <p:sp>
        <p:nvSpPr>
          <p:cNvPr id="11" name="Flecha abajo 10"/>
          <p:cNvSpPr/>
          <p:nvPr/>
        </p:nvSpPr>
        <p:spPr>
          <a:xfrm>
            <a:off x="4943192" y="1330859"/>
            <a:ext cx="543208" cy="33975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echa abajo 11"/>
          <p:cNvSpPr/>
          <p:nvPr/>
        </p:nvSpPr>
        <p:spPr>
          <a:xfrm>
            <a:off x="4943192" y="2316943"/>
            <a:ext cx="543208" cy="33975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Conector angular 13"/>
          <p:cNvCxnSpPr/>
          <p:nvPr/>
        </p:nvCxnSpPr>
        <p:spPr>
          <a:xfrm rot="10800000" flipV="1">
            <a:off x="2789976" y="3497941"/>
            <a:ext cx="795195" cy="1075225"/>
          </a:xfrm>
          <a:prstGeom prst="bentConnector2">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angular 15"/>
          <p:cNvCxnSpPr>
            <a:stCxn id="4" idx="3"/>
            <a:endCxn id="6" idx="0"/>
          </p:cNvCxnSpPr>
          <p:nvPr/>
        </p:nvCxnSpPr>
        <p:spPr>
          <a:xfrm>
            <a:off x="8111904" y="3114486"/>
            <a:ext cx="369684" cy="1458680"/>
          </a:xfrm>
          <a:prstGeom prst="bentConnector2">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434566" y="1839713"/>
            <a:ext cx="3060070" cy="307777"/>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black"/>
                </a:solidFill>
                <a:effectLst/>
                <a:uLnTx/>
                <a:uFillTx/>
                <a:latin typeface="Calibri" panose="020F0502020204030204"/>
                <a:ea typeface="+mn-ea"/>
                <a:cs typeface="+mn-cs"/>
              </a:rPr>
              <a:t>POLÍTICA, IDEARIO, NORMA LEGAL</a:t>
            </a:r>
          </a:p>
        </p:txBody>
      </p:sp>
      <p:sp>
        <p:nvSpPr>
          <p:cNvPr id="21" name="CuadroTexto 20"/>
          <p:cNvSpPr txBox="1"/>
          <p:nvPr/>
        </p:nvSpPr>
        <p:spPr>
          <a:xfrm>
            <a:off x="8256761" y="2756285"/>
            <a:ext cx="3060070" cy="52322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black"/>
                </a:solidFill>
                <a:effectLst/>
                <a:uLnTx/>
                <a:uFillTx/>
                <a:latin typeface="Calibri" panose="020F0502020204030204"/>
                <a:ea typeface="+mn-ea"/>
                <a:cs typeface="+mn-cs"/>
              </a:rPr>
              <a:t>ORGANIZACIÓN, IMPLEMENTACIÓN, RETROALIMENTACIÓN</a:t>
            </a:r>
          </a:p>
        </p:txBody>
      </p:sp>
      <p:sp>
        <p:nvSpPr>
          <p:cNvPr id="22" name="CuadroTexto 21"/>
          <p:cNvSpPr txBox="1"/>
          <p:nvPr/>
        </p:nvSpPr>
        <p:spPr>
          <a:xfrm>
            <a:off x="1158844" y="5408950"/>
            <a:ext cx="3060070" cy="307777"/>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black"/>
                </a:solidFill>
                <a:effectLst/>
                <a:uLnTx/>
                <a:uFillTx/>
                <a:latin typeface="Calibri" panose="020F0502020204030204"/>
                <a:ea typeface="+mn-ea"/>
                <a:cs typeface="+mn-cs"/>
              </a:rPr>
              <a:t>GRADUACIÓN, ADECUACIÓN</a:t>
            </a:r>
          </a:p>
        </p:txBody>
      </p:sp>
      <p:sp>
        <p:nvSpPr>
          <p:cNvPr id="23" name="CuadroTexto 22"/>
          <p:cNvSpPr txBox="1"/>
          <p:nvPr/>
        </p:nvSpPr>
        <p:spPr>
          <a:xfrm>
            <a:off x="6726726" y="5802806"/>
            <a:ext cx="3060070" cy="52322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black"/>
                </a:solidFill>
                <a:effectLst/>
                <a:uLnTx/>
                <a:uFillTx/>
                <a:latin typeface="Calibri" panose="020F0502020204030204"/>
                <a:ea typeface="+mn-ea"/>
                <a:cs typeface="+mn-cs"/>
              </a:rPr>
              <a:t>MEDICIÓN, VERIFICACIÓN, RETROALIMENTACIÓN</a:t>
            </a:r>
          </a:p>
        </p:txBody>
      </p:sp>
    </p:spTree>
    <p:extLst>
      <p:ext uri="{BB962C8B-B14F-4D97-AF65-F5344CB8AC3E}">
        <p14:creationId xmlns:p14="http://schemas.microsoft.com/office/powerpoint/2010/main" val="2783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ipse 7"/>
          <p:cNvSpPr/>
          <p:nvPr/>
        </p:nvSpPr>
        <p:spPr>
          <a:xfrm>
            <a:off x="995881" y="1224854"/>
            <a:ext cx="2435382" cy="1629624"/>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1152808" y="1852209"/>
            <a:ext cx="2013436" cy="369332"/>
          </a:xfrm>
          <a:prstGeom prst="rect">
            <a:avLst/>
          </a:prstGeom>
        </p:spPr>
        <p:txBody>
          <a:bodyPr wrap="none">
            <a:spAutoFit/>
          </a:bodyPr>
          <a:lstStyle/>
          <a:p>
            <a:r>
              <a:rPr lang="es-PE" dirty="0"/>
              <a:t>LA NUEVA ESCUELA</a:t>
            </a:r>
          </a:p>
        </p:txBody>
      </p:sp>
      <p:sp>
        <p:nvSpPr>
          <p:cNvPr id="5" name="Rectángulo 4"/>
          <p:cNvSpPr/>
          <p:nvPr/>
        </p:nvSpPr>
        <p:spPr>
          <a:xfrm>
            <a:off x="3917133" y="1718268"/>
            <a:ext cx="6096000" cy="646331"/>
          </a:xfrm>
          <a:prstGeom prst="rect">
            <a:avLst/>
          </a:prstGeom>
        </p:spPr>
        <p:txBody>
          <a:bodyPr>
            <a:spAutoFit/>
          </a:bodyPr>
          <a:lstStyle/>
          <a:p>
            <a:r>
              <a:rPr lang="es-MX" b="1" dirty="0">
                <a:solidFill>
                  <a:srgbClr val="00B0F0"/>
                </a:solidFill>
              </a:rPr>
              <a:t>Nueva forma </a:t>
            </a:r>
            <a:r>
              <a:rPr lang="es-MX" dirty="0"/>
              <a:t>a fin de darle continuidad al servicio educativo para el desarrollo de competencias de las y los estudiantes</a:t>
            </a:r>
            <a:endParaRPr lang="es-PE" dirty="0"/>
          </a:p>
        </p:txBody>
      </p:sp>
      <p:sp>
        <p:nvSpPr>
          <p:cNvPr id="6" name="Rectángulo 5"/>
          <p:cNvSpPr/>
          <p:nvPr/>
        </p:nvSpPr>
        <p:spPr>
          <a:xfrm>
            <a:off x="3984643" y="3319738"/>
            <a:ext cx="5811207" cy="646331"/>
          </a:xfrm>
          <a:prstGeom prst="rect">
            <a:avLst/>
          </a:prstGeom>
        </p:spPr>
        <p:txBody>
          <a:bodyPr wrap="square">
            <a:spAutoFit/>
          </a:bodyPr>
          <a:lstStyle/>
          <a:p>
            <a:r>
              <a:rPr lang="es-MX" b="1" dirty="0">
                <a:solidFill>
                  <a:srgbClr val="00B0F0"/>
                </a:solidFill>
              </a:rPr>
              <a:t>Engloba</a:t>
            </a:r>
            <a:r>
              <a:rPr lang="es-MX" dirty="0"/>
              <a:t> nuevos espacios, medios y formas creativas e innovadoras: las tecnologías de la información.</a:t>
            </a:r>
            <a:endParaRPr lang="es-PE" dirty="0"/>
          </a:p>
        </p:txBody>
      </p:sp>
      <p:sp>
        <p:nvSpPr>
          <p:cNvPr id="7" name="Rectángulo 6"/>
          <p:cNvSpPr/>
          <p:nvPr/>
        </p:nvSpPr>
        <p:spPr>
          <a:xfrm>
            <a:off x="1297665" y="4401381"/>
            <a:ext cx="8860325" cy="1200329"/>
          </a:xfrm>
          <a:prstGeom prst="rect">
            <a:avLst/>
          </a:prstGeom>
        </p:spPr>
        <p:txBody>
          <a:bodyPr wrap="square">
            <a:spAutoFit/>
          </a:bodyPr>
          <a:lstStyle/>
          <a:p>
            <a:r>
              <a:rPr lang="es-MX" dirty="0"/>
              <a:t>Tiene como </a:t>
            </a:r>
            <a:r>
              <a:rPr lang="es-MX" b="1" dirty="0">
                <a:solidFill>
                  <a:srgbClr val="00B0F0"/>
                </a:solidFill>
              </a:rPr>
              <a:t>centro el bienestar del estudiante </a:t>
            </a:r>
            <a:r>
              <a:rPr lang="es-MX" dirty="0"/>
              <a:t>y busca ampliar la mirada hacia el </a:t>
            </a:r>
            <a:r>
              <a:rPr lang="es-MX" b="1" dirty="0">
                <a:solidFill>
                  <a:srgbClr val="00B0F0"/>
                </a:solidFill>
              </a:rPr>
              <a:t>desarrollo de experiencias diversas</a:t>
            </a:r>
            <a:r>
              <a:rPr lang="es-MX" dirty="0"/>
              <a:t>, </a:t>
            </a:r>
            <a:r>
              <a:rPr lang="es-MX" b="1" dirty="0">
                <a:solidFill>
                  <a:srgbClr val="00B0F0"/>
                </a:solidFill>
              </a:rPr>
              <a:t>dentro y fuera de la escuela</a:t>
            </a:r>
            <a:r>
              <a:rPr lang="es-MX" dirty="0"/>
              <a:t>, que promuevan que las y los estudiantes </a:t>
            </a:r>
            <a:r>
              <a:rPr lang="es-MX" u="sng" dirty="0"/>
              <a:t>construyan sus propios aprendizajes</a:t>
            </a:r>
            <a:r>
              <a:rPr lang="es-MX" dirty="0"/>
              <a:t>, </a:t>
            </a:r>
            <a:r>
              <a:rPr lang="es-MX" u="sng" dirty="0"/>
              <a:t>pongan en juego sus competencias</a:t>
            </a:r>
            <a:r>
              <a:rPr lang="es-MX" dirty="0"/>
              <a:t> y se vuelvan cada vez </a:t>
            </a:r>
            <a:r>
              <a:rPr lang="es-MX" u="sng" dirty="0"/>
              <a:t>más autónomos </a:t>
            </a:r>
            <a:r>
              <a:rPr lang="es-MX" dirty="0"/>
              <a:t>en sus procesos de aprendizaje. </a:t>
            </a:r>
            <a:endParaRPr lang="es-PE" dirty="0"/>
          </a:p>
        </p:txBody>
      </p:sp>
      <p:cxnSp>
        <p:nvCxnSpPr>
          <p:cNvPr id="11" name="Conector angular 10"/>
          <p:cNvCxnSpPr>
            <a:endCxn id="5" idx="0"/>
          </p:cNvCxnSpPr>
          <p:nvPr/>
        </p:nvCxnSpPr>
        <p:spPr>
          <a:xfrm rot="16200000" flipH="1">
            <a:off x="4291527" y="-955338"/>
            <a:ext cx="697614" cy="4649598"/>
          </a:xfrm>
          <a:prstGeom prst="bentConnector3">
            <a:avLst>
              <a:gd name="adj1" fmla="val -32769"/>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ector angular 12"/>
          <p:cNvCxnSpPr>
            <a:stCxn id="8" idx="4"/>
            <a:endCxn id="6" idx="1"/>
          </p:cNvCxnSpPr>
          <p:nvPr/>
        </p:nvCxnSpPr>
        <p:spPr>
          <a:xfrm rot="16200000" flipH="1">
            <a:off x="2704894" y="2363155"/>
            <a:ext cx="788426" cy="1771071"/>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Conector angular 14"/>
          <p:cNvCxnSpPr>
            <a:stCxn id="8" idx="2"/>
            <a:endCxn id="7" idx="1"/>
          </p:cNvCxnSpPr>
          <p:nvPr/>
        </p:nvCxnSpPr>
        <p:spPr>
          <a:xfrm rot="10800000" flipH="1" flipV="1">
            <a:off x="995881" y="2039666"/>
            <a:ext cx="301784" cy="2961880"/>
          </a:xfrm>
          <a:prstGeom prst="bentConnector3">
            <a:avLst>
              <a:gd name="adj1" fmla="val -7575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3984643" y="2538103"/>
            <a:ext cx="6096000" cy="646331"/>
          </a:xfrm>
          <a:prstGeom prst="rect">
            <a:avLst/>
          </a:prstGeom>
          <a:solidFill>
            <a:schemeClr val="accent4"/>
          </a:solidFill>
        </p:spPr>
        <p:txBody>
          <a:bodyPr>
            <a:spAutoFit/>
          </a:bodyPr>
          <a:lstStyle/>
          <a:p>
            <a:r>
              <a:rPr lang="es-PE" dirty="0"/>
              <a:t>Diversos escenarios de aprendizaje (presencial, semipresencial y a distancia)</a:t>
            </a:r>
          </a:p>
        </p:txBody>
      </p:sp>
    </p:spTree>
    <p:extLst>
      <p:ext uri="{BB962C8B-B14F-4D97-AF65-F5344CB8AC3E}">
        <p14:creationId xmlns:p14="http://schemas.microsoft.com/office/powerpoint/2010/main" val="2623914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4" name="Rectángulo 3"/>
          <p:cNvSpPr/>
          <p:nvPr/>
        </p:nvSpPr>
        <p:spPr>
          <a:xfrm>
            <a:off x="1988783" y="490126"/>
            <a:ext cx="5942524" cy="369332"/>
          </a:xfrm>
          <a:prstGeom prst="rect">
            <a:avLst/>
          </a:prstGeom>
        </p:spPr>
        <p:txBody>
          <a:bodyPr wrap="none">
            <a:spAutoFit/>
          </a:bodyPr>
          <a:lstStyle/>
          <a:p>
            <a:r>
              <a:rPr lang="es-MX" dirty="0"/>
              <a:t>Las </a:t>
            </a:r>
            <a:r>
              <a:rPr lang="es-MX" b="1" dirty="0">
                <a:solidFill>
                  <a:srgbClr val="00B050"/>
                </a:solidFill>
              </a:rPr>
              <a:t>CARACTERÍSTICAS</a:t>
            </a:r>
            <a:r>
              <a:rPr lang="es-MX" dirty="0"/>
              <a:t> de la nueva escuela son las siguientes: </a:t>
            </a:r>
            <a:endParaRPr lang="es-PE" dirty="0"/>
          </a:p>
        </p:txBody>
      </p:sp>
      <p:sp>
        <p:nvSpPr>
          <p:cNvPr id="6" name="Rectángulo 5"/>
          <p:cNvSpPr/>
          <p:nvPr/>
        </p:nvSpPr>
        <p:spPr>
          <a:xfrm>
            <a:off x="254579" y="1496394"/>
            <a:ext cx="4387548" cy="369332"/>
          </a:xfrm>
          <a:prstGeom prst="rect">
            <a:avLst/>
          </a:prstGeom>
          <a:solidFill>
            <a:srgbClr val="00CCFF"/>
          </a:solidFill>
        </p:spPr>
        <p:txBody>
          <a:bodyPr wrap="none">
            <a:spAutoFit/>
          </a:bodyPr>
          <a:lstStyle/>
          <a:p>
            <a:r>
              <a:rPr lang="es-MX" dirty="0"/>
              <a:t>1. Centralidad en el bienestar del estudiante.</a:t>
            </a:r>
            <a:endParaRPr lang="es-PE" dirty="0"/>
          </a:p>
        </p:txBody>
      </p:sp>
      <p:sp>
        <p:nvSpPr>
          <p:cNvPr id="7" name="Flecha abajo 6"/>
          <p:cNvSpPr/>
          <p:nvPr/>
        </p:nvSpPr>
        <p:spPr>
          <a:xfrm>
            <a:off x="2743671" y="1050328"/>
            <a:ext cx="362139" cy="246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Rectángulo 7"/>
          <p:cNvSpPr/>
          <p:nvPr/>
        </p:nvSpPr>
        <p:spPr>
          <a:xfrm>
            <a:off x="5620948" y="1419450"/>
            <a:ext cx="5303326" cy="738664"/>
          </a:xfrm>
          <a:prstGeom prst="rect">
            <a:avLst/>
          </a:prstGeom>
          <a:solidFill>
            <a:schemeClr val="accent4"/>
          </a:solidFill>
        </p:spPr>
        <p:txBody>
          <a:bodyPr wrap="square">
            <a:spAutoFit/>
          </a:bodyPr>
          <a:lstStyle/>
          <a:p>
            <a:r>
              <a:rPr lang="es-MX" sz="1400" b="1" dirty="0"/>
              <a:t>Información</a:t>
            </a:r>
            <a:r>
              <a:rPr lang="es-MX" sz="1400" dirty="0"/>
              <a:t> que </a:t>
            </a:r>
            <a:r>
              <a:rPr lang="es-MX" sz="1400" b="1" dirty="0"/>
              <a:t>permita</a:t>
            </a:r>
            <a:r>
              <a:rPr lang="es-MX" sz="1400" dirty="0"/>
              <a:t> conocer las características, necesidades </a:t>
            </a:r>
          </a:p>
          <a:p>
            <a:r>
              <a:rPr lang="es-MX" sz="1400" dirty="0"/>
              <a:t>y condiciones en las que está desarrollando su vida el/ la estudiante y su familia</a:t>
            </a:r>
            <a:endParaRPr lang="es-PE" sz="1400" dirty="0"/>
          </a:p>
        </p:txBody>
      </p:sp>
      <p:cxnSp>
        <p:nvCxnSpPr>
          <p:cNvPr id="10" name="Conector angular 9"/>
          <p:cNvCxnSpPr>
            <a:endCxn id="8" idx="0"/>
          </p:cNvCxnSpPr>
          <p:nvPr/>
        </p:nvCxnSpPr>
        <p:spPr>
          <a:xfrm flipV="1">
            <a:off x="4706548" y="1419450"/>
            <a:ext cx="3566063" cy="271594"/>
          </a:xfrm>
          <a:prstGeom prst="bentConnector4">
            <a:avLst>
              <a:gd name="adj1" fmla="val 12821"/>
              <a:gd name="adj2" fmla="val 18417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Rectángulo 14"/>
          <p:cNvSpPr/>
          <p:nvPr/>
        </p:nvSpPr>
        <p:spPr>
          <a:xfrm>
            <a:off x="254579" y="2712111"/>
            <a:ext cx="3970639" cy="369332"/>
          </a:xfrm>
          <a:prstGeom prst="rect">
            <a:avLst/>
          </a:prstGeom>
          <a:solidFill>
            <a:srgbClr val="00CCFF"/>
          </a:solidFill>
        </p:spPr>
        <p:txBody>
          <a:bodyPr wrap="none">
            <a:spAutoFit/>
          </a:bodyPr>
          <a:lstStyle/>
          <a:p>
            <a:r>
              <a:rPr lang="es-MX" dirty="0"/>
              <a:t>2. Énfasis en el soporte socioemocional. </a:t>
            </a:r>
            <a:endParaRPr lang="es-PE" dirty="0"/>
          </a:p>
        </p:txBody>
      </p:sp>
      <p:sp>
        <p:nvSpPr>
          <p:cNvPr id="16" name="Rectángulo 15"/>
          <p:cNvSpPr/>
          <p:nvPr/>
        </p:nvSpPr>
        <p:spPr>
          <a:xfrm>
            <a:off x="5246022" y="2558223"/>
            <a:ext cx="5770041" cy="523220"/>
          </a:xfrm>
          <a:prstGeom prst="rect">
            <a:avLst/>
          </a:prstGeom>
          <a:solidFill>
            <a:schemeClr val="accent4"/>
          </a:solidFill>
        </p:spPr>
        <p:txBody>
          <a:bodyPr wrap="none">
            <a:spAutoFit/>
          </a:bodyPr>
          <a:lstStyle/>
          <a:p>
            <a:r>
              <a:rPr lang="es-MX" sz="1400" b="1" dirty="0"/>
              <a:t>Promueve</a:t>
            </a:r>
            <a:r>
              <a:rPr lang="es-MX" sz="1400" dirty="0"/>
              <a:t> una </a:t>
            </a:r>
            <a:r>
              <a:rPr lang="es-MX" sz="1400" b="1" dirty="0"/>
              <a:t>imagen positiva </a:t>
            </a:r>
            <a:r>
              <a:rPr lang="es-MX" sz="1400" dirty="0"/>
              <a:t>de sí mismo, de </a:t>
            </a:r>
            <a:r>
              <a:rPr lang="es-MX" sz="1400" b="1" dirty="0"/>
              <a:t>confianza</a:t>
            </a:r>
            <a:endParaRPr lang="es-MX" sz="1400" dirty="0"/>
          </a:p>
          <a:p>
            <a:r>
              <a:rPr lang="es-MX" sz="1400" dirty="0"/>
              <a:t>(presencial, semipresencial y a distancia), </a:t>
            </a:r>
            <a:r>
              <a:rPr lang="es-MX" sz="1400" b="1" dirty="0"/>
              <a:t>motivándolo</a:t>
            </a:r>
            <a:r>
              <a:rPr lang="es-MX" sz="1400" dirty="0"/>
              <a:t> a seguir aprendiendo</a:t>
            </a:r>
            <a:endParaRPr lang="es-PE" sz="1400" dirty="0"/>
          </a:p>
        </p:txBody>
      </p:sp>
      <p:cxnSp>
        <p:nvCxnSpPr>
          <p:cNvPr id="17" name="Conector angular 16"/>
          <p:cNvCxnSpPr>
            <a:stCxn id="15" idx="3"/>
            <a:endCxn id="16" idx="0"/>
          </p:cNvCxnSpPr>
          <p:nvPr/>
        </p:nvCxnSpPr>
        <p:spPr>
          <a:xfrm flipV="1">
            <a:off x="4225218" y="2558223"/>
            <a:ext cx="3905825" cy="338554"/>
          </a:xfrm>
          <a:prstGeom prst="bentConnector4">
            <a:avLst>
              <a:gd name="adj1" fmla="val 13068"/>
              <a:gd name="adj2" fmla="val 16752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Rectángulo 22"/>
          <p:cNvSpPr/>
          <p:nvPr/>
        </p:nvSpPr>
        <p:spPr>
          <a:xfrm>
            <a:off x="302340" y="3607252"/>
            <a:ext cx="4114075" cy="369332"/>
          </a:xfrm>
          <a:prstGeom prst="rect">
            <a:avLst/>
          </a:prstGeom>
          <a:solidFill>
            <a:srgbClr val="00CCFF"/>
          </a:solidFill>
        </p:spPr>
        <p:txBody>
          <a:bodyPr wrap="none">
            <a:spAutoFit/>
          </a:bodyPr>
          <a:lstStyle/>
          <a:p>
            <a:r>
              <a:rPr lang="es-MX" dirty="0"/>
              <a:t>3. Valoración y atención de la diversidad. </a:t>
            </a:r>
            <a:endParaRPr lang="es-PE" dirty="0"/>
          </a:p>
        </p:txBody>
      </p:sp>
      <p:sp>
        <p:nvSpPr>
          <p:cNvPr id="24" name="Rectángulo 23"/>
          <p:cNvSpPr/>
          <p:nvPr/>
        </p:nvSpPr>
        <p:spPr>
          <a:xfrm>
            <a:off x="5269609" y="3422586"/>
            <a:ext cx="6067430" cy="523220"/>
          </a:xfrm>
          <a:prstGeom prst="rect">
            <a:avLst/>
          </a:prstGeom>
          <a:solidFill>
            <a:schemeClr val="accent4"/>
          </a:solidFill>
        </p:spPr>
        <p:txBody>
          <a:bodyPr wrap="none">
            <a:spAutoFit/>
          </a:bodyPr>
          <a:lstStyle/>
          <a:p>
            <a:r>
              <a:rPr lang="es-MX" sz="1400" b="1" dirty="0"/>
              <a:t>Reconoce</a:t>
            </a:r>
            <a:r>
              <a:rPr lang="es-MX" sz="1400" dirty="0"/>
              <a:t> que todos los y las estudiantes </a:t>
            </a:r>
            <a:r>
              <a:rPr lang="es-MX" sz="1400" b="1" dirty="0"/>
              <a:t>tienen aprendizajes distintos y formas </a:t>
            </a:r>
          </a:p>
          <a:p>
            <a:r>
              <a:rPr lang="es-MX" sz="1400" b="1" dirty="0"/>
              <a:t>diversas</a:t>
            </a:r>
            <a:r>
              <a:rPr lang="es-MX" sz="1400" dirty="0"/>
              <a:t> de aprender y que no interrumpan  o abandonen sus estudios</a:t>
            </a:r>
            <a:endParaRPr lang="es-PE" sz="1400" dirty="0"/>
          </a:p>
        </p:txBody>
      </p:sp>
      <p:cxnSp>
        <p:nvCxnSpPr>
          <p:cNvPr id="25" name="Conector angular 24"/>
          <p:cNvCxnSpPr>
            <a:stCxn id="23" idx="3"/>
            <a:endCxn id="24" idx="0"/>
          </p:cNvCxnSpPr>
          <p:nvPr/>
        </p:nvCxnSpPr>
        <p:spPr>
          <a:xfrm flipV="1">
            <a:off x="4416415" y="3422586"/>
            <a:ext cx="3886909" cy="369332"/>
          </a:xfrm>
          <a:prstGeom prst="bentConnector4">
            <a:avLst>
              <a:gd name="adj1" fmla="val 10975"/>
              <a:gd name="adj2" fmla="val 161896"/>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Rectángulo 27"/>
          <p:cNvSpPr/>
          <p:nvPr/>
        </p:nvSpPr>
        <p:spPr>
          <a:xfrm>
            <a:off x="336022" y="4471482"/>
            <a:ext cx="3970639" cy="369332"/>
          </a:xfrm>
          <a:prstGeom prst="rect">
            <a:avLst/>
          </a:prstGeom>
          <a:solidFill>
            <a:srgbClr val="00CCFF"/>
          </a:solidFill>
        </p:spPr>
        <p:txBody>
          <a:bodyPr wrap="none">
            <a:spAutoFit/>
          </a:bodyPr>
          <a:lstStyle/>
          <a:p>
            <a:r>
              <a:rPr lang="es-MX" dirty="0"/>
              <a:t>4. Evaluación formativa para la mejora. </a:t>
            </a:r>
            <a:endParaRPr lang="es-PE" dirty="0"/>
          </a:p>
        </p:txBody>
      </p:sp>
      <p:sp>
        <p:nvSpPr>
          <p:cNvPr id="29" name="Rectángulo 28"/>
          <p:cNvSpPr/>
          <p:nvPr/>
        </p:nvSpPr>
        <p:spPr>
          <a:xfrm>
            <a:off x="5108026" y="4479492"/>
            <a:ext cx="6390596" cy="584775"/>
          </a:xfrm>
          <a:prstGeom prst="rect">
            <a:avLst/>
          </a:prstGeom>
          <a:solidFill>
            <a:schemeClr val="accent4"/>
          </a:solidFill>
        </p:spPr>
        <p:txBody>
          <a:bodyPr wrap="none">
            <a:spAutoFit/>
          </a:bodyPr>
          <a:lstStyle/>
          <a:p>
            <a:r>
              <a:rPr lang="es-MX" sz="1400" b="1" dirty="0"/>
              <a:t>Conocer</a:t>
            </a:r>
            <a:r>
              <a:rPr lang="es-MX" sz="1400" dirty="0"/>
              <a:t> el nivel de aprendizaje para la </a:t>
            </a:r>
            <a:r>
              <a:rPr lang="es-MX" sz="1400" b="1" dirty="0"/>
              <a:t>toma de decisiones </a:t>
            </a:r>
            <a:r>
              <a:rPr lang="es-MX" b="1" dirty="0">
                <a:solidFill>
                  <a:srgbClr val="C00000"/>
                </a:solidFill>
              </a:rPr>
              <a:t>informadas</a:t>
            </a:r>
            <a:r>
              <a:rPr lang="es-MX" sz="1400" dirty="0"/>
              <a:t> </a:t>
            </a:r>
          </a:p>
          <a:p>
            <a:r>
              <a:rPr lang="es-MX" sz="1400" dirty="0"/>
              <a:t>que ayuden a </a:t>
            </a:r>
            <a:r>
              <a:rPr lang="es-MX" sz="1400" b="1" dirty="0">
                <a:solidFill>
                  <a:srgbClr val="C00000"/>
                </a:solidFill>
              </a:rPr>
              <a:t>reconocer las fortalezas</a:t>
            </a:r>
            <a:r>
              <a:rPr lang="es-MX" sz="1400" dirty="0"/>
              <a:t>, </a:t>
            </a:r>
            <a:r>
              <a:rPr lang="es-MX" sz="1400" b="1" dirty="0">
                <a:solidFill>
                  <a:srgbClr val="C00000"/>
                </a:solidFill>
              </a:rPr>
              <a:t>superar las dificultades </a:t>
            </a:r>
            <a:r>
              <a:rPr lang="es-MX" sz="1400" dirty="0"/>
              <a:t>y </a:t>
            </a:r>
            <a:r>
              <a:rPr lang="es-MX" sz="1400" b="1" dirty="0">
                <a:solidFill>
                  <a:srgbClr val="C00000"/>
                </a:solidFill>
              </a:rPr>
              <a:t>brindar los apoyos .</a:t>
            </a:r>
            <a:endParaRPr lang="es-PE" sz="1400" dirty="0"/>
          </a:p>
        </p:txBody>
      </p:sp>
      <p:cxnSp>
        <p:nvCxnSpPr>
          <p:cNvPr id="30" name="Conector angular 29"/>
          <p:cNvCxnSpPr>
            <a:stCxn id="28" idx="3"/>
            <a:endCxn id="29" idx="3"/>
          </p:cNvCxnSpPr>
          <p:nvPr/>
        </p:nvCxnSpPr>
        <p:spPr>
          <a:xfrm>
            <a:off x="4306661" y="4656148"/>
            <a:ext cx="7191961" cy="115732"/>
          </a:xfrm>
          <a:prstGeom prst="bentConnector5">
            <a:avLst>
              <a:gd name="adj1" fmla="val 5571"/>
              <a:gd name="adj2" fmla="val 550167"/>
              <a:gd name="adj3" fmla="val 103179"/>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Rectángulo 31"/>
          <p:cNvSpPr/>
          <p:nvPr/>
        </p:nvSpPr>
        <p:spPr>
          <a:xfrm>
            <a:off x="254579" y="5624059"/>
            <a:ext cx="4807726" cy="369332"/>
          </a:xfrm>
          <a:prstGeom prst="rect">
            <a:avLst/>
          </a:prstGeom>
          <a:solidFill>
            <a:srgbClr val="00CCFF"/>
          </a:solidFill>
        </p:spPr>
        <p:txBody>
          <a:bodyPr wrap="none">
            <a:spAutoFit/>
          </a:bodyPr>
          <a:lstStyle/>
          <a:p>
            <a:r>
              <a:rPr lang="es-MX" dirty="0"/>
              <a:t>5. Procesos de enseñanza y aprendizaje híbridos. </a:t>
            </a:r>
            <a:endParaRPr lang="es-PE" dirty="0"/>
          </a:p>
        </p:txBody>
      </p:sp>
      <p:sp>
        <p:nvSpPr>
          <p:cNvPr id="33" name="Rectángulo 32"/>
          <p:cNvSpPr/>
          <p:nvPr/>
        </p:nvSpPr>
        <p:spPr>
          <a:xfrm>
            <a:off x="5246023" y="5731781"/>
            <a:ext cx="6252600" cy="523220"/>
          </a:xfrm>
          <a:prstGeom prst="rect">
            <a:avLst/>
          </a:prstGeom>
          <a:solidFill>
            <a:schemeClr val="accent4"/>
          </a:solidFill>
        </p:spPr>
        <p:txBody>
          <a:bodyPr wrap="square">
            <a:spAutoFit/>
          </a:bodyPr>
          <a:lstStyle/>
          <a:p>
            <a:r>
              <a:rPr lang="es-MX" sz="1400" b="1" dirty="0"/>
              <a:t>Desarrollo de experiencias de aprendizaje </a:t>
            </a:r>
            <a:r>
              <a:rPr lang="es-MX" sz="1400" dirty="0"/>
              <a:t>utilizando </a:t>
            </a:r>
            <a:r>
              <a:rPr lang="es-MX" sz="1400" b="1" dirty="0">
                <a:solidFill>
                  <a:srgbClr val="C00000"/>
                </a:solidFill>
              </a:rPr>
              <a:t>momentos presenciales y a distancia, sincrónicos o asincrónicos.</a:t>
            </a:r>
            <a:endParaRPr lang="es-PE" sz="1400" dirty="0"/>
          </a:p>
        </p:txBody>
      </p:sp>
      <p:cxnSp>
        <p:nvCxnSpPr>
          <p:cNvPr id="34" name="Conector angular 33"/>
          <p:cNvCxnSpPr>
            <a:stCxn id="32" idx="3"/>
            <a:endCxn id="33" idx="3"/>
          </p:cNvCxnSpPr>
          <p:nvPr/>
        </p:nvCxnSpPr>
        <p:spPr>
          <a:xfrm>
            <a:off x="5062305" y="5808725"/>
            <a:ext cx="6436318" cy="184666"/>
          </a:xfrm>
          <a:prstGeom prst="bentConnector5">
            <a:avLst>
              <a:gd name="adj1" fmla="val 1427"/>
              <a:gd name="adj2" fmla="val -165458"/>
              <a:gd name="adj3" fmla="val 10355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CuadroTexto 34"/>
          <p:cNvSpPr txBox="1"/>
          <p:nvPr/>
        </p:nvSpPr>
        <p:spPr>
          <a:xfrm>
            <a:off x="541567" y="6070335"/>
            <a:ext cx="4404208" cy="369332"/>
          </a:xfrm>
          <a:prstGeom prst="rect">
            <a:avLst/>
          </a:prstGeom>
          <a:noFill/>
        </p:spPr>
        <p:txBody>
          <a:bodyPr wrap="square" rtlCol="0">
            <a:spAutoFit/>
          </a:bodyPr>
          <a:lstStyle/>
          <a:p>
            <a:r>
              <a:rPr lang="es-PE" dirty="0"/>
              <a:t>ADECUACIÓN DEL SERVICIO EDUCATIVO</a:t>
            </a:r>
          </a:p>
        </p:txBody>
      </p:sp>
      <p:sp>
        <p:nvSpPr>
          <p:cNvPr id="39" name="Rectángulo 38"/>
          <p:cNvSpPr/>
          <p:nvPr/>
        </p:nvSpPr>
        <p:spPr>
          <a:xfrm>
            <a:off x="99588" y="5377758"/>
            <a:ext cx="11869093" cy="1285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1368505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3156641" y="1684442"/>
            <a:ext cx="3262265" cy="369332"/>
          </a:xfrm>
          <a:prstGeom prst="rect">
            <a:avLst/>
          </a:prstGeom>
          <a:solidFill>
            <a:srgbClr val="92D050"/>
          </a:solidFill>
        </p:spPr>
        <p:txBody>
          <a:bodyPr wrap="square">
            <a:spAutoFit/>
          </a:bodyPr>
          <a:lstStyle/>
          <a:p>
            <a:r>
              <a:rPr lang="es-MX" dirty="0"/>
              <a:t>ORIENTACIONES PEDAGÓGICAS</a:t>
            </a:r>
            <a:endParaRPr lang="es-PE" dirty="0"/>
          </a:p>
        </p:txBody>
      </p:sp>
      <p:sp>
        <p:nvSpPr>
          <p:cNvPr id="4" name="Rectángulo 3"/>
          <p:cNvSpPr/>
          <p:nvPr/>
        </p:nvSpPr>
        <p:spPr>
          <a:xfrm>
            <a:off x="2088333" y="770288"/>
            <a:ext cx="6096000" cy="461665"/>
          </a:xfrm>
          <a:prstGeom prst="rect">
            <a:avLst/>
          </a:prstGeom>
        </p:spPr>
        <p:txBody>
          <a:bodyPr>
            <a:spAutoFit/>
          </a:bodyPr>
          <a:lstStyle/>
          <a:p>
            <a:pPr algn="just"/>
            <a:r>
              <a:rPr lang="es-MX" sz="2400" b="1" dirty="0"/>
              <a:t>LOS PROCESOS DE APRENDIZAJE HÍBRIDOS </a:t>
            </a:r>
            <a:endParaRPr lang="es-PE" sz="2400" b="1" dirty="0"/>
          </a:p>
        </p:txBody>
      </p:sp>
      <p:sp>
        <p:nvSpPr>
          <p:cNvPr id="5" name="Rectángulo 4"/>
          <p:cNvSpPr/>
          <p:nvPr/>
        </p:nvSpPr>
        <p:spPr>
          <a:xfrm>
            <a:off x="1213164" y="2424127"/>
            <a:ext cx="7939889" cy="646331"/>
          </a:xfrm>
          <a:prstGeom prst="rect">
            <a:avLst/>
          </a:prstGeom>
          <a:solidFill>
            <a:srgbClr val="FFCC99"/>
          </a:solidFill>
        </p:spPr>
        <p:txBody>
          <a:bodyPr wrap="square">
            <a:spAutoFit/>
          </a:bodyPr>
          <a:lstStyle/>
          <a:p>
            <a:pPr algn="ctr"/>
            <a:r>
              <a:rPr lang="es-MX" dirty="0"/>
              <a:t>Desarrollar un conjunto de acciones que propicien la consolidación para el desarrollo de competencias y el soporte socioemocional de los y las estudiantes. </a:t>
            </a:r>
            <a:endParaRPr lang="es-PE" dirty="0"/>
          </a:p>
        </p:txBody>
      </p:sp>
      <p:sp>
        <p:nvSpPr>
          <p:cNvPr id="6" name="Flecha abajo 5"/>
          <p:cNvSpPr/>
          <p:nvPr/>
        </p:nvSpPr>
        <p:spPr>
          <a:xfrm>
            <a:off x="4635374" y="1231953"/>
            <a:ext cx="344032" cy="3252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Flecha abajo 6"/>
          <p:cNvSpPr/>
          <p:nvPr/>
        </p:nvSpPr>
        <p:spPr>
          <a:xfrm>
            <a:off x="4635374" y="2053774"/>
            <a:ext cx="344032" cy="3252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Rectángulo 7"/>
          <p:cNvSpPr/>
          <p:nvPr/>
        </p:nvSpPr>
        <p:spPr>
          <a:xfrm>
            <a:off x="6764517" y="1676722"/>
            <a:ext cx="3401700" cy="369332"/>
          </a:xfrm>
          <a:prstGeom prst="rect">
            <a:avLst/>
          </a:prstGeom>
          <a:solidFill>
            <a:schemeClr val="accent4">
              <a:lumMod val="40000"/>
              <a:lumOff val="60000"/>
            </a:schemeClr>
          </a:solidFill>
        </p:spPr>
        <p:txBody>
          <a:bodyPr wrap="none">
            <a:spAutoFit/>
          </a:bodyPr>
          <a:lstStyle/>
          <a:p>
            <a:r>
              <a:rPr lang="es-MX" dirty="0"/>
              <a:t>Marco de la emergencia educativa</a:t>
            </a:r>
            <a:endParaRPr lang="es-PE" dirty="0"/>
          </a:p>
        </p:txBody>
      </p:sp>
      <p:sp>
        <p:nvSpPr>
          <p:cNvPr id="10" name="Elipse 9"/>
          <p:cNvSpPr/>
          <p:nvPr/>
        </p:nvSpPr>
        <p:spPr>
          <a:xfrm>
            <a:off x="1219199" y="3333008"/>
            <a:ext cx="7939889" cy="248837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9" name="Rectángulo 8"/>
          <p:cNvSpPr/>
          <p:nvPr/>
        </p:nvSpPr>
        <p:spPr>
          <a:xfrm>
            <a:off x="2206027" y="3872620"/>
            <a:ext cx="6096000" cy="1477328"/>
          </a:xfrm>
          <a:prstGeom prst="rect">
            <a:avLst/>
          </a:prstGeom>
        </p:spPr>
        <p:txBody>
          <a:bodyPr>
            <a:spAutoFit/>
          </a:bodyPr>
          <a:lstStyle/>
          <a:p>
            <a:pPr algn="just"/>
            <a:r>
              <a:rPr lang="es-MX" dirty="0"/>
              <a:t>Tanto los y las estudiantes </a:t>
            </a:r>
            <a:r>
              <a:rPr lang="es-MX" b="1" dirty="0">
                <a:solidFill>
                  <a:srgbClr val="C00000"/>
                </a:solidFill>
              </a:rPr>
              <a:t>que están </a:t>
            </a:r>
            <a:r>
              <a:rPr lang="es-MX" dirty="0"/>
              <a:t>en el nivel esperado como </a:t>
            </a:r>
            <a:r>
              <a:rPr lang="es-MX" b="1" dirty="0">
                <a:solidFill>
                  <a:srgbClr val="C00000"/>
                </a:solidFill>
              </a:rPr>
              <a:t>los que no lo están </a:t>
            </a:r>
            <a:r>
              <a:rPr lang="es-MX" u="sng" dirty="0"/>
              <a:t>trabajarán en el desarrollo de las mismas competencias</a:t>
            </a:r>
            <a:r>
              <a:rPr lang="es-MX" dirty="0"/>
              <a:t>. Es el </a:t>
            </a:r>
            <a:r>
              <a:rPr lang="es-MX" b="1" dirty="0"/>
              <a:t>DOCENTE</a:t>
            </a:r>
            <a:r>
              <a:rPr lang="es-MX" dirty="0"/>
              <a:t> que, </a:t>
            </a:r>
            <a:r>
              <a:rPr lang="es-MX" b="1" dirty="0">
                <a:solidFill>
                  <a:srgbClr val="C00000"/>
                </a:solidFill>
              </a:rPr>
              <a:t>conociendo las necesidades de aprendizaje</a:t>
            </a:r>
            <a:r>
              <a:rPr lang="es-MX" dirty="0"/>
              <a:t> de su grupo de estudiantes, </a:t>
            </a:r>
            <a:r>
              <a:rPr lang="es-MX" b="1" dirty="0"/>
              <a:t>pondrá énfasis </a:t>
            </a:r>
            <a:r>
              <a:rPr lang="es-MX" dirty="0"/>
              <a:t>en aquellas en las que </a:t>
            </a:r>
            <a:r>
              <a:rPr lang="es-MX" b="1" dirty="0"/>
              <a:t>observa mayor necesidad o dificultad</a:t>
            </a:r>
            <a:r>
              <a:rPr lang="es-MX" dirty="0"/>
              <a:t>. </a:t>
            </a:r>
            <a:endParaRPr lang="es-PE" dirty="0"/>
          </a:p>
        </p:txBody>
      </p:sp>
    </p:spTree>
    <p:extLst>
      <p:ext uri="{BB962C8B-B14F-4D97-AF65-F5344CB8AC3E}">
        <p14:creationId xmlns:p14="http://schemas.microsoft.com/office/powerpoint/2010/main" val="498740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4" name="Elipse 3"/>
          <p:cNvSpPr/>
          <p:nvPr/>
        </p:nvSpPr>
        <p:spPr>
          <a:xfrm>
            <a:off x="1934422" y="1594743"/>
            <a:ext cx="7939889" cy="3810176"/>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3" name="Rectángulo 2"/>
          <p:cNvSpPr/>
          <p:nvPr/>
        </p:nvSpPr>
        <p:spPr>
          <a:xfrm>
            <a:off x="3048000" y="2413338"/>
            <a:ext cx="6096000" cy="2031325"/>
          </a:xfrm>
          <a:prstGeom prst="rect">
            <a:avLst/>
          </a:prstGeom>
        </p:spPr>
        <p:txBody>
          <a:bodyPr>
            <a:spAutoFit/>
          </a:bodyPr>
          <a:lstStyle/>
          <a:p>
            <a:r>
              <a:rPr lang="es-MX" dirty="0"/>
              <a:t>Toda acción planteada para la consolidación debe contemplar, como </a:t>
            </a:r>
            <a:r>
              <a:rPr lang="es-MX" b="1" dirty="0"/>
              <a:t>elemento transversal</a:t>
            </a:r>
            <a:r>
              <a:rPr lang="es-MX" dirty="0"/>
              <a:t>, el brindar </a:t>
            </a:r>
            <a:r>
              <a:rPr lang="es-MX" b="1" dirty="0">
                <a:solidFill>
                  <a:srgbClr val="C00000"/>
                </a:solidFill>
              </a:rPr>
              <a:t>soporte </a:t>
            </a:r>
            <a:r>
              <a:rPr lang="es-MX" b="1" dirty="0" err="1">
                <a:solidFill>
                  <a:srgbClr val="C00000"/>
                </a:solidFill>
              </a:rPr>
              <a:t>socioafectivo</a:t>
            </a:r>
            <a:r>
              <a:rPr lang="es-MX" b="1" dirty="0">
                <a:solidFill>
                  <a:srgbClr val="C00000"/>
                </a:solidFill>
              </a:rPr>
              <a:t> </a:t>
            </a:r>
            <a:r>
              <a:rPr lang="es-MX" dirty="0"/>
              <a:t>a los y las estudiantes. El soporte </a:t>
            </a:r>
            <a:r>
              <a:rPr lang="es-MX" dirty="0" err="1"/>
              <a:t>socioafectivo</a:t>
            </a:r>
            <a:r>
              <a:rPr lang="es-MX" dirty="0"/>
              <a:t> se puede abordar en </a:t>
            </a:r>
            <a:r>
              <a:rPr lang="es-MX" b="1" dirty="0"/>
              <a:t>acciones cotidianas </a:t>
            </a:r>
            <a:r>
              <a:rPr lang="es-MX" dirty="0"/>
              <a:t>en las que se promueva el cuidado común y el desarrollo de lazos sociales fundados en el </a:t>
            </a:r>
            <a:r>
              <a:rPr lang="es-MX" b="1" dirty="0"/>
              <a:t>buen trato, el reconocimiento de la dignidad de toda persona, el reconocimiento de los deberes y el resguardo de los derechos</a:t>
            </a:r>
            <a:r>
              <a:rPr lang="es-MX" dirty="0"/>
              <a:t>.</a:t>
            </a:r>
            <a:endParaRPr lang="es-PE" dirty="0"/>
          </a:p>
        </p:txBody>
      </p:sp>
    </p:spTree>
    <p:extLst>
      <p:ext uri="{BB962C8B-B14F-4D97-AF65-F5344CB8AC3E}">
        <p14:creationId xmlns:p14="http://schemas.microsoft.com/office/powerpoint/2010/main" val="33840448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TotalTime>
  <Words>2266</Words>
  <Application>Microsoft Office PowerPoint</Application>
  <PresentationFormat>Panorámica</PresentationFormat>
  <Paragraphs>156</Paragraphs>
  <Slides>29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29</vt:i4>
      </vt:variant>
    </vt:vector>
  </HeadingPairs>
  <TitlesOfParts>
    <vt:vector size="34" baseType="lpstr">
      <vt:lpstr>Arial</vt:lpstr>
      <vt:lpstr>Calibri</vt:lpstr>
      <vt:lpstr>Calibri Light</vt:lpstr>
      <vt:lpstr>Rockwell Condensed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geldresucedalv@gmail.com</dc:creator>
  <cp:lastModifiedBy>geldresucedalv@gmail.com</cp:lastModifiedBy>
  <cp:revision>29</cp:revision>
  <dcterms:created xsi:type="dcterms:W3CDTF">2022-05-15T14:48:03Z</dcterms:created>
  <dcterms:modified xsi:type="dcterms:W3CDTF">2022-05-17T16:07:04Z</dcterms:modified>
</cp:coreProperties>
</file>