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63" r:id="rId2"/>
    <p:sldId id="361" r:id="rId3"/>
    <p:sldId id="269" r:id="rId4"/>
    <p:sldId id="326" r:id="rId5"/>
    <p:sldId id="329" r:id="rId6"/>
    <p:sldId id="265" r:id="rId7"/>
    <p:sldId id="366" r:id="rId8"/>
    <p:sldId id="368" r:id="rId9"/>
    <p:sldId id="271" r:id="rId10"/>
    <p:sldId id="370" r:id="rId11"/>
    <p:sldId id="372" r:id="rId12"/>
    <p:sldId id="374" r:id="rId13"/>
    <p:sldId id="377" r:id="rId14"/>
    <p:sldId id="275" r:id="rId15"/>
    <p:sldId id="291" r:id="rId16"/>
    <p:sldId id="293" r:id="rId17"/>
    <p:sldId id="339" r:id="rId18"/>
    <p:sldId id="341" r:id="rId19"/>
    <p:sldId id="343" r:id="rId20"/>
    <p:sldId id="348" r:id="rId21"/>
    <p:sldId id="345" r:id="rId22"/>
    <p:sldId id="347" r:id="rId23"/>
    <p:sldId id="294" r:id="rId24"/>
    <p:sldId id="379" r:id="rId25"/>
    <p:sldId id="381" r:id="rId26"/>
    <p:sldId id="383" r:id="rId27"/>
    <p:sldId id="336" r:id="rId28"/>
    <p:sldId id="300" r:id="rId29"/>
    <p:sldId id="299" r:id="rId30"/>
    <p:sldId id="297" r:id="rId31"/>
    <p:sldId id="354" r:id="rId32"/>
    <p:sldId id="302" r:id="rId33"/>
    <p:sldId id="303" r:id="rId34"/>
    <p:sldId id="395" r:id="rId35"/>
    <p:sldId id="356" r:id="rId36"/>
    <p:sldId id="305" r:id="rId37"/>
    <p:sldId id="337" r:id="rId38"/>
    <p:sldId id="387" r:id="rId39"/>
    <p:sldId id="388" r:id="rId40"/>
    <p:sldId id="389" r:id="rId41"/>
    <p:sldId id="390" r:id="rId42"/>
    <p:sldId id="391" r:id="rId43"/>
    <p:sldId id="392" r:id="rId44"/>
    <p:sldId id="393" r:id="rId45"/>
    <p:sldId id="394" r:id="rId46"/>
    <p:sldId id="309" r:id="rId47"/>
    <p:sldId id="316" r:id="rId48"/>
    <p:sldId id="315" r:id="rId49"/>
    <p:sldId id="350" r:id="rId50"/>
    <p:sldId id="365" r:id="rId51"/>
    <p:sldId id="287" r:id="rId52"/>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11DA331-630C-4873-BA79-4FB6185BB9C4}">
          <p14:sldIdLst>
            <p14:sldId id="363"/>
            <p14:sldId id="361"/>
            <p14:sldId id="269"/>
            <p14:sldId id="326"/>
            <p14:sldId id="329"/>
            <p14:sldId id="265"/>
            <p14:sldId id="366"/>
            <p14:sldId id="368"/>
            <p14:sldId id="271"/>
            <p14:sldId id="370"/>
            <p14:sldId id="372"/>
            <p14:sldId id="374"/>
            <p14:sldId id="377"/>
            <p14:sldId id="275"/>
            <p14:sldId id="291"/>
            <p14:sldId id="293"/>
            <p14:sldId id="339"/>
            <p14:sldId id="341"/>
            <p14:sldId id="343"/>
            <p14:sldId id="348"/>
            <p14:sldId id="345"/>
            <p14:sldId id="347"/>
            <p14:sldId id="294"/>
            <p14:sldId id="379"/>
            <p14:sldId id="381"/>
            <p14:sldId id="383"/>
            <p14:sldId id="336"/>
            <p14:sldId id="300"/>
            <p14:sldId id="299"/>
            <p14:sldId id="297"/>
            <p14:sldId id="354"/>
            <p14:sldId id="302"/>
            <p14:sldId id="303"/>
            <p14:sldId id="395"/>
            <p14:sldId id="356"/>
            <p14:sldId id="305"/>
            <p14:sldId id="337"/>
            <p14:sldId id="387"/>
            <p14:sldId id="388"/>
            <p14:sldId id="389"/>
            <p14:sldId id="390"/>
            <p14:sldId id="391"/>
            <p14:sldId id="392"/>
            <p14:sldId id="393"/>
            <p14:sldId id="394"/>
            <p14:sldId id="309"/>
            <p14:sldId id="316"/>
            <p14:sldId id="315"/>
            <p14:sldId id="350"/>
            <p14:sldId id="365"/>
            <p14:sldId id="287"/>
          </p14:sldIdLst>
        </p14:section>
        <p14:section name="Sección sin título" id="{8894B49C-ED1B-4769-8D78-4338597DBA4C}">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p:restoredTop sz="94683"/>
  </p:normalViewPr>
  <p:slideViewPr>
    <p:cSldViewPr snapToGrid="0" snapToObjects="1">
      <p:cViewPr varScale="1">
        <p:scale>
          <a:sx n="71" d="100"/>
          <a:sy n="71" d="100"/>
        </p:scale>
        <p:origin x="68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355B8-C66C-4B41-A363-1F2040BDDCA2}"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s-PE"/>
        </a:p>
      </dgm:t>
    </dgm:pt>
    <dgm:pt modelId="{79A0896B-57DB-4385-87C2-379C5C54DBE5}">
      <dgm:prSet phldrT="[Texto]" custT="1"/>
      <dgm:spPr>
        <a:solidFill>
          <a:schemeClr val="accent1">
            <a:lumMod val="40000"/>
            <a:lumOff val="60000"/>
          </a:schemeClr>
        </a:solidFill>
      </dgm:spPr>
      <dgm:t>
        <a:bodyPr/>
        <a:lstStyle/>
        <a:p>
          <a:r>
            <a:rPr lang="es-PE" sz="2400" b="0" cap="none" spc="0" dirty="0" smtClean="0">
              <a:ln w="0"/>
              <a:solidFill>
                <a:schemeClr val="tx1"/>
              </a:solidFill>
              <a:effectLst>
                <a:outerShdw blurRad="38100" dist="19050" dir="2700000" algn="tl" rotWithShape="0">
                  <a:schemeClr val="dk1">
                    <a:alpha val="40000"/>
                  </a:schemeClr>
                </a:outerShdw>
              </a:effectLst>
            </a:rPr>
            <a:t>EVALUACIÓN FORMATIVA</a:t>
          </a:r>
          <a:endParaRPr lang="es-PE" sz="2400" b="0" cap="none" spc="0" dirty="0">
            <a:ln w="0"/>
            <a:solidFill>
              <a:schemeClr val="tx1"/>
            </a:solidFill>
            <a:effectLst>
              <a:outerShdw blurRad="38100" dist="19050" dir="2700000" algn="tl" rotWithShape="0">
                <a:schemeClr val="dk1">
                  <a:alpha val="40000"/>
                </a:schemeClr>
              </a:outerShdw>
            </a:effectLst>
          </a:endParaRPr>
        </a:p>
      </dgm:t>
    </dgm:pt>
    <dgm:pt modelId="{54511D4C-D206-45F1-8BF9-A53B10F9462E}" type="parTrans" cxnId="{729E43A5-4F45-4E5A-BAF5-57FB62342A84}">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5CAE89BF-D6F8-442F-AF6A-B111EF3B9821}" type="sibTrans" cxnId="{729E43A5-4F45-4E5A-BAF5-57FB62342A84}">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33E4FB63-869D-444E-9E15-25B174AF7091}">
      <dgm:prSet phldrT="[Texto]" custT="1"/>
      <dgm:spPr/>
      <dgm:t>
        <a:bodyPr/>
        <a:lstStyle/>
        <a:p>
          <a:r>
            <a:rPr lang="es-PE" sz="2400" b="0" cap="none" spc="0" dirty="0" smtClean="0">
              <a:ln w="0"/>
              <a:solidFill>
                <a:schemeClr val="tx1"/>
              </a:solidFill>
              <a:effectLst>
                <a:outerShdw blurRad="38100" dist="19050" dir="2700000" algn="tl" rotWithShape="0">
                  <a:schemeClr val="dk1">
                    <a:alpha val="40000"/>
                  </a:schemeClr>
                </a:outerShdw>
              </a:effectLst>
            </a:rPr>
            <a:t>Retroalimentación</a:t>
          </a:r>
          <a:endParaRPr lang="es-PE" sz="2400" b="0" cap="none" spc="0" dirty="0">
            <a:ln w="0"/>
            <a:solidFill>
              <a:schemeClr val="tx1"/>
            </a:solidFill>
            <a:effectLst>
              <a:outerShdw blurRad="38100" dist="19050" dir="2700000" algn="tl" rotWithShape="0">
                <a:schemeClr val="dk1">
                  <a:alpha val="40000"/>
                </a:schemeClr>
              </a:outerShdw>
            </a:effectLst>
          </a:endParaRPr>
        </a:p>
      </dgm:t>
    </dgm:pt>
    <dgm:pt modelId="{C54FD45D-3BC2-4E9C-BD42-1358BAA90B0F}" type="parTrans" cxnId="{7FB90671-C9A8-446E-AFF5-AA50DBB303E8}">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0FC9AFB1-83AF-46E8-A6AE-6EA2AD15DF42}" type="sibTrans" cxnId="{7FB90671-C9A8-446E-AFF5-AA50DBB303E8}">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81CF49B0-F487-4D9D-9169-89E656751732}">
      <dgm:prSet phldrT="[Texto]" custT="1"/>
      <dgm:spPr/>
      <dgm:t>
        <a:bodyPr/>
        <a:lstStyle/>
        <a:p>
          <a:r>
            <a:rPr lang="es-PE" sz="2400" b="0" cap="none" spc="0" dirty="0" smtClean="0">
              <a:ln w="0"/>
              <a:solidFill>
                <a:schemeClr val="tx1"/>
              </a:solidFill>
              <a:effectLst>
                <a:outerShdw blurRad="38100" dist="19050" dir="2700000" algn="tl" rotWithShape="0">
                  <a:schemeClr val="dk1">
                    <a:alpha val="40000"/>
                  </a:schemeClr>
                </a:outerShdw>
              </a:effectLst>
            </a:rPr>
            <a:t>La autorregulación</a:t>
          </a:r>
          <a:endParaRPr lang="es-PE" sz="2400" b="0" cap="none" spc="0" dirty="0">
            <a:ln w="0"/>
            <a:solidFill>
              <a:schemeClr val="tx1"/>
            </a:solidFill>
            <a:effectLst>
              <a:outerShdw blurRad="38100" dist="19050" dir="2700000" algn="tl" rotWithShape="0">
                <a:schemeClr val="dk1">
                  <a:alpha val="40000"/>
                </a:schemeClr>
              </a:outerShdw>
            </a:effectLst>
          </a:endParaRPr>
        </a:p>
      </dgm:t>
    </dgm:pt>
    <dgm:pt modelId="{91EEC1AF-4279-42C9-BCB0-625C0CB70827}" type="parTrans" cxnId="{76238138-5B28-4F75-B7A5-7E1D28887717}">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91A872C1-C507-4678-BDEE-63C38EE56988}" type="sibTrans" cxnId="{76238138-5B28-4F75-B7A5-7E1D28887717}">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DD1221DA-5926-46A7-B370-B1B32B5A38CA}">
      <dgm:prSet custT="1"/>
      <dgm:spPr/>
      <dgm:t>
        <a:bodyPr/>
        <a:lstStyle/>
        <a:p>
          <a:r>
            <a:rPr lang="es-PE"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Consiste en brindar información, orientar, formular preguntas y valorar tareas que realizan los alumnos, sus productos, sus desempeños…</a:t>
          </a:r>
          <a:endParaRPr lang="es-PE"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dgm:t>
    </dgm:pt>
    <dgm:pt modelId="{B8F5F5FC-599A-4521-B13E-4A6642862358}" type="parTrans" cxnId="{5114A60C-5392-473F-B3E8-11AA89D50CAE}">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224C203D-EDF8-4791-B1E0-38CAAE888D26}" type="sibTrans" cxnId="{5114A60C-5392-473F-B3E8-11AA89D50CAE}">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B67422B1-6CEA-48FB-B772-3209A8F9B154}">
      <dgm:prSet custT="1"/>
      <dgm:spPr/>
      <dgm:t>
        <a:bodyPr/>
        <a:lstStyle/>
        <a:p>
          <a:r>
            <a:rPr lang="es-PE"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Ser consciente de que aprende y para qué lo aprende.</a:t>
          </a:r>
        </a:p>
        <a:p>
          <a:r>
            <a:rPr lang="es-PE"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Monitorear su aprendizaje el mismo.</a:t>
          </a:r>
        </a:p>
      </dgm:t>
    </dgm:pt>
    <dgm:pt modelId="{7F20047C-76F3-44C2-BE6A-41B65F6CEA0A}" type="parTrans" cxnId="{FEBC28DC-5E73-41C5-8944-3E5AEFF603E2}">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29A77C36-CBD1-412E-AD0A-43B3CAC21CB7}" type="sibTrans" cxnId="{FEBC28DC-5E73-41C5-8944-3E5AEFF603E2}">
      <dgm:prSet/>
      <dgm:spPr/>
      <dgm:t>
        <a:bodyPr/>
        <a:lstStyle/>
        <a:p>
          <a:endParaRPr lang="es-PE" sz="2400" b="0" cap="none" spc="0">
            <a:ln w="0"/>
            <a:solidFill>
              <a:schemeClr val="tx1"/>
            </a:solidFill>
            <a:effectLst>
              <a:outerShdw blurRad="38100" dist="19050" dir="2700000" algn="tl" rotWithShape="0">
                <a:schemeClr val="dk1">
                  <a:alpha val="40000"/>
                </a:schemeClr>
              </a:outerShdw>
            </a:effectLst>
          </a:endParaRPr>
        </a:p>
      </dgm:t>
    </dgm:pt>
    <dgm:pt modelId="{072B9ABE-78D9-4373-93EB-350CB9E7111C}" type="pres">
      <dgm:prSet presAssocID="{0B8355B8-C66C-4B41-A363-1F2040BDDCA2}" presName="hierChild1" presStyleCnt="0">
        <dgm:presLayoutVars>
          <dgm:orgChart val="1"/>
          <dgm:chPref val="1"/>
          <dgm:dir/>
          <dgm:animOne val="branch"/>
          <dgm:animLvl val="lvl"/>
          <dgm:resizeHandles/>
        </dgm:presLayoutVars>
      </dgm:prSet>
      <dgm:spPr/>
      <dgm:t>
        <a:bodyPr/>
        <a:lstStyle/>
        <a:p>
          <a:endParaRPr lang="es-PE"/>
        </a:p>
      </dgm:t>
    </dgm:pt>
    <dgm:pt modelId="{9549A43D-638E-420D-B711-C6B7C697AF90}" type="pres">
      <dgm:prSet presAssocID="{79A0896B-57DB-4385-87C2-379C5C54DBE5}" presName="hierRoot1" presStyleCnt="0">
        <dgm:presLayoutVars>
          <dgm:hierBranch val="init"/>
        </dgm:presLayoutVars>
      </dgm:prSet>
      <dgm:spPr/>
    </dgm:pt>
    <dgm:pt modelId="{A5EB6DAF-A767-4B63-89BE-D12D2EB05565}" type="pres">
      <dgm:prSet presAssocID="{79A0896B-57DB-4385-87C2-379C5C54DBE5}" presName="rootComposite1" presStyleCnt="0"/>
      <dgm:spPr/>
    </dgm:pt>
    <dgm:pt modelId="{A674CF40-C345-4E4B-8E59-828C7FE8786D}" type="pres">
      <dgm:prSet presAssocID="{79A0896B-57DB-4385-87C2-379C5C54DBE5}" presName="rootText1" presStyleLbl="node0" presStyleIdx="0" presStyleCnt="1" custScaleX="127463" custLinFactNeighborX="-18830" custLinFactNeighborY="-6317">
        <dgm:presLayoutVars>
          <dgm:chPref val="3"/>
        </dgm:presLayoutVars>
      </dgm:prSet>
      <dgm:spPr/>
      <dgm:t>
        <a:bodyPr/>
        <a:lstStyle/>
        <a:p>
          <a:endParaRPr lang="es-PE"/>
        </a:p>
      </dgm:t>
    </dgm:pt>
    <dgm:pt modelId="{DCF059CA-4FC5-4356-B787-42B55D2F24E2}" type="pres">
      <dgm:prSet presAssocID="{79A0896B-57DB-4385-87C2-379C5C54DBE5}" presName="rootConnector1" presStyleLbl="node1" presStyleIdx="0" presStyleCnt="0"/>
      <dgm:spPr/>
      <dgm:t>
        <a:bodyPr/>
        <a:lstStyle/>
        <a:p>
          <a:endParaRPr lang="es-PE"/>
        </a:p>
      </dgm:t>
    </dgm:pt>
    <dgm:pt modelId="{B46E1433-51B2-4C35-AE51-B9130604F6BD}" type="pres">
      <dgm:prSet presAssocID="{79A0896B-57DB-4385-87C2-379C5C54DBE5}" presName="hierChild2" presStyleCnt="0"/>
      <dgm:spPr/>
    </dgm:pt>
    <dgm:pt modelId="{F5734DC4-EB70-4E4F-8618-8B394306B53E}" type="pres">
      <dgm:prSet presAssocID="{C54FD45D-3BC2-4E9C-BD42-1358BAA90B0F}" presName="Name37" presStyleLbl="parChTrans1D2" presStyleIdx="0" presStyleCnt="2"/>
      <dgm:spPr/>
      <dgm:t>
        <a:bodyPr/>
        <a:lstStyle/>
        <a:p>
          <a:endParaRPr lang="es-PE"/>
        </a:p>
      </dgm:t>
    </dgm:pt>
    <dgm:pt modelId="{C9EEC62A-4AAC-4F3B-ACBC-816282998A1F}" type="pres">
      <dgm:prSet presAssocID="{33E4FB63-869D-444E-9E15-25B174AF7091}" presName="hierRoot2" presStyleCnt="0">
        <dgm:presLayoutVars>
          <dgm:hierBranch val="init"/>
        </dgm:presLayoutVars>
      </dgm:prSet>
      <dgm:spPr/>
    </dgm:pt>
    <dgm:pt modelId="{0C489037-4299-45EB-A5AF-B1A469E8DCF9}" type="pres">
      <dgm:prSet presAssocID="{33E4FB63-869D-444E-9E15-25B174AF7091}" presName="rootComposite" presStyleCnt="0"/>
      <dgm:spPr/>
    </dgm:pt>
    <dgm:pt modelId="{12DDE946-BAD0-416F-B4C5-09BC903F5B24}" type="pres">
      <dgm:prSet presAssocID="{33E4FB63-869D-444E-9E15-25B174AF7091}" presName="rootText" presStyleLbl="node2" presStyleIdx="0" presStyleCnt="2" custScaleX="106418">
        <dgm:presLayoutVars>
          <dgm:chPref val="3"/>
        </dgm:presLayoutVars>
      </dgm:prSet>
      <dgm:spPr/>
      <dgm:t>
        <a:bodyPr/>
        <a:lstStyle/>
        <a:p>
          <a:endParaRPr lang="es-PE"/>
        </a:p>
      </dgm:t>
    </dgm:pt>
    <dgm:pt modelId="{6E9CC406-7A2B-4BCE-AE3B-016CF154F0EE}" type="pres">
      <dgm:prSet presAssocID="{33E4FB63-869D-444E-9E15-25B174AF7091}" presName="rootConnector" presStyleLbl="node2" presStyleIdx="0" presStyleCnt="2"/>
      <dgm:spPr/>
      <dgm:t>
        <a:bodyPr/>
        <a:lstStyle/>
        <a:p>
          <a:endParaRPr lang="es-PE"/>
        </a:p>
      </dgm:t>
    </dgm:pt>
    <dgm:pt modelId="{80BE2A38-69E8-4677-A3E7-60FBE1F0600E}" type="pres">
      <dgm:prSet presAssocID="{33E4FB63-869D-444E-9E15-25B174AF7091}" presName="hierChild4" presStyleCnt="0"/>
      <dgm:spPr/>
    </dgm:pt>
    <dgm:pt modelId="{FBDA6AC8-DA01-48DE-A45C-03BF9B250933}" type="pres">
      <dgm:prSet presAssocID="{B8F5F5FC-599A-4521-B13E-4A6642862358}" presName="Name37" presStyleLbl="parChTrans1D3" presStyleIdx="0" presStyleCnt="2"/>
      <dgm:spPr/>
      <dgm:t>
        <a:bodyPr/>
        <a:lstStyle/>
        <a:p>
          <a:endParaRPr lang="es-ES"/>
        </a:p>
      </dgm:t>
    </dgm:pt>
    <dgm:pt modelId="{D377CC35-7FD4-4DFA-990F-C32F212F00E9}" type="pres">
      <dgm:prSet presAssocID="{DD1221DA-5926-46A7-B370-B1B32B5A38CA}" presName="hierRoot2" presStyleCnt="0">
        <dgm:presLayoutVars>
          <dgm:hierBranch val="init"/>
        </dgm:presLayoutVars>
      </dgm:prSet>
      <dgm:spPr/>
    </dgm:pt>
    <dgm:pt modelId="{746AA6C3-34C4-4807-A23F-AAB34347C9FB}" type="pres">
      <dgm:prSet presAssocID="{DD1221DA-5926-46A7-B370-B1B32B5A38CA}" presName="rootComposite" presStyleCnt="0"/>
      <dgm:spPr/>
    </dgm:pt>
    <dgm:pt modelId="{561AE40D-E612-405D-AED1-EC846ADF2FC6}" type="pres">
      <dgm:prSet presAssocID="{DD1221DA-5926-46A7-B370-B1B32B5A38CA}" presName="rootText" presStyleLbl="node3" presStyleIdx="0" presStyleCnt="2" custScaleX="143953" custScaleY="123881">
        <dgm:presLayoutVars>
          <dgm:chPref val="3"/>
        </dgm:presLayoutVars>
      </dgm:prSet>
      <dgm:spPr/>
      <dgm:t>
        <a:bodyPr/>
        <a:lstStyle/>
        <a:p>
          <a:endParaRPr lang="es-PE"/>
        </a:p>
      </dgm:t>
    </dgm:pt>
    <dgm:pt modelId="{DC90BE66-CCDA-406D-A7A1-DFE1AA23369D}" type="pres">
      <dgm:prSet presAssocID="{DD1221DA-5926-46A7-B370-B1B32B5A38CA}" presName="rootConnector" presStyleLbl="node3" presStyleIdx="0" presStyleCnt="2"/>
      <dgm:spPr/>
      <dgm:t>
        <a:bodyPr/>
        <a:lstStyle/>
        <a:p>
          <a:endParaRPr lang="es-PE"/>
        </a:p>
      </dgm:t>
    </dgm:pt>
    <dgm:pt modelId="{3F6F3CE2-49EF-462F-9975-B4BD7FBA2622}" type="pres">
      <dgm:prSet presAssocID="{DD1221DA-5926-46A7-B370-B1B32B5A38CA}" presName="hierChild4" presStyleCnt="0"/>
      <dgm:spPr/>
    </dgm:pt>
    <dgm:pt modelId="{2FB02C75-04BA-49DA-9585-2E2FF250A4D7}" type="pres">
      <dgm:prSet presAssocID="{DD1221DA-5926-46A7-B370-B1B32B5A38CA}" presName="hierChild5" presStyleCnt="0"/>
      <dgm:spPr/>
    </dgm:pt>
    <dgm:pt modelId="{8A83BBBD-FFC9-4DB8-8894-5522220720DA}" type="pres">
      <dgm:prSet presAssocID="{33E4FB63-869D-444E-9E15-25B174AF7091}" presName="hierChild5" presStyleCnt="0"/>
      <dgm:spPr/>
    </dgm:pt>
    <dgm:pt modelId="{A10A4E85-AF86-4A79-B3F9-EEBD26B8C19C}" type="pres">
      <dgm:prSet presAssocID="{91EEC1AF-4279-42C9-BCB0-625C0CB70827}" presName="Name37" presStyleLbl="parChTrans1D2" presStyleIdx="1" presStyleCnt="2"/>
      <dgm:spPr/>
      <dgm:t>
        <a:bodyPr/>
        <a:lstStyle/>
        <a:p>
          <a:endParaRPr lang="es-PE"/>
        </a:p>
      </dgm:t>
    </dgm:pt>
    <dgm:pt modelId="{7B42E6F5-251B-42A0-B94D-99DAE7E64B28}" type="pres">
      <dgm:prSet presAssocID="{81CF49B0-F487-4D9D-9169-89E656751732}" presName="hierRoot2" presStyleCnt="0">
        <dgm:presLayoutVars>
          <dgm:hierBranch val="init"/>
        </dgm:presLayoutVars>
      </dgm:prSet>
      <dgm:spPr/>
    </dgm:pt>
    <dgm:pt modelId="{66026204-BF0B-471D-A563-7B6D1AFC6EEF}" type="pres">
      <dgm:prSet presAssocID="{81CF49B0-F487-4D9D-9169-89E656751732}" presName="rootComposite" presStyleCnt="0"/>
      <dgm:spPr/>
    </dgm:pt>
    <dgm:pt modelId="{B0A592E5-7641-4372-B150-E5BC1AB2C727}" type="pres">
      <dgm:prSet presAssocID="{81CF49B0-F487-4D9D-9169-89E656751732}" presName="rootText" presStyleLbl="node2" presStyleIdx="1" presStyleCnt="2" custScaleX="118410">
        <dgm:presLayoutVars>
          <dgm:chPref val="3"/>
        </dgm:presLayoutVars>
      </dgm:prSet>
      <dgm:spPr/>
      <dgm:t>
        <a:bodyPr/>
        <a:lstStyle/>
        <a:p>
          <a:endParaRPr lang="es-PE"/>
        </a:p>
      </dgm:t>
    </dgm:pt>
    <dgm:pt modelId="{03C0E947-C9B1-4A3D-A9AA-C65CA0D6F977}" type="pres">
      <dgm:prSet presAssocID="{81CF49B0-F487-4D9D-9169-89E656751732}" presName="rootConnector" presStyleLbl="node2" presStyleIdx="1" presStyleCnt="2"/>
      <dgm:spPr/>
      <dgm:t>
        <a:bodyPr/>
        <a:lstStyle/>
        <a:p>
          <a:endParaRPr lang="es-PE"/>
        </a:p>
      </dgm:t>
    </dgm:pt>
    <dgm:pt modelId="{3717F01B-0E53-481B-B988-E8C1553B496E}" type="pres">
      <dgm:prSet presAssocID="{81CF49B0-F487-4D9D-9169-89E656751732}" presName="hierChild4" presStyleCnt="0"/>
      <dgm:spPr/>
    </dgm:pt>
    <dgm:pt modelId="{BA26E2A0-F61D-4C89-863E-89F171B22A2A}" type="pres">
      <dgm:prSet presAssocID="{7F20047C-76F3-44C2-BE6A-41B65F6CEA0A}" presName="Name37" presStyleLbl="parChTrans1D3" presStyleIdx="1" presStyleCnt="2"/>
      <dgm:spPr/>
      <dgm:t>
        <a:bodyPr/>
        <a:lstStyle/>
        <a:p>
          <a:endParaRPr lang="es-ES"/>
        </a:p>
      </dgm:t>
    </dgm:pt>
    <dgm:pt modelId="{889FE97B-AB30-4023-AFE7-4C596DB5CB14}" type="pres">
      <dgm:prSet presAssocID="{B67422B1-6CEA-48FB-B772-3209A8F9B154}" presName="hierRoot2" presStyleCnt="0">
        <dgm:presLayoutVars>
          <dgm:hierBranch val="init"/>
        </dgm:presLayoutVars>
      </dgm:prSet>
      <dgm:spPr/>
    </dgm:pt>
    <dgm:pt modelId="{A93A2F61-29E3-40AA-B92D-DBAAF82A9143}" type="pres">
      <dgm:prSet presAssocID="{B67422B1-6CEA-48FB-B772-3209A8F9B154}" presName="rootComposite" presStyleCnt="0"/>
      <dgm:spPr/>
    </dgm:pt>
    <dgm:pt modelId="{3C6D05D6-9F94-40EC-9C3C-E1398A6080E7}" type="pres">
      <dgm:prSet presAssocID="{B67422B1-6CEA-48FB-B772-3209A8F9B154}" presName="rootText" presStyleLbl="node3" presStyleIdx="1" presStyleCnt="2" custScaleX="149026" custScaleY="125276">
        <dgm:presLayoutVars>
          <dgm:chPref val="3"/>
        </dgm:presLayoutVars>
      </dgm:prSet>
      <dgm:spPr/>
      <dgm:t>
        <a:bodyPr/>
        <a:lstStyle/>
        <a:p>
          <a:endParaRPr lang="es-PE"/>
        </a:p>
      </dgm:t>
    </dgm:pt>
    <dgm:pt modelId="{B9C69081-3379-4D3B-9499-B6CE4A15A151}" type="pres">
      <dgm:prSet presAssocID="{B67422B1-6CEA-48FB-B772-3209A8F9B154}" presName="rootConnector" presStyleLbl="node3" presStyleIdx="1" presStyleCnt="2"/>
      <dgm:spPr/>
      <dgm:t>
        <a:bodyPr/>
        <a:lstStyle/>
        <a:p>
          <a:endParaRPr lang="es-PE"/>
        </a:p>
      </dgm:t>
    </dgm:pt>
    <dgm:pt modelId="{92D30CE6-D615-4F21-B87C-3859D9E8AF77}" type="pres">
      <dgm:prSet presAssocID="{B67422B1-6CEA-48FB-B772-3209A8F9B154}" presName="hierChild4" presStyleCnt="0"/>
      <dgm:spPr/>
    </dgm:pt>
    <dgm:pt modelId="{FAF0B1F9-0084-4343-B2FD-564632A5C5C6}" type="pres">
      <dgm:prSet presAssocID="{B67422B1-6CEA-48FB-B772-3209A8F9B154}" presName="hierChild5" presStyleCnt="0"/>
      <dgm:spPr/>
    </dgm:pt>
    <dgm:pt modelId="{98E935DB-F59C-4CC4-8A31-16D3E12EBE8B}" type="pres">
      <dgm:prSet presAssocID="{81CF49B0-F487-4D9D-9169-89E656751732}" presName="hierChild5" presStyleCnt="0"/>
      <dgm:spPr/>
    </dgm:pt>
    <dgm:pt modelId="{66611A58-64D5-44EE-A234-AFCB7EAAD148}" type="pres">
      <dgm:prSet presAssocID="{79A0896B-57DB-4385-87C2-379C5C54DBE5}" presName="hierChild3" presStyleCnt="0"/>
      <dgm:spPr/>
    </dgm:pt>
  </dgm:ptLst>
  <dgm:cxnLst>
    <dgm:cxn modelId="{C2AFBA77-F942-4AD6-A8F1-4F283B1BF674}" type="presOf" srcId="{DD1221DA-5926-46A7-B370-B1B32B5A38CA}" destId="{DC90BE66-CCDA-406D-A7A1-DFE1AA23369D}" srcOrd="1" destOrd="0" presId="urn:microsoft.com/office/officeart/2005/8/layout/orgChart1"/>
    <dgm:cxn modelId="{632EC123-45C5-439F-9A6A-0AB7207461D0}" type="presOf" srcId="{79A0896B-57DB-4385-87C2-379C5C54DBE5}" destId="{A674CF40-C345-4E4B-8E59-828C7FE8786D}" srcOrd="0" destOrd="0" presId="urn:microsoft.com/office/officeart/2005/8/layout/orgChart1"/>
    <dgm:cxn modelId="{280456E8-FB93-4FC4-90B8-3C82198CDD0E}" type="presOf" srcId="{81CF49B0-F487-4D9D-9169-89E656751732}" destId="{B0A592E5-7641-4372-B150-E5BC1AB2C727}" srcOrd="0" destOrd="0" presId="urn:microsoft.com/office/officeart/2005/8/layout/orgChart1"/>
    <dgm:cxn modelId="{1BCD14B1-BF98-4CC8-8AE7-6BD1CCDC3E1B}" type="presOf" srcId="{B67422B1-6CEA-48FB-B772-3209A8F9B154}" destId="{3C6D05D6-9F94-40EC-9C3C-E1398A6080E7}" srcOrd="0" destOrd="0" presId="urn:microsoft.com/office/officeart/2005/8/layout/orgChart1"/>
    <dgm:cxn modelId="{A55FFB6F-BB7D-48A2-A01B-37952CAED877}" type="presOf" srcId="{79A0896B-57DB-4385-87C2-379C5C54DBE5}" destId="{DCF059CA-4FC5-4356-B787-42B55D2F24E2}" srcOrd="1" destOrd="0" presId="urn:microsoft.com/office/officeart/2005/8/layout/orgChart1"/>
    <dgm:cxn modelId="{6C9F1BDB-DF8C-45D8-84FA-356585807135}" type="presOf" srcId="{0B8355B8-C66C-4B41-A363-1F2040BDDCA2}" destId="{072B9ABE-78D9-4373-93EB-350CB9E7111C}" srcOrd="0" destOrd="0" presId="urn:microsoft.com/office/officeart/2005/8/layout/orgChart1"/>
    <dgm:cxn modelId="{0C21381D-8643-4ADE-8BB1-D60FBBA62C96}" type="presOf" srcId="{91EEC1AF-4279-42C9-BCB0-625C0CB70827}" destId="{A10A4E85-AF86-4A79-B3F9-EEBD26B8C19C}" srcOrd="0" destOrd="0" presId="urn:microsoft.com/office/officeart/2005/8/layout/orgChart1"/>
    <dgm:cxn modelId="{23961618-5C75-4260-A441-64C30E17200B}" type="presOf" srcId="{DD1221DA-5926-46A7-B370-B1B32B5A38CA}" destId="{561AE40D-E612-405D-AED1-EC846ADF2FC6}" srcOrd="0" destOrd="0" presId="urn:microsoft.com/office/officeart/2005/8/layout/orgChart1"/>
    <dgm:cxn modelId="{E14E9489-A0BD-43C3-81F3-ECA2A2920A75}" type="presOf" srcId="{33E4FB63-869D-444E-9E15-25B174AF7091}" destId="{12DDE946-BAD0-416F-B4C5-09BC903F5B24}" srcOrd="0" destOrd="0" presId="urn:microsoft.com/office/officeart/2005/8/layout/orgChart1"/>
    <dgm:cxn modelId="{8B1BC2B0-F375-4EF4-A76D-78BA76B7DD1D}" type="presOf" srcId="{7F20047C-76F3-44C2-BE6A-41B65F6CEA0A}" destId="{BA26E2A0-F61D-4C89-863E-89F171B22A2A}" srcOrd="0" destOrd="0" presId="urn:microsoft.com/office/officeart/2005/8/layout/orgChart1"/>
    <dgm:cxn modelId="{2607D17D-DD46-4282-B8E8-35C9AC6C09A5}" type="presOf" srcId="{B8F5F5FC-599A-4521-B13E-4A6642862358}" destId="{FBDA6AC8-DA01-48DE-A45C-03BF9B250933}" srcOrd="0" destOrd="0" presId="urn:microsoft.com/office/officeart/2005/8/layout/orgChart1"/>
    <dgm:cxn modelId="{AC405B60-BEAE-4F28-A25A-AC32295ACD35}" type="presOf" srcId="{81CF49B0-F487-4D9D-9169-89E656751732}" destId="{03C0E947-C9B1-4A3D-A9AA-C65CA0D6F977}" srcOrd="1" destOrd="0" presId="urn:microsoft.com/office/officeart/2005/8/layout/orgChart1"/>
    <dgm:cxn modelId="{729E43A5-4F45-4E5A-BAF5-57FB62342A84}" srcId="{0B8355B8-C66C-4B41-A363-1F2040BDDCA2}" destId="{79A0896B-57DB-4385-87C2-379C5C54DBE5}" srcOrd="0" destOrd="0" parTransId="{54511D4C-D206-45F1-8BF9-A53B10F9462E}" sibTransId="{5CAE89BF-D6F8-442F-AF6A-B111EF3B9821}"/>
    <dgm:cxn modelId="{5114A60C-5392-473F-B3E8-11AA89D50CAE}" srcId="{33E4FB63-869D-444E-9E15-25B174AF7091}" destId="{DD1221DA-5926-46A7-B370-B1B32B5A38CA}" srcOrd="0" destOrd="0" parTransId="{B8F5F5FC-599A-4521-B13E-4A6642862358}" sibTransId="{224C203D-EDF8-4791-B1E0-38CAAE888D26}"/>
    <dgm:cxn modelId="{063AC622-B568-4EA9-86D5-C7CDEEB5E353}" type="presOf" srcId="{B67422B1-6CEA-48FB-B772-3209A8F9B154}" destId="{B9C69081-3379-4D3B-9499-B6CE4A15A151}" srcOrd="1" destOrd="0" presId="urn:microsoft.com/office/officeart/2005/8/layout/orgChart1"/>
    <dgm:cxn modelId="{FEBC28DC-5E73-41C5-8944-3E5AEFF603E2}" srcId="{81CF49B0-F487-4D9D-9169-89E656751732}" destId="{B67422B1-6CEA-48FB-B772-3209A8F9B154}" srcOrd="0" destOrd="0" parTransId="{7F20047C-76F3-44C2-BE6A-41B65F6CEA0A}" sibTransId="{29A77C36-CBD1-412E-AD0A-43B3CAC21CB7}"/>
    <dgm:cxn modelId="{E09C47E3-5792-4F97-9AE4-56946BF79E3F}" type="presOf" srcId="{33E4FB63-869D-444E-9E15-25B174AF7091}" destId="{6E9CC406-7A2B-4BCE-AE3B-016CF154F0EE}" srcOrd="1" destOrd="0" presId="urn:microsoft.com/office/officeart/2005/8/layout/orgChart1"/>
    <dgm:cxn modelId="{76238138-5B28-4F75-B7A5-7E1D28887717}" srcId="{79A0896B-57DB-4385-87C2-379C5C54DBE5}" destId="{81CF49B0-F487-4D9D-9169-89E656751732}" srcOrd="1" destOrd="0" parTransId="{91EEC1AF-4279-42C9-BCB0-625C0CB70827}" sibTransId="{91A872C1-C507-4678-BDEE-63C38EE56988}"/>
    <dgm:cxn modelId="{7FB90671-C9A8-446E-AFF5-AA50DBB303E8}" srcId="{79A0896B-57DB-4385-87C2-379C5C54DBE5}" destId="{33E4FB63-869D-444E-9E15-25B174AF7091}" srcOrd="0" destOrd="0" parTransId="{C54FD45D-3BC2-4E9C-BD42-1358BAA90B0F}" sibTransId="{0FC9AFB1-83AF-46E8-A6AE-6EA2AD15DF42}"/>
    <dgm:cxn modelId="{94403742-A115-4925-99FC-8AD5619756B5}" type="presOf" srcId="{C54FD45D-3BC2-4E9C-BD42-1358BAA90B0F}" destId="{F5734DC4-EB70-4E4F-8618-8B394306B53E}" srcOrd="0" destOrd="0" presId="urn:microsoft.com/office/officeart/2005/8/layout/orgChart1"/>
    <dgm:cxn modelId="{FE15CE7B-8BCC-412E-A680-5992BE5212BE}" type="presParOf" srcId="{072B9ABE-78D9-4373-93EB-350CB9E7111C}" destId="{9549A43D-638E-420D-B711-C6B7C697AF90}" srcOrd="0" destOrd="0" presId="urn:microsoft.com/office/officeart/2005/8/layout/orgChart1"/>
    <dgm:cxn modelId="{3EE16EEB-9CA2-4E69-9477-7979F746205B}" type="presParOf" srcId="{9549A43D-638E-420D-B711-C6B7C697AF90}" destId="{A5EB6DAF-A767-4B63-89BE-D12D2EB05565}" srcOrd="0" destOrd="0" presId="urn:microsoft.com/office/officeart/2005/8/layout/orgChart1"/>
    <dgm:cxn modelId="{FB63C1E4-C906-408E-A14D-B5C52EE855C4}" type="presParOf" srcId="{A5EB6DAF-A767-4B63-89BE-D12D2EB05565}" destId="{A674CF40-C345-4E4B-8E59-828C7FE8786D}" srcOrd="0" destOrd="0" presId="urn:microsoft.com/office/officeart/2005/8/layout/orgChart1"/>
    <dgm:cxn modelId="{8D2D0B23-70BD-4444-8ED0-40C7C2AA5661}" type="presParOf" srcId="{A5EB6DAF-A767-4B63-89BE-D12D2EB05565}" destId="{DCF059CA-4FC5-4356-B787-42B55D2F24E2}" srcOrd="1" destOrd="0" presId="urn:microsoft.com/office/officeart/2005/8/layout/orgChart1"/>
    <dgm:cxn modelId="{C21843E1-3422-485D-A932-2745916F26FB}" type="presParOf" srcId="{9549A43D-638E-420D-B711-C6B7C697AF90}" destId="{B46E1433-51B2-4C35-AE51-B9130604F6BD}" srcOrd="1" destOrd="0" presId="urn:microsoft.com/office/officeart/2005/8/layout/orgChart1"/>
    <dgm:cxn modelId="{543E8655-C37B-43CB-A2D3-C9D3ACA8B7BB}" type="presParOf" srcId="{B46E1433-51B2-4C35-AE51-B9130604F6BD}" destId="{F5734DC4-EB70-4E4F-8618-8B394306B53E}" srcOrd="0" destOrd="0" presId="urn:microsoft.com/office/officeart/2005/8/layout/orgChart1"/>
    <dgm:cxn modelId="{53881292-D3D7-459E-9744-1C736A2C9E9D}" type="presParOf" srcId="{B46E1433-51B2-4C35-AE51-B9130604F6BD}" destId="{C9EEC62A-4AAC-4F3B-ACBC-816282998A1F}" srcOrd="1" destOrd="0" presId="urn:microsoft.com/office/officeart/2005/8/layout/orgChart1"/>
    <dgm:cxn modelId="{D3F13712-AEE3-44E8-AE17-DD149A460A87}" type="presParOf" srcId="{C9EEC62A-4AAC-4F3B-ACBC-816282998A1F}" destId="{0C489037-4299-45EB-A5AF-B1A469E8DCF9}" srcOrd="0" destOrd="0" presId="urn:microsoft.com/office/officeart/2005/8/layout/orgChart1"/>
    <dgm:cxn modelId="{E5E35596-7EE6-4508-BA00-2E37AB6308F5}" type="presParOf" srcId="{0C489037-4299-45EB-A5AF-B1A469E8DCF9}" destId="{12DDE946-BAD0-416F-B4C5-09BC903F5B24}" srcOrd="0" destOrd="0" presId="urn:microsoft.com/office/officeart/2005/8/layout/orgChart1"/>
    <dgm:cxn modelId="{58A79805-6722-4F45-8B06-E138F6DEE1CA}" type="presParOf" srcId="{0C489037-4299-45EB-A5AF-B1A469E8DCF9}" destId="{6E9CC406-7A2B-4BCE-AE3B-016CF154F0EE}" srcOrd="1" destOrd="0" presId="urn:microsoft.com/office/officeart/2005/8/layout/orgChart1"/>
    <dgm:cxn modelId="{7AF11FED-93AA-478E-87CE-2C4BD859F919}" type="presParOf" srcId="{C9EEC62A-4AAC-4F3B-ACBC-816282998A1F}" destId="{80BE2A38-69E8-4677-A3E7-60FBE1F0600E}" srcOrd="1" destOrd="0" presId="urn:microsoft.com/office/officeart/2005/8/layout/orgChart1"/>
    <dgm:cxn modelId="{A3738322-EDF6-4483-AA6A-6DC2D5E9CD62}" type="presParOf" srcId="{80BE2A38-69E8-4677-A3E7-60FBE1F0600E}" destId="{FBDA6AC8-DA01-48DE-A45C-03BF9B250933}" srcOrd="0" destOrd="0" presId="urn:microsoft.com/office/officeart/2005/8/layout/orgChart1"/>
    <dgm:cxn modelId="{857AB4BA-F6A2-4C7F-B04E-8C31AE1E7581}" type="presParOf" srcId="{80BE2A38-69E8-4677-A3E7-60FBE1F0600E}" destId="{D377CC35-7FD4-4DFA-990F-C32F212F00E9}" srcOrd="1" destOrd="0" presId="urn:microsoft.com/office/officeart/2005/8/layout/orgChart1"/>
    <dgm:cxn modelId="{28CF27FF-7D9F-4F39-85E8-1F701520C381}" type="presParOf" srcId="{D377CC35-7FD4-4DFA-990F-C32F212F00E9}" destId="{746AA6C3-34C4-4807-A23F-AAB34347C9FB}" srcOrd="0" destOrd="0" presId="urn:microsoft.com/office/officeart/2005/8/layout/orgChart1"/>
    <dgm:cxn modelId="{FBB2CE7C-3FD4-4F9B-B953-7641396B9E91}" type="presParOf" srcId="{746AA6C3-34C4-4807-A23F-AAB34347C9FB}" destId="{561AE40D-E612-405D-AED1-EC846ADF2FC6}" srcOrd="0" destOrd="0" presId="urn:microsoft.com/office/officeart/2005/8/layout/orgChart1"/>
    <dgm:cxn modelId="{3650AFCF-60C8-4D22-88F6-924EAF2E9DF6}" type="presParOf" srcId="{746AA6C3-34C4-4807-A23F-AAB34347C9FB}" destId="{DC90BE66-CCDA-406D-A7A1-DFE1AA23369D}" srcOrd="1" destOrd="0" presId="urn:microsoft.com/office/officeart/2005/8/layout/orgChart1"/>
    <dgm:cxn modelId="{7B959264-2BD4-49CD-9492-A0A7049AE2C0}" type="presParOf" srcId="{D377CC35-7FD4-4DFA-990F-C32F212F00E9}" destId="{3F6F3CE2-49EF-462F-9975-B4BD7FBA2622}" srcOrd="1" destOrd="0" presId="urn:microsoft.com/office/officeart/2005/8/layout/orgChart1"/>
    <dgm:cxn modelId="{5389A57C-5E2E-4CCC-86E4-D9914B48E7A7}" type="presParOf" srcId="{D377CC35-7FD4-4DFA-990F-C32F212F00E9}" destId="{2FB02C75-04BA-49DA-9585-2E2FF250A4D7}" srcOrd="2" destOrd="0" presId="urn:microsoft.com/office/officeart/2005/8/layout/orgChart1"/>
    <dgm:cxn modelId="{0445CA0C-7F14-44BA-B84C-0FAEF1B640CB}" type="presParOf" srcId="{C9EEC62A-4AAC-4F3B-ACBC-816282998A1F}" destId="{8A83BBBD-FFC9-4DB8-8894-5522220720DA}" srcOrd="2" destOrd="0" presId="urn:microsoft.com/office/officeart/2005/8/layout/orgChart1"/>
    <dgm:cxn modelId="{A1A2A26A-B7FF-4D3C-85F0-36C6A6D526DD}" type="presParOf" srcId="{B46E1433-51B2-4C35-AE51-B9130604F6BD}" destId="{A10A4E85-AF86-4A79-B3F9-EEBD26B8C19C}" srcOrd="2" destOrd="0" presId="urn:microsoft.com/office/officeart/2005/8/layout/orgChart1"/>
    <dgm:cxn modelId="{0C7C21C0-CF3A-4415-A3BD-770498A48B5B}" type="presParOf" srcId="{B46E1433-51B2-4C35-AE51-B9130604F6BD}" destId="{7B42E6F5-251B-42A0-B94D-99DAE7E64B28}" srcOrd="3" destOrd="0" presId="urn:microsoft.com/office/officeart/2005/8/layout/orgChart1"/>
    <dgm:cxn modelId="{24C3C935-B08F-49F6-A77F-E53DC44FAC8F}" type="presParOf" srcId="{7B42E6F5-251B-42A0-B94D-99DAE7E64B28}" destId="{66026204-BF0B-471D-A563-7B6D1AFC6EEF}" srcOrd="0" destOrd="0" presId="urn:microsoft.com/office/officeart/2005/8/layout/orgChart1"/>
    <dgm:cxn modelId="{44C8A31C-1357-4DFF-8E74-DC011C328199}" type="presParOf" srcId="{66026204-BF0B-471D-A563-7B6D1AFC6EEF}" destId="{B0A592E5-7641-4372-B150-E5BC1AB2C727}" srcOrd="0" destOrd="0" presId="urn:microsoft.com/office/officeart/2005/8/layout/orgChart1"/>
    <dgm:cxn modelId="{7E7D781B-31C3-43C6-BAC2-F80249809132}" type="presParOf" srcId="{66026204-BF0B-471D-A563-7B6D1AFC6EEF}" destId="{03C0E947-C9B1-4A3D-A9AA-C65CA0D6F977}" srcOrd="1" destOrd="0" presId="urn:microsoft.com/office/officeart/2005/8/layout/orgChart1"/>
    <dgm:cxn modelId="{553608D3-2603-4BD1-B4DA-108E26232FD6}" type="presParOf" srcId="{7B42E6F5-251B-42A0-B94D-99DAE7E64B28}" destId="{3717F01B-0E53-481B-B988-E8C1553B496E}" srcOrd="1" destOrd="0" presId="urn:microsoft.com/office/officeart/2005/8/layout/orgChart1"/>
    <dgm:cxn modelId="{2E0CB915-3E5E-4133-9934-A7E0C798A917}" type="presParOf" srcId="{3717F01B-0E53-481B-B988-E8C1553B496E}" destId="{BA26E2A0-F61D-4C89-863E-89F171B22A2A}" srcOrd="0" destOrd="0" presId="urn:microsoft.com/office/officeart/2005/8/layout/orgChart1"/>
    <dgm:cxn modelId="{F54C00BD-FFC2-4B36-92E2-0A1B39200F6A}" type="presParOf" srcId="{3717F01B-0E53-481B-B988-E8C1553B496E}" destId="{889FE97B-AB30-4023-AFE7-4C596DB5CB14}" srcOrd="1" destOrd="0" presId="urn:microsoft.com/office/officeart/2005/8/layout/orgChart1"/>
    <dgm:cxn modelId="{6D607F89-FEA9-417C-B49E-B81217931452}" type="presParOf" srcId="{889FE97B-AB30-4023-AFE7-4C596DB5CB14}" destId="{A93A2F61-29E3-40AA-B92D-DBAAF82A9143}" srcOrd="0" destOrd="0" presId="urn:microsoft.com/office/officeart/2005/8/layout/orgChart1"/>
    <dgm:cxn modelId="{9F389AFC-F0D2-42BB-AC6D-E0CFBE0E8608}" type="presParOf" srcId="{A93A2F61-29E3-40AA-B92D-DBAAF82A9143}" destId="{3C6D05D6-9F94-40EC-9C3C-E1398A6080E7}" srcOrd="0" destOrd="0" presId="urn:microsoft.com/office/officeart/2005/8/layout/orgChart1"/>
    <dgm:cxn modelId="{BE3874BA-B9A0-4C45-9E80-4141645A5FD6}" type="presParOf" srcId="{A93A2F61-29E3-40AA-B92D-DBAAF82A9143}" destId="{B9C69081-3379-4D3B-9499-B6CE4A15A151}" srcOrd="1" destOrd="0" presId="urn:microsoft.com/office/officeart/2005/8/layout/orgChart1"/>
    <dgm:cxn modelId="{B49D639D-9E7A-4B83-9688-C19E670270E0}" type="presParOf" srcId="{889FE97B-AB30-4023-AFE7-4C596DB5CB14}" destId="{92D30CE6-D615-4F21-B87C-3859D9E8AF77}" srcOrd="1" destOrd="0" presId="urn:microsoft.com/office/officeart/2005/8/layout/orgChart1"/>
    <dgm:cxn modelId="{61FB0674-054B-4A46-BCE7-E4EDD527CD75}" type="presParOf" srcId="{889FE97B-AB30-4023-AFE7-4C596DB5CB14}" destId="{FAF0B1F9-0084-4343-B2FD-564632A5C5C6}" srcOrd="2" destOrd="0" presId="urn:microsoft.com/office/officeart/2005/8/layout/orgChart1"/>
    <dgm:cxn modelId="{5BA0E8B8-FB0D-4F39-A773-A8099462C0CA}" type="presParOf" srcId="{7B42E6F5-251B-42A0-B94D-99DAE7E64B28}" destId="{98E935DB-F59C-4CC4-8A31-16D3E12EBE8B}" srcOrd="2" destOrd="0" presId="urn:microsoft.com/office/officeart/2005/8/layout/orgChart1"/>
    <dgm:cxn modelId="{7C53E24D-FD3F-4D24-B44B-380BBE90D3BC}" type="presParOf" srcId="{9549A43D-638E-420D-B711-C6B7C697AF90}" destId="{66611A58-64D5-44EE-A234-AFCB7EAAD14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198393-862F-438A-868E-6A3B66F1212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s-ES"/>
        </a:p>
      </dgm:t>
    </dgm:pt>
    <dgm:pt modelId="{4938C73B-3DFF-4349-A8DE-1CD3CD750AB5}">
      <dgm:prSet phldrT="[Texto]" custT="1"/>
      <dgm:spPr/>
      <dgm:t>
        <a:bodyPr/>
        <a:lstStyle/>
        <a:p>
          <a:r>
            <a:rPr lang="es-ES" sz="2800" dirty="0" smtClean="0"/>
            <a:t>Expediente del Niño</a:t>
          </a:r>
          <a:endParaRPr lang="es-ES" sz="2800" dirty="0"/>
        </a:p>
      </dgm:t>
    </dgm:pt>
    <dgm:pt modelId="{B1CF407C-B8DC-4AD4-AF06-6FEEB9217614}" type="parTrans" cxnId="{BC85819F-ECE6-4E36-94B8-1B1B997F2AAB}">
      <dgm:prSet/>
      <dgm:spPr/>
      <dgm:t>
        <a:bodyPr/>
        <a:lstStyle/>
        <a:p>
          <a:endParaRPr lang="es-ES" sz="3200"/>
        </a:p>
      </dgm:t>
    </dgm:pt>
    <dgm:pt modelId="{E96C31B9-58F0-43E3-9A3D-75392C246530}" type="sibTrans" cxnId="{BC85819F-ECE6-4E36-94B8-1B1B997F2AAB}">
      <dgm:prSet custT="1"/>
      <dgm:spPr/>
      <dgm:t>
        <a:bodyPr/>
        <a:lstStyle/>
        <a:p>
          <a:endParaRPr lang="es-ES" sz="2000"/>
        </a:p>
      </dgm:t>
    </dgm:pt>
    <dgm:pt modelId="{F20E4B74-0267-4D31-BAA4-E739744C69D1}">
      <dgm:prSet phldrT="[Texto]" custT="1"/>
      <dgm:spPr/>
      <dgm:t>
        <a:bodyPr/>
        <a:lstStyle/>
        <a:p>
          <a:r>
            <a:rPr lang="es-ES" sz="2800" dirty="0" smtClean="0"/>
            <a:t>Anecdotarios</a:t>
          </a:r>
          <a:endParaRPr lang="es-ES" sz="2800" dirty="0"/>
        </a:p>
      </dgm:t>
    </dgm:pt>
    <dgm:pt modelId="{4414498D-3DB4-4B7C-AF98-C3B0BA292F1E}" type="parTrans" cxnId="{AB664A78-2C9B-4E96-8679-535B184FB6E8}">
      <dgm:prSet/>
      <dgm:spPr/>
      <dgm:t>
        <a:bodyPr/>
        <a:lstStyle/>
        <a:p>
          <a:endParaRPr lang="es-ES" sz="3200"/>
        </a:p>
      </dgm:t>
    </dgm:pt>
    <dgm:pt modelId="{95CAF3FF-7AD1-4BBF-989B-667DDD1A2624}" type="sibTrans" cxnId="{AB664A78-2C9B-4E96-8679-535B184FB6E8}">
      <dgm:prSet custT="1"/>
      <dgm:spPr/>
      <dgm:t>
        <a:bodyPr/>
        <a:lstStyle/>
        <a:p>
          <a:endParaRPr lang="es-ES" sz="2000"/>
        </a:p>
      </dgm:t>
    </dgm:pt>
    <dgm:pt modelId="{86D8DA76-69DD-48C4-9B1E-38739D00C9DC}">
      <dgm:prSet phldrT="[Texto]" custT="1"/>
      <dgm:spPr/>
      <dgm:t>
        <a:bodyPr/>
        <a:lstStyle/>
        <a:p>
          <a:r>
            <a:rPr lang="es-ES" sz="1800" dirty="0" smtClean="0"/>
            <a:t>Instrumento de Seguimiento y Desarrollo del Aprendizaje</a:t>
          </a:r>
          <a:endParaRPr lang="es-ES" sz="1800" dirty="0"/>
        </a:p>
      </dgm:t>
    </dgm:pt>
    <dgm:pt modelId="{71ED755E-17E2-481D-96C1-1BCD171013F1}" type="parTrans" cxnId="{7CC3DF55-C170-48CE-84DF-D528E4D6A0A9}">
      <dgm:prSet/>
      <dgm:spPr/>
      <dgm:t>
        <a:bodyPr/>
        <a:lstStyle/>
        <a:p>
          <a:endParaRPr lang="es-ES" sz="3200"/>
        </a:p>
      </dgm:t>
    </dgm:pt>
    <dgm:pt modelId="{594AEEBF-4D9E-4BD0-BF58-349FA303C2B9}" type="sibTrans" cxnId="{7CC3DF55-C170-48CE-84DF-D528E4D6A0A9}">
      <dgm:prSet custT="1"/>
      <dgm:spPr/>
      <dgm:t>
        <a:bodyPr/>
        <a:lstStyle/>
        <a:p>
          <a:endParaRPr lang="es-ES" sz="2000"/>
        </a:p>
      </dgm:t>
    </dgm:pt>
    <dgm:pt modelId="{CA97BFDE-BF50-4C0E-954C-5786009DDE54}">
      <dgm:prSet/>
      <dgm:spPr/>
      <dgm:t>
        <a:bodyPr/>
        <a:lstStyle/>
        <a:p>
          <a:r>
            <a:rPr lang="es-ES" dirty="0" smtClean="0"/>
            <a:t>Portafolio</a:t>
          </a:r>
          <a:endParaRPr lang="es-ES" dirty="0"/>
        </a:p>
      </dgm:t>
    </dgm:pt>
    <dgm:pt modelId="{23B223C4-13C4-4150-A8F1-7BB1F069A05A}" type="parTrans" cxnId="{30840A6A-209E-4270-A74E-6DA37367A7B2}">
      <dgm:prSet/>
      <dgm:spPr/>
      <dgm:t>
        <a:bodyPr/>
        <a:lstStyle/>
        <a:p>
          <a:endParaRPr lang="es-ES"/>
        </a:p>
      </dgm:t>
    </dgm:pt>
    <dgm:pt modelId="{8A344D15-3B05-4A43-8D26-975F9252FD9E}" type="sibTrans" cxnId="{30840A6A-209E-4270-A74E-6DA37367A7B2}">
      <dgm:prSet/>
      <dgm:spPr/>
      <dgm:t>
        <a:bodyPr/>
        <a:lstStyle/>
        <a:p>
          <a:endParaRPr lang="es-ES"/>
        </a:p>
      </dgm:t>
    </dgm:pt>
    <dgm:pt modelId="{1E98EB7A-2E46-49CC-AB6C-A3C7417732F3}" type="pres">
      <dgm:prSet presAssocID="{F8198393-862F-438A-868E-6A3B66F1212A}" presName="Name0" presStyleCnt="0">
        <dgm:presLayoutVars>
          <dgm:dir/>
          <dgm:resizeHandles val="exact"/>
        </dgm:presLayoutVars>
      </dgm:prSet>
      <dgm:spPr/>
      <dgm:t>
        <a:bodyPr/>
        <a:lstStyle/>
        <a:p>
          <a:endParaRPr lang="es-ES"/>
        </a:p>
      </dgm:t>
    </dgm:pt>
    <dgm:pt modelId="{98AF08AC-9629-4B62-AE6D-4BCEFD9EE563}" type="pres">
      <dgm:prSet presAssocID="{4938C73B-3DFF-4349-A8DE-1CD3CD750AB5}" presName="node" presStyleLbl="node1" presStyleIdx="0" presStyleCnt="4" custScaleX="136679">
        <dgm:presLayoutVars>
          <dgm:bulletEnabled val="1"/>
        </dgm:presLayoutVars>
      </dgm:prSet>
      <dgm:spPr/>
      <dgm:t>
        <a:bodyPr/>
        <a:lstStyle/>
        <a:p>
          <a:endParaRPr lang="es-ES"/>
        </a:p>
      </dgm:t>
    </dgm:pt>
    <dgm:pt modelId="{90B8BCA0-9E56-4EE9-85E9-129446B0616E}" type="pres">
      <dgm:prSet presAssocID="{E96C31B9-58F0-43E3-9A3D-75392C246530}" presName="sibTrans" presStyleLbl="sibTrans2D1" presStyleIdx="0" presStyleCnt="4" custScaleX="123213" custScaleY="137500"/>
      <dgm:spPr/>
      <dgm:t>
        <a:bodyPr/>
        <a:lstStyle/>
        <a:p>
          <a:endParaRPr lang="es-ES"/>
        </a:p>
      </dgm:t>
    </dgm:pt>
    <dgm:pt modelId="{E59B6693-98FA-48AB-90D7-47AD0817C191}" type="pres">
      <dgm:prSet presAssocID="{E96C31B9-58F0-43E3-9A3D-75392C246530}" presName="connectorText" presStyleLbl="sibTrans2D1" presStyleIdx="0" presStyleCnt="4"/>
      <dgm:spPr/>
      <dgm:t>
        <a:bodyPr/>
        <a:lstStyle/>
        <a:p>
          <a:endParaRPr lang="es-ES"/>
        </a:p>
      </dgm:t>
    </dgm:pt>
    <dgm:pt modelId="{31833033-D07B-4A11-B15E-EFF7A0315548}" type="pres">
      <dgm:prSet presAssocID="{CA97BFDE-BF50-4C0E-954C-5786009DDE54}" presName="node" presStyleLbl="node1" presStyleIdx="1" presStyleCnt="4" custScaleX="126744">
        <dgm:presLayoutVars>
          <dgm:bulletEnabled val="1"/>
        </dgm:presLayoutVars>
      </dgm:prSet>
      <dgm:spPr/>
      <dgm:t>
        <a:bodyPr/>
        <a:lstStyle/>
        <a:p>
          <a:endParaRPr lang="es-ES"/>
        </a:p>
      </dgm:t>
    </dgm:pt>
    <dgm:pt modelId="{4BFF010F-5004-4C1E-A819-4C398AA0D7DB}" type="pres">
      <dgm:prSet presAssocID="{8A344D15-3B05-4A43-8D26-975F9252FD9E}" presName="sibTrans" presStyleLbl="sibTrans2D1" presStyleIdx="1" presStyleCnt="4"/>
      <dgm:spPr/>
      <dgm:t>
        <a:bodyPr/>
        <a:lstStyle/>
        <a:p>
          <a:endParaRPr lang="es-ES"/>
        </a:p>
      </dgm:t>
    </dgm:pt>
    <dgm:pt modelId="{5803FD5D-7940-4C79-B482-378EA1864F44}" type="pres">
      <dgm:prSet presAssocID="{8A344D15-3B05-4A43-8D26-975F9252FD9E}" presName="connectorText" presStyleLbl="sibTrans2D1" presStyleIdx="1" presStyleCnt="4"/>
      <dgm:spPr/>
      <dgm:t>
        <a:bodyPr/>
        <a:lstStyle/>
        <a:p>
          <a:endParaRPr lang="es-ES"/>
        </a:p>
      </dgm:t>
    </dgm:pt>
    <dgm:pt modelId="{13E9774B-06F6-4F1C-8E72-FB9661D4C5E0}" type="pres">
      <dgm:prSet presAssocID="{F20E4B74-0267-4D31-BAA4-E739744C69D1}" presName="node" presStyleLbl="node1" presStyleIdx="2" presStyleCnt="4" custScaleX="152502" custScaleY="147769">
        <dgm:presLayoutVars>
          <dgm:bulletEnabled val="1"/>
        </dgm:presLayoutVars>
      </dgm:prSet>
      <dgm:spPr/>
      <dgm:t>
        <a:bodyPr/>
        <a:lstStyle/>
        <a:p>
          <a:endParaRPr lang="es-ES"/>
        </a:p>
      </dgm:t>
    </dgm:pt>
    <dgm:pt modelId="{60DB45AC-2884-4F54-886B-DB80DD3CD26F}" type="pres">
      <dgm:prSet presAssocID="{95CAF3FF-7AD1-4BBF-989B-667DDD1A2624}" presName="sibTrans" presStyleLbl="sibTrans2D1" presStyleIdx="2" presStyleCnt="4" custScaleX="134551" custScaleY="171649"/>
      <dgm:spPr/>
      <dgm:t>
        <a:bodyPr/>
        <a:lstStyle/>
        <a:p>
          <a:endParaRPr lang="es-ES"/>
        </a:p>
      </dgm:t>
    </dgm:pt>
    <dgm:pt modelId="{0C408C0A-2639-41FE-B1AE-2FBCD33345EB}" type="pres">
      <dgm:prSet presAssocID="{95CAF3FF-7AD1-4BBF-989B-667DDD1A2624}" presName="connectorText" presStyleLbl="sibTrans2D1" presStyleIdx="2" presStyleCnt="4"/>
      <dgm:spPr/>
      <dgm:t>
        <a:bodyPr/>
        <a:lstStyle/>
        <a:p>
          <a:endParaRPr lang="es-ES"/>
        </a:p>
      </dgm:t>
    </dgm:pt>
    <dgm:pt modelId="{8C83145C-0100-4AA8-B530-8876E0B4B9D5}" type="pres">
      <dgm:prSet presAssocID="{86D8DA76-69DD-48C4-9B1E-38739D00C9DC}" presName="node" presStyleLbl="node1" presStyleIdx="3" presStyleCnt="4" custScaleX="152652" custScaleY="120193">
        <dgm:presLayoutVars>
          <dgm:bulletEnabled val="1"/>
        </dgm:presLayoutVars>
      </dgm:prSet>
      <dgm:spPr/>
      <dgm:t>
        <a:bodyPr/>
        <a:lstStyle/>
        <a:p>
          <a:endParaRPr lang="es-ES"/>
        </a:p>
      </dgm:t>
    </dgm:pt>
    <dgm:pt modelId="{4B9B4A70-F3A2-4EE4-9773-DD3881DACE59}" type="pres">
      <dgm:prSet presAssocID="{594AEEBF-4D9E-4BD0-BF58-349FA303C2B9}" presName="sibTrans" presStyleLbl="sibTrans2D1" presStyleIdx="3" presStyleCnt="4" custAng="16514646" custFlipVert="1" custFlipHor="0" custScaleX="138007" custScaleY="143410"/>
      <dgm:spPr/>
      <dgm:t>
        <a:bodyPr/>
        <a:lstStyle/>
        <a:p>
          <a:endParaRPr lang="es-ES"/>
        </a:p>
      </dgm:t>
    </dgm:pt>
    <dgm:pt modelId="{094ECE08-CC28-41A6-B3B9-35F142BAAAA2}" type="pres">
      <dgm:prSet presAssocID="{594AEEBF-4D9E-4BD0-BF58-349FA303C2B9}" presName="connectorText" presStyleLbl="sibTrans2D1" presStyleIdx="3" presStyleCnt="4"/>
      <dgm:spPr/>
      <dgm:t>
        <a:bodyPr/>
        <a:lstStyle/>
        <a:p>
          <a:endParaRPr lang="es-ES"/>
        </a:p>
      </dgm:t>
    </dgm:pt>
  </dgm:ptLst>
  <dgm:cxnLst>
    <dgm:cxn modelId="{AB664A78-2C9B-4E96-8679-535B184FB6E8}" srcId="{F8198393-862F-438A-868E-6A3B66F1212A}" destId="{F20E4B74-0267-4D31-BAA4-E739744C69D1}" srcOrd="2" destOrd="0" parTransId="{4414498D-3DB4-4B7C-AF98-C3B0BA292F1E}" sibTransId="{95CAF3FF-7AD1-4BBF-989B-667DDD1A2624}"/>
    <dgm:cxn modelId="{293DB63E-FAA7-424B-8827-629C85BBC821}" type="presOf" srcId="{CA97BFDE-BF50-4C0E-954C-5786009DDE54}" destId="{31833033-D07B-4A11-B15E-EFF7A0315548}" srcOrd="0" destOrd="0" presId="urn:microsoft.com/office/officeart/2005/8/layout/cycle7"/>
    <dgm:cxn modelId="{BC85819F-ECE6-4E36-94B8-1B1B997F2AAB}" srcId="{F8198393-862F-438A-868E-6A3B66F1212A}" destId="{4938C73B-3DFF-4349-A8DE-1CD3CD750AB5}" srcOrd="0" destOrd="0" parTransId="{B1CF407C-B8DC-4AD4-AF06-6FEEB9217614}" sibTransId="{E96C31B9-58F0-43E3-9A3D-75392C246530}"/>
    <dgm:cxn modelId="{D3111901-6EC3-40B8-A710-0F686903F1AC}" type="presOf" srcId="{E96C31B9-58F0-43E3-9A3D-75392C246530}" destId="{E59B6693-98FA-48AB-90D7-47AD0817C191}" srcOrd="1" destOrd="0" presId="urn:microsoft.com/office/officeart/2005/8/layout/cycle7"/>
    <dgm:cxn modelId="{274BFB5F-4348-4612-9389-EB5A4BE225CF}" type="presOf" srcId="{86D8DA76-69DD-48C4-9B1E-38739D00C9DC}" destId="{8C83145C-0100-4AA8-B530-8876E0B4B9D5}" srcOrd="0" destOrd="0" presId="urn:microsoft.com/office/officeart/2005/8/layout/cycle7"/>
    <dgm:cxn modelId="{DC707436-C6C1-403F-B8D7-57E3BFE7B68B}" type="presOf" srcId="{4938C73B-3DFF-4349-A8DE-1CD3CD750AB5}" destId="{98AF08AC-9629-4B62-AE6D-4BCEFD9EE563}" srcOrd="0" destOrd="0" presId="urn:microsoft.com/office/officeart/2005/8/layout/cycle7"/>
    <dgm:cxn modelId="{30840A6A-209E-4270-A74E-6DA37367A7B2}" srcId="{F8198393-862F-438A-868E-6A3B66F1212A}" destId="{CA97BFDE-BF50-4C0E-954C-5786009DDE54}" srcOrd="1" destOrd="0" parTransId="{23B223C4-13C4-4150-A8F1-7BB1F069A05A}" sibTransId="{8A344D15-3B05-4A43-8D26-975F9252FD9E}"/>
    <dgm:cxn modelId="{2F0A2AB3-4FBE-4A48-81FF-41D583B8CBB1}" type="presOf" srcId="{8A344D15-3B05-4A43-8D26-975F9252FD9E}" destId="{5803FD5D-7940-4C79-B482-378EA1864F44}" srcOrd="1" destOrd="0" presId="urn:microsoft.com/office/officeart/2005/8/layout/cycle7"/>
    <dgm:cxn modelId="{8FF85FBE-E718-4F34-9D58-081AFF7C51B2}" type="presOf" srcId="{95CAF3FF-7AD1-4BBF-989B-667DDD1A2624}" destId="{0C408C0A-2639-41FE-B1AE-2FBCD33345EB}" srcOrd="1" destOrd="0" presId="urn:microsoft.com/office/officeart/2005/8/layout/cycle7"/>
    <dgm:cxn modelId="{ECC5B642-F19F-4136-B7FF-4F786F2BA7DB}" type="presOf" srcId="{594AEEBF-4D9E-4BD0-BF58-349FA303C2B9}" destId="{094ECE08-CC28-41A6-B3B9-35F142BAAAA2}" srcOrd="1" destOrd="0" presId="urn:microsoft.com/office/officeart/2005/8/layout/cycle7"/>
    <dgm:cxn modelId="{CFE4A820-DFC9-4724-96E9-806BDD51F713}" type="presOf" srcId="{E96C31B9-58F0-43E3-9A3D-75392C246530}" destId="{90B8BCA0-9E56-4EE9-85E9-129446B0616E}" srcOrd="0" destOrd="0" presId="urn:microsoft.com/office/officeart/2005/8/layout/cycle7"/>
    <dgm:cxn modelId="{7CC3DF55-C170-48CE-84DF-D528E4D6A0A9}" srcId="{F8198393-862F-438A-868E-6A3B66F1212A}" destId="{86D8DA76-69DD-48C4-9B1E-38739D00C9DC}" srcOrd="3" destOrd="0" parTransId="{71ED755E-17E2-481D-96C1-1BCD171013F1}" sibTransId="{594AEEBF-4D9E-4BD0-BF58-349FA303C2B9}"/>
    <dgm:cxn modelId="{AC130840-8553-405F-9E50-386DAB85616B}" type="presOf" srcId="{F8198393-862F-438A-868E-6A3B66F1212A}" destId="{1E98EB7A-2E46-49CC-AB6C-A3C7417732F3}" srcOrd="0" destOrd="0" presId="urn:microsoft.com/office/officeart/2005/8/layout/cycle7"/>
    <dgm:cxn modelId="{F3E0481C-0547-4A9A-87B5-85C097F5AC92}" type="presOf" srcId="{F20E4B74-0267-4D31-BAA4-E739744C69D1}" destId="{13E9774B-06F6-4F1C-8E72-FB9661D4C5E0}" srcOrd="0" destOrd="0" presId="urn:microsoft.com/office/officeart/2005/8/layout/cycle7"/>
    <dgm:cxn modelId="{2F91CF79-D44C-4CEE-B418-169DDC94A0EE}" type="presOf" srcId="{594AEEBF-4D9E-4BD0-BF58-349FA303C2B9}" destId="{4B9B4A70-F3A2-4EE4-9773-DD3881DACE59}" srcOrd="0" destOrd="0" presId="urn:microsoft.com/office/officeart/2005/8/layout/cycle7"/>
    <dgm:cxn modelId="{503A5235-3E5D-4BF7-A9F6-6E0E3A745D8E}" type="presOf" srcId="{95CAF3FF-7AD1-4BBF-989B-667DDD1A2624}" destId="{60DB45AC-2884-4F54-886B-DB80DD3CD26F}" srcOrd="0" destOrd="0" presId="urn:microsoft.com/office/officeart/2005/8/layout/cycle7"/>
    <dgm:cxn modelId="{390984D2-6035-48B4-878D-1445C9254714}" type="presOf" srcId="{8A344D15-3B05-4A43-8D26-975F9252FD9E}" destId="{4BFF010F-5004-4C1E-A819-4C398AA0D7DB}" srcOrd="0" destOrd="0" presId="urn:microsoft.com/office/officeart/2005/8/layout/cycle7"/>
    <dgm:cxn modelId="{ABEBD4CE-A301-4811-B73F-9B31B64A2ADD}" type="presParOf" srcId="{1E98EB7A-2E46-49CC-AB6C-A3C7417732F3}" destId="{98AF08AC-9629-4B62-AE6D-4BCEFD9EE563}" srcOrd="0" destOrd="0" presId="urn:microsoft.com/office/officeart/2005/8/layout/cycle7"/>
    <dgm:cxn modelId="{F677005A-71F6-480C-94A7-C2D12C6D3594}" type="presParOf" srcId="{1E98EB7A-2E46-49CC-AB6C-A3C7417732F3}" destId="{90B8BCA0-9E56-4EE9-85E9-129446B0616E}" srcOrd="1" destOrd="0" presId="urn:microsoft.com/office/officeart/2005/8/layout/cycle7"/>
    <dgm:cxn modelId="{48FE397F-0375-4CCE-8D49-4C8364D6F655}" type="presParOf" srcId="{90B8BCA0-9E56-4EE9-85E9-129446B0616E}" destId="{E59B6693-98FA-48AB-90D7-47AD0817C191}" srcOrd="0" destOrd="0" presId="urn:microsoft.com/office/officeart/2005/8/layout/cycle7"/>
    <dgm:cxn modelId="{8A4E867E-15B3-45EA-B44A-536F025D36A3}" type="presParOf" srcId="{1E98EB7A-2E46-49CC-AB6C-A3C7417732F3}" destId="{31833033-D07B-4A11-B15E-EFF7A0315548}" srcOrd="2" destOrd="0" presId="urn:microsoft.com/office/officeart/2005/8/layout/cycle7"/>
    <dgm:cxn modelId="{BA208F15-7453-4CCB-9ECC-D01D2351608C}" type="presParOf" srcId="{1E98EB7A-2E46-49CC-AB6C-A3C7417732F3}" destId="{4BFF010F-5004-4C1E-A819-4C398AA0D7DB}" srcOrd="3" destOrd="0" presId="urn:microsoft.com/office/officeart/2005/8/layout/cycle7"/>
    <dgm:cxn modelId="{20D3F151-4873-4007-BB6C-96D199E22D26}" type="presParOf" srcId="{4BFF010F-5004-4C1E-A819-4C398AA0D7DB}" destId="{5803FD5D-7940-4C79-B482-378EA1864F44}" srcOrd="0" destOrd="0" presId="urn:microsoft.com/office/officeart/2005/8/layout/cycle7"/>
    <dgm:cxn modelId="{0BEF4CC9-FA50-4805-94F6-E84D17C5E12A}" type="presParOf" srcId="{1E98EB7A-2E46-49CC-AB6C-A3C7417732F3}" destId="{13E9774B-06F6-4F1C-8E72-FB9661D4C5E0}" srcOrd="4" destOrd="0" presId="urn:microsoft.com/office/officeart/2005/8/layout/cycle7"/>
    <dgm:cxn modelId="{5A7D710E-81E4-4420-A99B-ED2430FC3F9A}" type="presParOf" srcId="{1E98EB7A-2E46-49CC-AB6C-A3C7417732F3}" destId="{60DB45AC-2884-4F54-886B-DB80DD3CD26F}" srcOrd="5" destOrd="0" presId="urn:microsoft.com/office/officeart/2005/8/layout/cycle7"/>
    <dgm:cxn modelId="{A15647B2-C064-4000-9D6D-F0B6A6B7AFED}" type="presParOf" srcId="{60DB45AC-2884-4F54-886B-DB80DD3CD26F}" destId="{0C408C0A-2639-41FE-B1AE-2FBCD33345EB}" srcOrd="0" destOrd="0" presId="urn:microsoft.com/office/officeart/2005/8/layout/cycle7"/>
    <dgm:cxn modelId="{AEBA3324-5284-4D5E-AD53-BF1034DEAE3D}" type="presParOf" srcId="{1E98EB7A-2E46-49CC-AB6C-A3C7417732F3}" destId="{8C83145C-0100-4AA8-B530-8876E0B4B9D5}" srcOrd="6" destOrd="0" presId="urn:microsoft.com/office/officeart/2005/8/layout/cycle7"/>
    <dgm:cxn modelId="{E69C3C92-AC44-4000-8299-08466F12B022}" type="presParOf" srcId="{1E98EB7A-2E46-49CC-AB6C-A3C7417732F3}" destId="{4B9B4A70-F3A2-4EE4-9773-DD3881DACE59}" srcOrd="7" destOrd="0" presId="urn:microsoft.com/office/officeart/2005/8/layout/cycle7"/>
    <dgm:cxn modelId="{06F4981F-A0A0-4720-A4CC-4FA25CF64F84}" type="presParOf" srcId="{4B9B4A70-F3A2-4EE4-9773-DD3881DACE59}" destId="{094ECE08-CC28-41A6-B3B9-35F142BAAAA2}"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6E2A0-F61D-4C89-863E-89F171B22A2A}">
      <dsp:nvSpPr>
        <dsp:cNvPr id="0" name=""/>
        <dsp:cNvSpPr/>
      </dsp:nvSpPr>
      <dsp:spPr>
        <a:xfrm>
          <a:off x="4485362" y="3398111"/>
          <a:ext cx="458339" cy="1350103"/>
        </a:xfrm>
        <a:custGeom>
          <a:avLst/>
          <a:gdLst/>
          <a:ahLst/>
          <a:cxnLst/>
          <a:rect l="0" t="0" r="0" b="0"/>
          <a:pathLst>
            <a:path>
              <a:moveTo>
                <a:pt x="0" y="0"/>
              </a:moveTo>
              <a:lnTo>
                <a:pt x="0" y="1350103"/>
              </a:lnTo>
              <a:lnTo>
                <a:pt x="458339" y="13501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0A4E85-AF86-4A79-B3F9-EEBD26B8C19C}">
      <dsp:nvSpPr>
        <dsp:cNvPr id="0" name=""/>
        <dsp:cNvSpPr/>
      </dsp:nvSpPr>
      <dsp:spPr>
        <a:xfrm>
          <a:off x="3132046" y="1484434"/>
          <a:ext cx="2575554" cy="623415"/>
        </a:xfrm>
        <a:custGeom>
          <a:avLst/>
          <a:gdLst/>
          <a:ahLst/>
          <a:cxnLst/>
          <a:rect l="0" t="0" r="0" b="0"/>
          <a:pathLst>
            <a:path>
              <a:moveTo>
                <a:pt x="0" y="0"/>
              </a:moveTo>
              <a:lnTo>
                <a:pt x="0" y="352460"/>
              </a:lnTo>
              <a:lnTo>
                <a:pt x="2575554" y="352460"/>
              </a:lnTo>
              <a:lnTo>
                <a:pt x="2575554" y="6234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DA6AC8-DA01-48DE-A45C-03BF9B250933}">
      <dsp:nvSpPr>
        <dsp:cNvPr id="0" name=""/>
        <dsp:cNvSpPr/>
      </dsp:nvSpPr>
      <dsp:spPr>
        <a:xfrm>
          <a:off x="275132" y="3398111"/>
          <a:ext cx="411920" cy="1341103"/>
        </a:xfrm>
        <a:custGeom>
          <a:avLst/>
          <a:gdLst/>
          <a:ahLst/>
          <a:cxnLst/>
          <a:rect l="0" t="0" r="0" b="0"/>
          <a:pathLst>
            <a:path>
              <a:moveTo>
                <a:pt x="0" y="0"/>
              </a:moveTo>
              <a:lnTo>
                <a:pt x="0" y="1341103"/>
              </a:lnTo>
              <a:lnTo>
                <a:pt x="411920" y="134110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734DC4-EB70-4E4F-8618-8B394306B53E}">
      <dsp:nvSpPr>
        <dsp:cNvPr id="0" name=""/>
        <dsp:cNvSpPr/>
      </dsp:nvSpPr>
      <dsp:spPr>
        <a:xfrm>
          <a:off x="1373588" y="1484434"/>
          <a:ext cx="1758457" cy="623415"/>
        </a:xfrm>
        <a:custGeom>
          <a:avLst/>
          <a:gdLst/>
          <a:ahLst/>
          <a:cxnLst/>
          <a:rect l="0" t="0" r="0" b="0"/>
          <a:pathLst>
            <a:path>
              <a:moveTo>
                <a:pt x="1758457" y="0"/>
              </a:moveTo>
              <a:lnTo>
                <a:pt x="1758457" y="352460"/>
              </a:lnTo>
              <a:lnTo>
                <a:pt x="0" y="352460"/>
              </a:lnTo>
              <a:lnTo>
                <a:pt x="0" y="623415"/>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74CF40-C345-4E4B-8E59-828C7FE8786D}">
      <dsp:nvSpPr>
        <dsp:cNvPr id="0" name=""/>
        <dsp:cNvSpPr/>
      </dsp:nvSpPr>
      <dsp:spPr>
        <a:xfrm>
          <a:off x="1487441" y="194174"/>
          <a:ext cx="3289210" cy="1290260"/>
        </a:xfrm>
        <a:prstGeom prst="rect">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PE" sz="2400" b="0" kern="1200" cap="none" spc="0" dirty="0" smtClean="0">
              <a:ln w="0"/>
              <a:solidFill>
                <a:schemeClr val="tx1"/>
              </a:solidFill>
              <a:effectLst>
                <a:outerShdw blurRad="38100" dist="19050" dir="2700000" algn="tl" rotWithShape="0">
                  <a:schemeClr val="dk1">
                    <a:alpha val="40000"/>
                  </a:schemeClr>
                </a:outerShdw>
              </a:effectLst>
            </a:rPr>
            <a:t>EVALUACIÓN FORMATIVA</a:t>
          </a:r>
          <a:endParaRPr lang="es-PE" sz="2400" b="0" kern="1200" cap="none" spc="0" dirty="0">
            <a:ln w="0"/>
            <a:solidFill>
              <a:schemeClr val="tx1"/>
            </a:solidFill>
            <a:effectLst>
              <a:outerShdw blurRad="38100" dist="19050" dir="2700000" algn="tl" rotWithShape="0">
                <a:schemeClr val="dk1">
                  <a:alpha val="40000"/>
                </a:schemeClr>
              </a:outerShdw>
            </a:effectLst>
          </a:endParaRPr>
        </a:p>
      </dsp:txBody>
      <dsp:txXfrm>
        <a:off x="1487441" y="194174"/>
        <a:ext cx="3289210" cy="1290260"/>
      </dsp:txXfrm>
    </dsp:sp>
    <dsp:sp modelId="{12DDE946-BAD0-416F-B4C5-09BC903F5B24}">
      <dsp:nvSpPr>
        <dsp:cNvPr id="0" name=""/>
        <dsp:cNvSpPr/>
      </dsp:nvSpPr>
      <dsp:spPr>
        <a:xfrm>
          <a:off x="518" y="2107850"/>
          <a:ext cx="2746139" cy="12902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PE" sz="2400" b="0" kern="1200" cap="none" spc="0" dirty="0" smtClean="0">
              <a:ln w="0"/>
              <a:solidFill>
                <a:schemeClr val="tx1"/>
              </a:solidFill>
              <a:effectLst>
                <a:outerShdw blurRad="38100" dist="19050" dir="2700000" algn="tl" rotWithShape="0">
                  <a:schemeClr val="dk1">
                    <a:alpha val="40000"/>
                  </a:schemeClr>
                </a:outerShdw>
              </a:effectLst>
            </a:rPr>
            <a:t>Retroalimentación</a:t>
          </a:r>
          <a:endParaRPr lang="es-PE" sz="2400" b="0" kern="1200" cap="none" spc="0" dirty="0">
            <a:ln w="0"/>
            <a:solidFill>
              <a:schemeClr val="tx1"/>
            </a:solidFill>
            <a:effectLst>
              <a:outerShdw blurRad="38100" dist="19050" dir="2700000" algn="tl" rotWithShape="0">
                <a:schemeClr val="dk1">
                  <a:alpha val="40000"/>
                </a:schemeClr>
              </a:outerShdw>
            </a:effectLst>
          </a:endParaRPr>
        </a:p>
      </dsp:txBody>
      <dsp:txXfrm>
        <a:off x="518" y="2107850"/>
        <a:ext cx="2746139" cy="1290260"/>
      </dsp:txXfrm>
    </dsp:sp>
    <dsp:sp modelId="{561AE40D-E612-405D-AED1-EC846ADF2FC6}">
      <dsp:nvSpPr>
        <dsp:cNvPr id="0" name=""/>
        <dsp:cNvSpPr/>
      </dsp:nvSpPr>
      <dsp:spPr>
        <a:xfrm>
          <a:off x="687053" y="3940020"/>
          <a:ext cx="3714738" cy="15983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PE" sz="20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Consiste en brindar información, orientar, formular preguntas y valorar tareas que realizan los alumnos, sus productos, sus desempeños…</a:t>
          </a:r>
          <a:endParaRPr lang="es-PE" sz="2000" b="1" kern="1200"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dsp:txBody>
      <dsp:txXfrm>
        <a:off x="687053" y="3940020"/>
        <a:ext cx="3714738" cy="1598388"/>
      </dsp:txXfrm>
    </dsp:sp>
    <dsp:sp modelId="{B0A592E5-7641-4372-B150-E5BC1AB2C727}">
      <dsp:nvSpPr>
        <dsp:cNvPr id="0" name=""/>
        <dsp:cNvSpPr/>
      </dsp:nvSpPr>
      <dsp:spPr>
        <a:xfrm>
          <a:off x="4179802" y="2107850"/>
          <a:ext cx="3055595" cy="129026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PE" sz="2400" b="0" kern="1200" cap="none" spc="0" dirty="0" smtClean="0">
              <a:ln w="0"/>
              <a:solidFill>
                <a:schemeClr val="tx1"/>
              </a:solidFill>
              <a:effectLst>
                <a:outerShdw blurRad="38100" dist="19050" dir="2700000" algn="tl" rotWithShape="0">
                  <a:schemeClr val="dk1">
                    <a:alpha val="40000"/>
                  </a:schemeClr>
                </a:outerShdw>
              </a:effectLst>
            </a:rPr>
            <a:t>La autorregulación</a:t>
          </a:r>
          <a:endParaRPr lang="es-PE" sz="2400" b="0" kern="1200" cap="none" spc="0" dirty="0">
            <a:ln w="0"/>
            <a:solidFill>
              <a:schemeClr val="tx1"/>
            </a:solidFill>
            <a:effectLst>
              <a:outerShdw blurRad="38100" dist="19050" dir="2700000" algn="tl" rotWithShape="0">
                <a:schemeClr val="dk1">
                  <a:alpha val="40000"/>
                </a:schemeClr>
              </a:outerShdw>
            </a:effectLst>
          </a:endParaRPr>
        </a:p>
      </dsp:txBody>
      <dsp:txXfrm>
        <a:off x="4179802" y="2107850"/>
        <a:ext cx="3055595" cy="1290260"/>
      </dsp:txXfrm>
    </dsp:sp>
    <dsp:sp modelId="{3C6D05D6-9F94-40EC-9C3C-E1398A6080E7}">
      <dsp:nvSpPr>
        <dsp:cNvPr id="0" name=""/>
        <dsp:cNvSpPr/>
      </dsp:nvSpPr>
      <dsp:spPr>
        <a:xfrm>
          <a:off x="4943701" y="3940020"/>
          <a:ext cx="3845648" cy="16163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PE" sz="20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Ser consciente de que aprende y para qué lo aprende.</a:t>
          </a:r>
        </a:p>
        <a:p>
          <a:pPr lvl="0" algn="ctr" defTabSz="889000">
            <a:lnSpc>
              <a:spcPct val="90000"/>
            </a:lnSpc>
            <a:spcBef>
              <a:spcPct val="0"/>
            </a:spcBef>
            <a:spcAft>
              <a:spcPct val="35000"/>
            </a:spcAft>
          </a:pPr>
          <a:r>
            <a:rPr lang="es-PE" sz="2000" b="1" kern="1200"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Monitorear su aprendizaje el mismo.</a:t>
          </a:r>
        </a:p>
      </dsp:txBody>
      <dsp:txXfrm>
        <a:off x="4943701" y="3940020"/>
        <a:ext cx="3845648" cy="16163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F08AC-9629-4B62-AE6D-4BCEFD9EE563}">
      <dsp:nvSpPr>
        <dsp:cNvPr id="0" name=""/>
        <dsp:cNvSpPr/>
      </dsp:nvSpPr>
      <dsp:spPr>
        <a:xfrm>
          <a:off x="3283844" y="-107864"/>
          <a:ext cx="2506343" cy="916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Expediente del Niño</a:t>
          </a:r>
          <a:endParaRPr lang="es-ES" sz="2800" kern="1200" dirty="0"/>
        </a:p>
      </dsp:txBody>
      <dsp:txXfrm>
        <a:off x="3310698" y="-81010"/>
        <a:ext cx="2452635" cy="863164"/>
      </dsp:txXfrm>
    </dsp:sp>
    <dsp:sp modelId="{90B8BCA0-9E56-4EE9-85E9-129446B0616E}">
      <dsp:nvSpPr>
        <dsp:cNvPr id="0" name=""/>
        <dsp:cNvSpPr/>
      </dsp:nvSpPr>
      <dsp:spPr>
        <a:xfrm rot="2700000">
          <a:off x="5046199" y="1010752"/>
          <a:ext cx="743240" cy="441244"/>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a:off x="5178572" y="1099001"/>
        <a:ext cx="478494" cy="264746"/>
      </dsp:txXfrm>
    </dsp:sp>
    <dsp:sp modelId="{31833033-D07B-4A11-B15E-EFF7A0315548}">
      <dsp:nvSpPr>
        <dsp:cNvPr id="0" name=""/>
        <dsp:cNvSpPr/>
      </dsp:nvSpPr>
      <dsp:spPr>
        <a:xfrm>
          <a:off x="5136542" y="1653742"/>
          <a:ext cx="2324160" cy="9168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s-ES" sz="3900" kern="1200" dirty="0" smtClean="0"/>
            <a:t>Portafolio</a:t>
          </a:r>
          <a:endParaRPr lang="es-ES" sz="3900" kern="1200" dirty="0"/>
        </a:p>
      </dsp:txBody>
      <dsp:txXfrm>
        <a:off x="5163396" y="1680596"/>
        <a:ext cx="2270452" cy="863164"/>
      </dsp:txXfrm>
    </dsp:sp>
    <dsp:sp modelId="{4BFF010F-5004-4C1E-A819-4C398AA0D7DB}">
      <dsp:nvSpPr>
        <dsp:cNvPr id="0" name=""/>
        <dsp:cNvSpPr/>
      </dsp:nvSpPr>
      <dsp:spPr>
        <a:xfrm rot="8100000">
          <a:off x="5225706" y="2723033"/>
          <a:ext cx="603215" cy="320905"/>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rot="10800000">
        <a:off x="5321977" y="2787214"/>
        <a:ext cx="410672" cy="192543"/>
      </dsp:txXfrm>
    </dsp:sp>
    <dsp:sp modelId="{13E9774B-06F6-4F1C-8E72-FB9661D4C5E0}">
      <dsp:nvSpPr>
        <dsp:cNvPr id="0" name=""/>
        <dsp:cNvSpPr/>
      </dsp:nvSpPr>
      <dsp:spPr>
        <a:xfrm>
          <a:off x="3138767" y="3196358"/>
          <a:ext cx="2796496" cy="135485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s-ES" sz="2800" kern="1200" dirty="0" smtClean="0"/>
            <a:t>Anecdotarios</a:t>
          </a:r>
          <a:endParaRPr lang="es-ES" sz="2800" kern="1200" dirty="0"/>
        </a:p>
      </dsp:txBody>
      <dsp:txXfrm>
        <a:off x="3178449" y="3236040"/>
        <a:ext cx="2717132" cy="1275488"/>
      </dsp:txXfrm>
    </dsp:sp>
    <dsp:sp modelId="{60DB45AC-2884-4F54-886B-DB80DD3CD26F}">
      <dsp:nvSpPr>
        <dsp:cNvPr id="0" name=""/>
        <dsp:cNvSpPr/>
      </dsp:nvSpPr>
      <dsp:spPr>
        <a:xfrm rot="13500000">
          <a:off x="3187187" y="2654357"/>
          <a:ext cx="811632" cy="55083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3352436" y="2764523"/>
        <a:ext cx="481134" cy="330498"/>
      </dsp:txXfrm>
    </dsp:sp>
    <dsp:sp modelId="{8C83145C-0100-4AA8-B530-8876E0B4B9D5}">
      <dsp:nvSpPr>
        <dsp:cNvPr id="0" name=""/>
        <dsp:cNvSpPr/>
      </dsp:nvSpPr>
      <dsp:spPr>
        <a:xfrm>
          <a:off x="1375785" y="1561170"/>
          <a:ext cx="2799246" cy="110201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S" sz="1800" kern="1200" dirty="0" smtClean="0"/>
            <a:t>Instrumento de Seguimiento y Desarrollo del Aprendizaje</a:t>
          </a:r>
          <a:endParaRPr lang="es-ES" sz="1800" kern="1200" dirty="0"/>
        </a:p>
      </dsp:txBody>
      <dsp:txXfrm>
        <a:off x="1408062" y="1593447"/>
        <a:ext cx="2734692" cy="1037461"/>
      </dsp:txXfrm>
    </dsp:sp>
    <dsp:sp modelId="{4B9B4A70-F3A2-4EE4-9773-DD3881DACE59}">
      <dsp:nvSpPr>
        <dsp:cNvPr id="0" name=""/>
        <dsp:cNvSpPr/>
      </dsp:nvSpPr>
      <dsp:spPr>
        <a:xfrm rot="7785354" flipV="1">
          <a:off x="3286258" y="954983"/>
          <a:ext cx="832479" cy="460210"/>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s-ES" sz="2000" kern="1200"/>
        </a:p>
      </dsp:txBody>
      <dsp:txXfrm rot="10800000">
        <a:off x="3424321" y="1047025"/>
        <a:ext cx="556353" cy="27612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F9413-EAA5-4D17-B995-568C6D9C1017}" type="datetimeFigureOut">
              <a:rPr lang="es-PE" smtClean="0"/>
              <a:t>25/02/2022</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730DE-3C0F-4CDD-8E9B-6755C88AC880}" type="slidenum">
              <a:rPr lang="es-PE" smtClean="0"/>
              <a:t>‹Nº›</a:t>
            </a:fld>
            <a:endParaRPr lang="es-PE"/>
          </a:p>
        </p:txBody>
      </p:sp>
    </p:spTree>
    <p:extLst>
      <p:ext uri="{BB962C8B-B14F-4D97-AF65-F5344CB8AC3E}">
        <p14:creationId xmlns:p14="http://schemas.microsoft.com/office/powerpoint/2010/main" val="899919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C9730DE-3C0F-4CDD-8E9B-6755C88AC880}" type="slidenum">
              <a:rPr lang="es-PE" smtClean="0"/>
              <a:t>1</a:t>
            </a:fld>
            <a:endParaRPr lang="es-PE"/>
          </a:p>
        </p:txBody>
      </p:sp>
    </p:spTree>
    <p:extLst>
      <p:ext uri="{BB962C8B-B14F-4D97-AF65-F5344CB8AC3E}">
        <p14:creationId xmlns:p14="http://schemas.microsoft.com/office/powerpoint/2010/main" val="198814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FC9730DE-3C0F-4CDD-8E9B-6755C88AC880}" type="slidenum">
              <a:rPr lang="es-PE" smtClean="0"/>
              <a:t>2</a:t>
            </a:fld>
            <a:endParaRPr lang="es-PE"/>
          </a:p>
        </p:txBody>
      </p:sp>
    </p:spTree>
    <p:extLst>
      <p:ext uri="{BB962C8B-B14F-4D97-AF65-F5344CB8AC3E}">
        <p14:creationId xmlns:p14="http://schemas.microsoft.com/office/powerpoint/2010/main" val="314100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EA0681-98D4-5940-8C13-0F74B16AC62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9176AACE-76CA-544F-8639-0B1B7EE319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6AB87244-C390-5748-A454-32124C6515A6}"/>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57AC9F13-E88D-2F4F-B03E-8E42DC7AAF6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AFC2DF-7BAE-A243-B35A-B06FBB76CA4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44564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C19176-97CF-A74B-9E63-497B2414649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70815444-E319-604A-BB63-6CCEB3A5105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94945184-05F6-3C49-B0B6-FAC6F13867F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22213963-456C-5347-ACAE-88DB8DB4E6F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A943C8E-0E2B-6848-8162-EBC479A5CDB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13124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3C9ABFD-2CE0-A64D-9935-4B9E7D2201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97885B5-9B59-D549-84DF-B20C30E4C2E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8966AD52-D4F1-F245-B141-BC1761198BF2}"/>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F4CBC9E2-BF13-D740-B661-4C23A12D7BEE}"/>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53DF5E4-6A95-DD44-982C-9E3F9C13F7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76350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16562F-6623-C342-8750-D3013734F5FB}"/>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7C91D01F-ECD8-7146-B727-9903D4762EA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35B5E085-B2E6-EC45-94AB-694A2A68C2AD}"/>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F7C0B4E6-EE8E-4046-A9EE-6E71CC480DC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7525D76-67A2-7945-8F4E-57C59D980581}"/>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068034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E05A19-3FE5-CA4B-8DA5-AAE00527A9C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5F5DD10D-D435-FD4D-8E11-878185DCC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D00FAD1-1896-C344-82F5-7324D8D5916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E27F8546-2110-6845-9C7E-975DE4F405B1}"/>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0E7E9D01-10FB-214B-9FF5-124023765C54}"/>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27633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810A5B-BDB7-8B4E-8FF0-67A79BE93CEA}"/>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972CC31-D0C1-F246-A634-F996C11A58E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78A07399-7465-4E41-81A0-215032845DC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D4CD831B-8777-7D44-9B31-F1F26760185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D90BAF45-DE96-644C-B7B4-02DE602E5B9D}"/>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3299136-C704-E94D-A606-2FB07267299C}"/>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37743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61371E-1841-DE48-ABE7-257834481D5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BACF5B85-72A6-E943-A9C0-E830D5BE6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02B89EC-FB54-1F4C-81E7-4A79634EDDE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18596949-0FDC-6F40-BC74-0F2F74401D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678AC29-D8E7-9D45-B5D9-BFAC32AF260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4865A344-D363-5C42-91D1-0E9787FEC436}"/>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8" name="Marcador de pie de página 7">
            <a:extLst>
              <a:ext uri="{FF2B5EF4-FFF2-40B4-BE49-F238E27FC236}">
                <a16:creationId xmlns:a16="http://schemas.microsoft.com/office/drawing/2014/main" id="{A2CD1D84-0401-DC40-BF7F-5884C1453D0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EAAE97B3-9426-A442-B51C-72E9224825C7}"/>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86922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7C8A2B-77D7-7749-A44D-85E44EE5A987}"/>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05A5D22F-F09E-B442-9E35-ED85A1C3C710}"/>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4" name="Marcador de pie de página 3">
            <a:extLst>
              <a:ext uri="{FF2B5EF4-FFF2-40B4-BE49-F238E27FC236}">
                <a16:creationId xmlns:a16="http://schemas.microsoft.com/office/drawing/2014/main" id="{E7793CE6-0187-B149-ADAC-9CBD2B920A4E}"/>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4AF2B453-9088-2742-8CB3-7C97CCED2BE9}"/>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073222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BED0B75-1331-8B46-B61B-03B77AB5B867}"/>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3" name="Marcador de pie de página 2">
            <a:extLst>
              <a:ext uri="{FF2B5EF4-FFF2-40B4-BE49-F238E27FC236}">
                <a16:creationId xmlns:a16="http://schemas.microsoft.com/office/drawing/2014/main" id="{6A1B3FE1-68AA-DE47-9272-76E4C81010B5}"/>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5496D539-7A43-5F48-ACAF-5CB56C141585}"/>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62293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23A0A-E4EB-FB45-A6EB-D59F81FF74A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4A7D16B-A9B4-5F41-B7F3-C9A14F03C2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301C25CE-C3A5-D749-93AE-918F01181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B483266-2D01-C94E-A9D5-4A9B1FA1832D}"/>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17874F22-000E-CD4A-91C4-E7143E8EEDA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7542A4C-7C62-2C4C-85A2-AEDA61FD721E}"/>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199095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DBB990-E6BA-9A46-8BFD-E4AAE5C5BD1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8AFC4B59-4A72-074B-B457-673FE13BE7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42B5370C-B781-CC4B-8C9D-92D922742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2223FF-E9B1-EE4C-BF4C-DFE603FD35EF}"/>
              </a:ext>
            </a:extLst>
          </p:cNvPr>
          <p:cNvSpPr>
            <a:spLocks noGrp="1"/>
          </p:cNvSpPr>
          <p:nvPr>
            <p:ph type="dt" sz="half" idx="10"/>
          </p:nvPr>
        </p:nvSpPr>
        <p:spPr/>
        <p:txBody>
          <a:bodyPr/>
          <a:lstStyle/>
          <a:p>
            <a:fld id="{5A140DF5-E31A-1747-9402-3F6E7CA07F9A}" type="datetimeFigureOut">
              <a:rPr lang="es-PE" smtClean="0"/>
              <a:t>25/02/2022</a:t>
            </a:fld>
            <a:endParaRPr lang="es-PE"/>
          </a:p>
        </p:txBody>
      </p:sp>
      <p:sp>
        <p:nvSpPr>
          <p:cNvPr id="6" name="Marcador de pie de página 5">
            <a:extLst>
              <a:ext uri="{FF2B5EF4-FFF2-40B4-BE49-F238E27FC236}">
                <a16:creationId xmlns:a16="http://schemas.microsoft.com/office/drawing/2014/main" id="{25605B1E-62C3-0C41-BAC8-55DBE156231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AA99B347-7B2D-B643-8921-1866B66AB91B}"/>
              </a:ext>
            </a:extLst>
          </p:cNvPr>
          <p:cNvSpPr>
            <a:spLocks noGrp="1"/>
          </p:cNvSpPr>
          <p:nvPr>
            <p:ph type="sldNum" sz="quarter" idx="12"/>
          </p:nvPr>
        </p:nvSpPr>
        <p:spPr/>
        <p:txBody>
          <a:bodyPr/>
          <a:lstStyle/>
          <a:p>
            <a:fld id="{AB518D0D-6509-C94A-9CAC-657746182A0C}" type="slidenum">
              <a:rPr lang="es-PE" smtClean="0"/>
              <a:t>‹Nº›</a:t>
            </a:fld>
            <a:endParaRPr lang="es-PE"/>
          </a:p>
        </p:txBody>
      </p:sp>
    </p:spTree>
    <p:extLst>
      <p:ext uri="{BB962C8B-B14F-4D97-AF65-F5344CB8AC3E}">
        <p14:creationId xmlns:p14="http://schemas.microsoft.com/office/powerpoint/2010/main" val="3950795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1EAAE72-D35B-4745-BDA1-38C70743A2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D6DAE8A1-3798-1242-BCA3-EDFE89590F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D1AA224-A43E-8C42-B516-A5B39B6671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140DF5-E31A-1747-9402-3F6E7CA07F9A}" type="datetimeFigureOut">
              <a:rPr lang="es-PE" smtClean="0"/>
              <a:t>25/02/2022</a:t>
            </a:fld>
            <a:endParaRPr lang="es-PE"/>
          </a:p>
        </p:txBody>
      </p:sp>
      <p:sp>
        <p:nvSpPr>
          <p:cNvPr id="5" name="Marcador de pie de página 4">
            <a:extLst>
              <a:ext uri="{FF2B5EF4-FFF2-40B4-BE49-F238E27FC236}">
                <a16:creationId xmlns:a16="http://schemas.microsoft.com/office/drawing/2014/main" id="{E9E556B0-F968-5E4E-9216-76D1FA1B2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7F646734-DAEF-C247-83DA-77A9BAA5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518D0D-6509-C94A-9CAC-657746182A0C}" type="slidenum">
              <a:rPr lang="es-PE" smtClean="0"/>
              <a:t>‹Nº›</a:t>
            </a:fld>
            <a:endParaRPr lang="es-PE"/>
          </a:p>
        </p:txBody>
      </p:sp>
    </p:spTree>
    <p:extLst>
      <p:ext uri="{BB962C8B-B14F-4D97-AF65-F5344CB8AC3E}">
        <p14:creationId xmlns:p14="http://schemas.microsoft.com/office/powerpoint/2010/main" val="2845578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2.jpeg"/><Relationship Id="rId5" Type="http://schemas.microsoft.com/office/2007/relationships/hdphoto" Target="../media/hdphoto4.wdp"/><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4.xml"/><Relationship Id="rId5" Type="http://schemas.microsoft.com/office/2007/relationships/hdphoto" Target="../media/hdphoto8.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0.emf"/><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0.wdp"/></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4.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a:blip r:embed="rId3"/>
          <a:stretch>
            <a:fillRect/>
          </a:stretch>
        </p:blipFill>
        <p:spPr>
          <a:xfrm>
            <a:off x="0" y="0"/>
            <a:ext cx="12192000" cy="6858000"/>
          </a:xfrm>
          <a:prstGeom prst="rect">
            <a:avLst/>
          </a:prstGeom>
        </p:spPr>
      </p:pic>
      <p:pic>
        <p:nvPicPr>
          <p:cNvPr id="3" name="Imagen 2"/>
          <p:cNvPicPr>
            <a:picLocks noChangeAspect="1"/>
          </p:cNvPicPr>
          <p:nvPr/>
        </p:nvPicPr>
        <p:blipFill>
          <a:blip r:embed="rId4"/>
          <a:stretch>
            <a:fillRect/>
          </a:stretch>
        </p:blipFill>
        <p:spPr>
          <a:xfrm>
            <a:off x="4020671" y="273251"/>
            <a:ext cx="6311497" cy="6311497"/>
          </a:xfrm>
          <a:prstGeom prst="rect">
            <a:avLst/>
          </a:prstGeom>
        </p:spPr>
      </p:pic>
    </p:spTree>
    <p:extLst>
      <p:ext uri="{BB962C8B-B14F-4D97-AF65-F5344CB8AC3E}">
        <p14:creationId xmlns:p14="http://schemas.microsoft.com/office/powerpoint/2010/main" val="1124753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129553" y="618565"/>
            <a:ext cx="8377518" cy="10219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¿QUÉ ES LO QUE LOS NIÑOS DEBEN OBTENER EN LA ESCUELA INFANTIL?</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4" name="Rectángulo 3"/>
          <p:cNvSpPr/>
          <p:nvPr/>
        </p:nvSpPr>
        <p:spPr>
          <a:xfrm>
            <a:off x="551330" y="4195482"/>
            <a:ext cx="2581835" cy="231289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n w="0"/>
                <a:solidFill>
                  <a:schemeClr val="tx1"/>
                </a:solidFill>
                <a:effectLst>
                  <a:outerShdw blurRad="38100" dist="19050" dir="2700000" algn="tl" rotWithShape="0">
                    <a:schemeClr val="dk1">
                      <a:alpha val="40000"/>
                    </a:schemeClr>
                  </a:outerShdw>
                </a:effectLst>
              </a:rPr>
              <a:t>Desarrollan el área social, afectiva y cognitiva que va a necesitar por el resto de su vida.</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6" name="Rectángulo 5"/>
          <p:cNvSpPr/>
          <p:nvPr/>
        </p:nvSpPr>
        <p:spPr>
          <a:xfrm>
            <a:off x="3418820" y="3173504"/>
            <a:ext cx="2991970" cy="256839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n w="0"/>
                <a:solidFill>
                  <a:schemeClr val="tx1"/>
                </a:solidFill>
                <a:effectLst>
                  <a:outerShdw blurRad="38100" dist="19050" dir="2700000" algn="tl" rotWithShape="0">
                    <a:schemeClr val="dk1">
                      <a:alpha val="40000"/>
                    </a:schemeClr>
                  </a:outerShdw>
                </a:effectLst>
              </a:rPr>
              <a:t>Debe comprender el sentido de la temporalidad, comprender lo espacial, extender sus relaciones, desenvolver sus afectos, delinear su carácter, dar nacimiento a su curiosidad.</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7" name="Rectángulo 6"/>
          <p:cNvSpPr/>
          <p:nvPr/>
        </p:nvSpPr>
        <p:spPr>
          <a:xfrm>
            <a:off x="6810744" y="1956546"/>
            <a:ext cx="3314700" cy="2407023"/>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n w="0"/>
                <a:solidFill>
                  <a:schemeClr val="tx1"/>
                </a:solidFill>
                <a:effectLst>
                  <a:outerShdw blurRad="38100" dist="19050" dir="2700000" algn="tl" rotWithShape="0">
                    <a:schemeClr val="dk1">
                      <a:alpha val="40000"/>
                    </a:schemeClr>
                  </a:outerShdw>
                </a:effectLst>
              </a:rPr>
              <a:t>Si no se logran constituir estos fundamentos en los primeros años de vida, ya no se podrán lograr las competencias previstas por las normas sociales o los programas escolares.</a:t>
            </a:r>
            <a:endParaRPr lang="en-US" sz="2000" dirty="0">
              <a:ln w="0"/>
              <a:solidFill>
                <a:schemeClr val="tx1"/>
              </a:solidFill>
              <a:effectLst>
                <a:outerShdw blurRad="38100" dist="19050" dir="2700000" algn="tl" rotWithShape="0">
                  <a:schemeClr val="dk1">
                    <a:alpha val="40000"/>
                  </a:schemeClr>
                </a:outerShdw>
              </a:effectLst>
            </a:endParaRPr>
          </a:p>
        </p:txBody>
      </p:sp>
      <p:pic>
        <p:nvPicPr>
          <p:cNvPr id="8" name="Imagen 7"/>
          <p:cNvPicPr>
            <a:picLocks noChangeAspect="1"/>
          </p:cNvPicPr>
          <p:nvPr/>
        </p:nvPicPr>
        <p:blipFill>
          <a:blip r:embed="rId3"/>
          <a:stretch>
            <a:fillRect/>
          </a:stretch>
        </p:blipFill>
        <p:spPr>
          <a:xfrm>
            <a:off x="999470" y="1902756"/>
            <a:ext cx="2019396" cy="2019396"/>
          </a:xfrm>
          <a:prstGeom prst="rect">
            <a:avLst/>
          </a:prstGeom>
        </p:spPr>
      </p:pic>
    </p:spTree>
    <p:extLst>
      <p:ext uri="{BB962C8B-B14F-4D97-AF65-F5344CB8AC3E}">
        <p14:creationId xmlns:p14="http://schemas.microsoft.com/office/powerpoint/2010/main" val="159683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129553" y="309283"/>
            <a:ext cx="8377518" cy="10219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¿QUÉ ES LO QUE LOS NIÑOS DEBEN OBTENER EN LA ESCUELA INFANTIL?</a:t>
            </a:r>
            <a:endParaRPr lang="en-US" sz="3200" dirty="0">
              <a:ln w="0"/>
              <a:solidFill>
                <a:schemeClr val="tx1"/>
              </a:solidFill>
              <a:effectLst>
                <a:outerShdw blurRad="38100" dist="19050" dir="2700000" algn="tl" rotWithShape="0">
                  <a:schemeClr val="dk1">
                    <a:alpha val="40000"/>
                  </a:schemeClr>
                </a:outerShdw>
              </a:effectLst>
            </a:endParaRPr>
          </a:p>
        </p:txBody>
      </p:sp>
      <p:pic>
        <p:nvPicPr>
          <p:cNvPr id="2050" name="Picture 2" descr="Un Niño Y Una Chica Felices Abrazados Juntos Ilustración del Vector -  Ilustración de adolescente, divertido: 164706017"/>
          <p:cNvPicPr>
            <a:picLocks noChangeAspect="1" noChangeArrowheads="1"/>
          </p:cNvPicPr>
          <p:nvPr/>
        </p:nvPicPr>
        <p:blipFill rotWithShape="1">
          <a:blip r:embed="rId3">
            <a:extLst>
              <a:ext uri="{28A0092B-C50C-407E-A947-70E740481C1C}">
                <a14:useLocalDpi xmlns:a14="http://schemas.microsoft.com/office/drawing/2010/main" val="0"/>
              </a:ext>
            </a:extLst>
          </a:blip>
          <a:srcRect l="6034" b="11231"/>
          <a:stretch/>
        </p:blipFill>
        <p:spPr bwMode="auto">
          <a:xfrm>
            <a:off x="745588" y="1879183"/>
            <a:ext cx="2616590" cy="20609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enguajes Artísticos"/>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641676" y="2181997"/>
            <a:ext cx="2967452" cy="175811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l elefante Bernardo. Cuento en vídeo con valores para niños"/>
          <p:cNvPicPr>
            <a:picLocks noChangeAspect="1" noChangeArrowheads="1"/>
          </p:cNvPicPr>
          <p:nvPr/>
        </p:nvPicPr>
        <p:blipFill rotWithShape="1">
          <a:blip r:embed="rId6">
            <a:extLst>
              <a:ext uri="{28A0092B-C50C-407E-A947-70E740481C1C}">
                <a14:useLocalDpi xmlns:a14="http://schemas.microsoft.com/office/drawing/2010/main" val="0"/>
              </a:ext>
            </a:extLst>
          </a:blip>
          <a:srcRect l="11070" r="12833" b="12293"/>
          <a:stretch/>
        </p:blipFill>
        <p:spPr bwMode="auto">
          <a:xfrm>
            <a:off x="7231097" y="2181998"/>
            <a:ext cx="2796385" cy="175811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872921" y="4600135"/>
            <a:ext cx="8890782" cy="156819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ln w="0"/>
                <a:solidFill>
                  <a:schemeClr val="tx1"/>
                </a:solidFill>
                <a:effectLst>
                  <a:outerShdw blurRad="38100" dist="19050" dir="2700000" algn="tl" rotWithShape="0">
                    <a:schemeClr val="dk1">
                      <a:alpha val="40000"/>
                    </a:schemeClr>
                  </a:outerShdw>
                </a:effectLst>
              </a:rPr>
              <a:t>Compartir experiencias y emociones, aprender a vivir y convivir, observar la realidad, asombrarse por descubrir cosas nuevas, buscar respuestas, saber escuchar, trabajar juntos.</a:t>
            </a:r>
            <a:endParaRPr lang="en-US" sz="2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7497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5824025" y="321798"/>
            <a:ext cx="4304714" cy="94439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EL SENTIDO DE LA EVALUACIÓN</a:t>
            </a:r>
            <a:endParaRPr lang="en-US" sz="3200" dirty="0">
              <a:ln w="0"/>
              <a:solidFill>
                <a:schemeClr val="tx1"/>
              </a:solidFill>
              <a:effectLst>
                <a:outerShdw blurRad="38100" dist="19050" dir="2700000" algn="tl" rotWithShape="0">
                  <a:schemeClr val="dk1">
                    <a:alpha val="40000"/>
                  </a:schemeClr>
                </a:outerShdw>
              </a:effectLst>
            </a:endParaRPr>
          </a:p>
        </p:txBody>
      </p:sp>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42471" t="16586" r="19086" b="5505"/>
          <a:stretch/>
        </p:blipFill>
        <p:spPr>
          <a:xfrm>
            <a:off x="267286" y="321798"/>
            <a:ext cx="5224802" cy="6275950"/>
          </a:xfrm>
          <a:prstGeom prst="rect">
            <a:avLst/>
          </a:prstGeom>
        </p:spPr>
      </p:pic>
      <p:sp>
        <p:nvSpPr>
          <p:cNvPr id="5" name="Rectángulo 4"/>
          <p:cNvSpPr/>
          <p:nvPr/>
        </p:nvSpPr>
        <p:spPr>
          <a:xfrm>
            <a:off x="5289452" y="1698675"/>
            <a:ext cx="4839287" cy="175846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ln w="0"/>
                <a:solidFill>
                  <a:schemeClr val="tx1"/>
                </a:solidFill>
                <a:effectLst>
                  <a:outerShdw blurRad="38100" dist="19050" dir="2700000" algn="tl" rotWithShape="0">
                    <a:schemeClr val="dk1">
                      <a:alpha val="40000"/>
                    </a:schemeClr>
                  </a:outerShdw>
                </a:effectLst>
              </a:rPr>
              <a:t>¿Qué significa estar “retrasado” en el dibujo?</a:t>
            </a:r>
          </a:p>
          <a:p>
            <a:pPr algn="ctr"/>
            <a:endParaRPr lang="es-ES" sz="2400" dirty="0">
              <a:ln w="0"/>
              <a:solidFill>
                <a:schemeClr val="tx1"/>
              </a:solidFill>
              <a:effectLst>
                <a:outerShdw blurRad="38100" dist="19050" dir="2700000" algn="tl" rotWithShape="0">
                  <a:schemeClr val="dk1">
                    <a:alpha val="40000"/>
                  </a:schemeClr>
                </a:outerShdw>
              </a:effectLst>
            </a:endParaRPr>
          </a:p>
          <a:p>
            <a:pPr algn="ctr"/>
            <a:r>
              <a:rPr lang="es-ES" sz="2400" dirty="0" smtClean="0">
                <a:ln w="0"/>
                <a:solidFill>
                  <a:schemeClr val="tx1"/>
                </a:solidFill>
                <a:effectLst>
                  <a:outerShdw blurRad="38100" dist="19050" dir="2700000" algn="tl" rotWithShape="0">
                    <a:schemeClr val="dk1">
                      <a:alpha val="40000"/>
                    </a:schemeClr>
                  </a:outerShdw>
                </a:effectLst>
              </a:rPr>
              <a:t>¿ Qué significa estar “adelantado” en el dibujo?</a:t>
            </a:r>
            <a:endParaRPr lang="en-US" sz="2400" dirty="0">
              <a:ln w="0"/>
              <a:solidFill>
                <a:schemeClr val="tx1"/>
              </a:solidFill>
              <a:effectLst>
                <a:outerShdw blurRad="38100" dist="19050" dir="2700000" algn="tl" rotWithShape="0">
                  <a:schemeClr val="dk1">
                    <a:alpha val="40000"/>
                  </a:schemeClr>
                </a:outerShdw>
              </a:effectLst>
            </a:endParaRPr>
          </a:p>
        </p:txBody>
      </p:sp>
      <p:sp>
        <p:nvSpPr>
          <p:cNvPr id="6" name="Rectángulo 5"/>
          <p:cNvSpPr/>
          <p:nvPr/>
        </p:nvSpPr>
        <p:spPr>
          <a:xfrm>
            <a:off x="5289452" y="4009292"/>
            <a:ext cx="4712677" cy="241964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smtClean="0">
                <a:ln w="0"/>
                <a:solidFill>
                  <a:schemeClr val="tx1"/>
                </a:solidFill>
                <a:effectLst>
                  <a:outerShdw blurRad="38100" dist="19050" dir="2700000" algn="tl" rotWithShape="0">
                    <a:schemeClr val="dk1">
                      <a:alpha val="40000"/>
                    </a:schemeClr>
                  </a:outerShdw>
                </a:effectLst>
              </a:rPr>
              <a:t>El riesgo más grande en la “evaluación” es dirigir nuestra atención a unas cuantas formas de lenguaje o unas competencias y no darle la visión holística que requiere.</a:t>
            </a:r>
            <a:endParaRPr lang="en-US" sz="2400" dirty="0"/>
          </a:p>
        </p:txBody>
      </p:sp>
    </p:spTree>
    <p:extLst>
      <p:ext uri="{BB962C8B-B14F-4D97-AF65-F5344CB8AC3E}">
        <p14:creationId xmlns:p14="http://schemas.microsoft.com/office/powerpoint/2010/main" val="130730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392701" y="207497"/>
            <a:ext cx="8299938" cy="94439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EL SENTIDO DE LA EVALUACIÓN</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4" name="Rectángulo 3"/>
          <p:cNvSpPr/>
          <p:nvPr/>
        </p:nvSpPr>
        <p:spPr>
          <a:xfrm>
            <a:off x="759655" y="1420009"/>
            <a:ext cx="9059594" cy="177252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n w="0"/>
                <a:solidFill>
                  <a:schemeClr val="tx1"/>
                </a:solidFill>
                <a:effectLst>
                  <a:outerShdw blurRad="38100" dist="19050" dir="2700000" algn="tl" rotWithShape="0">
                    <a:schemeClr val="dk1">
                      <a:alpha val="40000"/>
                    </a:schemeClr>
                  </a:outerShdw>
                </a:effectLst>
              </a:rPr>
              <a:t>Se necesita adoptar INSTRUMENTOS adecuados para </a:t>
            </a:r>
            <a:r>
              <a:rPr lang="es-ES" sz="2000" dirty="0" smtClean="0">
                <a:ln w="0"/>
                <a:solidFill>
                  <a:srgbClr val="FF0000"/>
                </a:solidFill>
                <a:effectLst>
                  <a:outerShdw blurRad="38100" dist="19050" dir="2700000" algn="tl" rotWithShape="0">
                    <a:schemeClr val="dk1">
                      <a:alpha val="40000"/>
                    </a:schemeClr>
                  </a:outerShdw>
                </a:effectLst>
              </a:rPr>
              <a:t>describir y documentar </a:t>
            </a:r>
            <a:r>
              <a:rPr lang="es-ES" sz="2000" dirty="0" smtClean="0">
                <a:ln w="0"/>
                <a:solidFill>
                  <a:schemeClr val="tx1"/>
                </a:solidFill>
                <a:effectLst>
                  <a:outerShdw blurRad="38100" dist="19050" dir="2700000" algn="tl" rotWithShape="0">
                    <a:schemeClr val="dk1">
                      <a:alpha val="40000"/>
                    </a:schemeClr>
                  </a:outerShdw>
                </a:effectLst>
              </a:rPr>
              <a:t>toda la experiencia escolar de los niños, para que cuando los maestros, padres, estudiantes puedan revisar esta información y basarse en materiales reales, documentos objetivos y </a:t>
            </a:r>
            <a:r>
              <a:rPr lang="es-ES" sz="2000" dirty="0" smtClean="0">
                <a:ln w="0"/>
                <a:solidFill>
                  <a:srgbClr val="FF0000"/>
                </a:solidFill>
                <a:effectLst>
                  <a:outerShdw blurRad="38100" dist="19050" dir="2700000" algn="tl" rotWithShape="0">
                    <a:schemeClr val="dk1">
                      <a:alpha val="40000"/>
                    </a:schemeClr>
                  </a:outerShdw>
                </a:effectLst>
              </a:rPr>
              <a:t>NO</a:t>
            </a:r>
            <a:r>
              <a:rPr lang="es-ES" sz="2000" dirty="0" smtClean="0">
                <a:ln w="0"/>
                <a:solidFill>
                  <a:schemeClr val="tx1"/>
                </a:solidFill>
                <a:effectLst>
                  <a:outerShdw blurRad="38100" dist="19050" dir="2700000" algn="tl" rotWithShape="0">
                    <a:schemeClr val="dk1">
                      <a:alpha val="40000"/>
                    </a:schemeClr>
                  </a:outerShdw>
                </a:effectLst>
              </a:rPr>
              <a:t> sobre recuerdos, sensaciones o percepciones parciales.</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5" name="Rectángulo 4"/>
          <p:cNvSpPr/>
          <p:nvPr/>
        </p:nvSpPr>
        <p:spPr>
          <a:xfrm>
            <a:off x="759655" y="3516095"/>
            <a:ext cx="9059594" cy="155985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dirty="0" smtClean="0">
                <a:ln w="0"/>
                <a:solidFill>
                  <a:schemeClr val="tx1"/>
                </a:solidFill>
                <a:effectLst>
                  <a:outerShdw blurRad="38100" dist="19050" dir="2700000" algn="tl" rotWithShape="0">
                    <a:schemeClr val="dk1">
                      <a:alpha val="40000"/>
                    </a:schemeClr>
                  </a:outerShdw>
                </a:effectLst>
              </a:rPr>
              <a:t>SE RECOMIENDA:</a:t>
            </a:r>
          </a:p>
          <a:p>
            <a:pPr marL="285750" indent="-285750" algn="ctr">
              <a:buFontTx/>
              <a:buChar char="-"/>
            </a:pPr>
            <a:r>
              <a:rPr lang="es-ES" sz="2000" dirty="0" smtClean="0">
                <a:ln w="0"/>
                <a:solidFill>
                  <a:schemeClr val="tx1"/>
                </a:solidFill>
                <a:effectLst>
                  <a:outerShdw blurRad="38100" dist="19050" dir="2700000" algn="tl" rotWithShape="0">
                    <a:schemeClr val="dk1">
                      <a:alpha val="40000"/>
                    </a:schemeClr>
                  </a:outerShdw>
                </a:effectLst>
              </a:rPr>
              <a:t>Conservar los dibujos de los niños con nombre y fecha</a:t>
            </a:r>
          </a:p>
          <a:p>
            <a:pPr marL="285750" indent="-285750" algn="ctr">
              <a:buFontTx/>
              <a:buChar char="-"/>
            </a:pPr>
            <a:r>
              <a:rPr lang="es-ES" sz="2000" dirty="0" smtClean="0">
                <a:ln w="0"/>
                <a:solidFill>
                  <a:schemeClr val="tx1"/>
                </a:solidFill>
                <a:effectLst>
                  <a:outerShdw blurRad="38100" dist="19050" dir="2700000" algn="tl" rotWithShape="0">
                    <a:schemeClr val="dk1">
                      <a:alpha val="40000"/>
                    </a:schemeClr>
                  </a:outerShdw>
                </a:effectLst>
              </a:rPr>
              <a:t>Describir las palabras de los niños para conservar sus historias, discusiones e ideas</a:t>
            </a:r>
          </a:p>
          <a:p>
            <a:pPr marL="285750" indent="-285750" algn="ctr">
              <a:buFontTx/>
              <a:buChar char="-"/>
            </a:pPr>
            <a:r>
              <a:rPr lang="es-ES" sz="2000" dirty="0" smtClean="0">
                <a:ln w="0"/>
                <a:solidFill>
                  <a:schemeClr val="tx1"/>
                </a:solidFill>
                <a:effectLst>
                  <a:outerShdw blurRad="38100" dist="19050" dir="2700000" algn="tl" rotWithShape="0">
                    <a:schemeClr val="dk1">
                      <a:alpha val="40000"/>
                    </a:schemeClr>
                  </a:outerShdw>
                </a:effectLst>
              </a:rPr>
              <a:t>- Fotografiar lo que no se pueda conservar de otra manera</a:t>
            </a:r>
            <a:endParaRPr lang="en-US" sz="2000" dirty="0">
              <a:ln w="0"/>
              <a:solidFill>
                <a:schemeClr val="tx1"/>
              </a:solidFill>
              <a:effectLst>
                <a:outerShdw blurRad="38100" dist="19050" dir="2700000" algn="tl" rotWithShape="0">
                  <a:schemeClr val="dk1">
                    <a:alpha val="40000"/>
                  </a:schemeClr>
                </a:outerShdw>
              </a:effectLst>
            </a:endParaRPr>
          </a:p>
        </p:txBody>
      </p:sp>
      <p:sp>
        <p:nvSpPr>
          <p:cNvPr id="6" name="Flecha derecha 5"/>
          <p:cNvSpPr/>
          <p:nvPr/>
        </p:nvSpPr>
        <p:spPr>
          <a:xfrm>
            <a:off x="759655" y="5247250"/>
            <a:ext cx="9214339" cy="1294228"/>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n w="0"/>
                <a:solidFill>
                  <a:schemeClr val="tx1"/>
                </a:solidFill>
                <a:effectLst>
                  <a:outerShdw blurRad="38100" dist="19050" dir="2700000" algn="tl" rotWithShape="0">
                    <a:schemeClr val="dk1">
                      <a:alpha val="40000"/>
                    </a:schemeClr>
                  </a:outerShdw>
                </a:effectLst>
              </a:rPr>
              <a:t>COMPRENDER EL LARGO PROCESO QUE RECORRE UN NIÑO PARA LOGRAR SU APRENDIZAJE</a:t>
            </a:r>
            <a:endParaRPr lang="en-US" dirty="0"/>
          </a:p>
        </p:txBody>
      </p:sp>
    </p:spTree>
    <p:extLst>
      <p:ext uri="{BB962C8B-B14F-4D97-AF65-F5344CB8AC3E}">
        <p14:creationId xmlns:p14="http://schemas.microsoft.com/office/powerpoint/2010/main" val="117530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2139" t="16667" r="23611" b="14933"/>
          <a:stretch/>
        </p:blipFill>
        <p:spPr>
          <a:xfrm>
            <a:off x="546410" y="320040"/>
            <a:ext cx="9255512" cy="5863590"/>
          </a:xfrm>
          <a:prstGeom prst="rect">
            <a:avLst/>
          </a:prstGeom>
        </p:spPr>
      </p:pic>
    </p:spTree>
    <p:extLst>
      <p:ext uri="{BB962C8B-B14F-4D97-AF65-F5344CB8AC3E}">
        <p14:creationId xmlns:p14="http://schemas.microsoft.com/office/powerpoint/2010/main" val="547055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2" name="Imagen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139" t="29733" r="13861" b="23133"/>
          <a:stretch/>
        </p:blipFill>
        <p:spPr>
          <a:xfrm>
            <a:off x="413618" y="1173178"/>
            <a:ext cx="9767445" cy="4511643"/>
          </a:xfrm>
          <a:prstGeom prst="rect">
            <a:avLst/>
          </a:prstGeom>
        </p:spPr>
      </p:pic>
    </p:spTree>
    <p:extLst>
      <p:ext uri="{BB962C8B-B14F-4D97-AF65-F5344CB8AC3E}">
        <p14:creationId xmlns:p14="http://schemas.microsoft.com/office/powerpoint/2010/main" val="134531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aphicFrame>
        <p:nvGraphicFramePr>
          <p:cNvPr id="7" name="Diagrama 6"/>
          <p:cNvGraphicFramePr/>
          <p:nvPr>
            <p:extLst>
              <p:ext uri="{D42A27DB-BD31-4B8C-83A1-F6EECF244321}">
                <p14:modId xmlns:p14="http://schemas.microsoft.com/office/powerpoint/2010/main" val="262118180"/>
              </p:ext>
            </p:extLst>
          </p:nvPr>
        </p:nvGraphicFramePr>
        <p:xfrm>
          <a:off x="1078960" y="524107"/>
          <a:ext cx="8789869" cy="5832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48428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9" name="Rectángulo 8"/>
          <p:cNvSpPr/>
          <p:nvPr/>
        </p:nvSpPr>
        <p:spPr>
          <a:xfrm>
            <a:off x="434897" y="330928"/>
            <a:ext cx="9782874" cy="584775"/>
          </a:xfrm>
          <a:prstGeom prst="rect">
            <a:avLst/>
          </a:prstGeom>
          <a:solidFill>
            <a:schemeClr val="accent1">
              <a:lumMod val="60000"/>
              <a:lumOff val="40000"/>
            </a:schemeClr>
          </a:solidFill>
        </p:spPr>
        <p:txBody>
          <a:bodyPr wrap="square" lIns="91440" tIns="45720" rIns="91440" bIns="45720">
            <a:spAutoFit/>
          </a:bodyPr>
          <a:lstStyle/>
          <a:p>
            <a:pPr algn="ctr"/>
            <a:r>
              <a:rPr lang="es-E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TIPOS DE EVALUACION: “ FORMATIVA”</a:t>
            </a:r>
            <a:endParaRPr lang="es-E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ángulo 3"/>
          <p:cNvSpPr/>
          <p:nvPr/>
        </p:nvSpPr>
        <p:spPr>
          <a:xfrm>
            <a:off x="683942" y="1441400"/>
            <a:ext cx="8917258" cy="1015663"/>
          </a:xfrm>
          <a:prstGeom prst="rect">
            <a:avLst/>
          </a:prstGeom>
        </p:spPr>
        <p:txBody>
          <a:bodyPr wrap="square">
            <a:spAutoFit/>
          </a:bodyPr>
          <a:lstStyle/>
          <a:p>
            <a:pPr algn="just"/>
            <a:r>
              <a:rPr lang="es-MX" sz="2000" dirty="0"/>
              <a:t>Todo docente sabe que la evaluación de sus estudiantes debe ser permanente y debe acompañar todo el proceso de enseñanza-aprendizaje, sin embargo, a veces inquieta saber cómo recoger evidencia del progreso de los estudiantes en la clase. </a:t>
            </a:r>
            <a:endParaRPr lang="en-US" sz="2000" dirty="0"/>
          </a:p>
        </p:txBody>
      </p:sp>
      <p:sp>
        <p:nvSpPr>
          <p:cNvPr id="5" name="Rectángulo 4"/>
          <p:cNvSpPr/>
          <p:nvPr/>
        </p:nvSpPr>
        <p:spPr>
          <a:xfrm>
            <a:off x="683942" y="3013490"/>
            <a:ext cx="8694234" cy="1631216"/>
          </a:xfrm>
          <a:prstGeom prst="rect">
            <a:avLst/>
          </a:prstGeom>
        </p:spPr>
        <p:txBody>
          <a:bodyPr wrap="square">
            <a:spAutoFit/>
          </a:bodyPr>
          <a:lstStyle/>
          <a:p>
            <a:pPr algn="just"/>
            <a:r>
              <a:rPr lang="es-MX" sz="2000" dirty="0"/>
              <a:t>Esta información o evidencia la puedes obtener desde el monitoreo del aprendizaje que realizas, sea a través de la observación de las interacciones con las niñas y los niños, de las preguntas o inquietudes de ellas y ellos, de las conversaciones entre las niñas y los niños, o cuando les haces preguntas o cuando revisas un trabajo que hayan elaborado. </a:t>
            </a:r>
            <a:endParaRPr lang="en-US" sz="2000" dirty="0"/>
          </a:p>
        </p:txBody>
      </p:sp>
      <p:sp>
        <p:nvSpPr>
          <p:cNvPr id="6" name="Rectángulo 5"/>
          <p:cNvSpPr/>
          <p:nvPr/>
        </p:nvSpPr>
        <p:spPr>
          <a:xfrm>
            <a:off x="683942" y="5354365"/>
            <a:ext cx="8694234" cy="1015663"/>
          </a:xfrm>
          <a:prstGeom prst="rect">
            <a:avLst/>
          </a:prstGeom>
        </p:spPr>
        <p:txBody>
          <a:bodyPr wrap="square">
            <a:spAutoFit/>
          </a:bodyPr>
          <a:lstStyle/>
          <a:p>
            <a:pPr algn="just"/>
            <a:r>
              <a:rPr lang="es-MX" sz="2000" dirty="0"/>
              <a:t>Una vez que tengas esta información, podrás hacer la retroalimentación y la adaptación de las actividades a partir de las necesidades de aprendizaje identificadas.</a:t>
            </a:r>
            <a:endParaRPr lang="en-US" sz="2000" dirty="0"/>
          </a:p>
        </p:txBody>
      </p:sp>
    </p:spTree>
    <p:extLst>
      <p:ext uri="{BB962C8B-B14F-4D97-AF65-F5344CB8AC3E}">
        <p14:creationId xmlns:p14="http://schemas.microsoft.com/office/powerpoint/2010/main" val="125522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Título 2">
            <a:extLst>
              <a:ext uri="{FF2B5EF4-FFF2-40B4-BE49-F238E27FC236}">
                <a16:creationId xmlns:a16="http://schemas.microsoft.com/office/drawing/2014/main" id="{E5BFE1D6-832C-4AC5-A259-9FCA7097F5DF}"/>
              </a:ext>
            </a:extLst>
          </p:cNvPr>
          <p:cNvSpPr txBox="1">
            <a:spLocks/>
          </p:cNvSpPr>
          <p:nvPr/>
        </p:nvSpPr>
        <p:spPr>
          <a:xfrm>
            <a:off x="811433" y="284794"/>
            <a:ext cx="9276471" cy="1147555"/>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Para organizar los documentos de los niños (a nivel institucional):</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aphicFrame>
        <p:nvGraphicFramePr>
          <p:cNvPr id="5" name="Diagrama 4"/>
          <p:cNvGraphicFramePr/>
          <p:nvPr>
            <p:extLst>
              <p:ext uri="{D42A27DB-BD31-4B8C-83A1-F6EECF244321}">
                <p14:modId xmlns:p14="http://schemas.microsoft.com/office/powerpoint/2010/main" val="2002194932"/>
              </p:ext>
            </p:extLst>
          </p:nvPr>
        </p:nvGraphicFramePr>
        <p:xfrm>
          <a:off x="1251414" y="1873405"/>
          <a:ext cx="8836489" cy="4443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440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Título 2">
            <a:extLst>
              <a:ext uri="{FF2B5EF4-FFF2-40B4-BE49-F238E27FC236}">
                <a16:creationId xmlns:a16="http://schemas.microsoft.com/office/drawing/2014/main" id="{E5BFE1D6-832C-4AC5-A259-9FCA7097F5DF}"/>
              </a:ext>
            </a:extLst>
          </p:cNvPr>
          <p:cNvSpPr txBox="1">
            <a:spLocks/>
          </p:cNvSpPr>
          <p:nvPr/>
        </p:nvSpPr>
        <p:spPr>
          <a:xfrm>
            <a:off x="811433" y="356840"/>
            <a:ext cx="9276471" cy="897090"/>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Para reportar el progreso de los niños</a:t>
            </a: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ángulo 3"/>
          <p:cNvSpPr/>
          <p:nvPr/>
        </p:nvSpPr>
        <p:spPr>
          <a:xfrm>
            <a:off x="2673686" y="1615583"/>
            <a:ext cx="6308949" cy="584775"/>
          </a:xfrm>
          <a:prstGeom prst="rect">
            <a:avLst/>
          </a:prstGeom>
        </p:spPr>
        <p:txBody>
          <a:bodyPr wrap="square">
            <a:spAutoFit/>
          </a:bodyPr>
          <a:lstStyle/>
          <a:p>
            <a:pPr algn="just"/>
            <a:r>
              <a:rPr lang="en-US" sz="3200" dirty="0" err="1"/>
              <a:t>Informe</a:t>
            </a:r>
            <a:r>
              <a:rPr lang="en-US" sz="3200" dirty="0"/>
              <a:t> de </a:t>
            </a:r>
            <a:r>
              <a:rPr lang="en-US" sz="3200" dirty="0" err="1"/>
              <a:t>progreso</a:t>
            </a:r>
            <a:r>
              <a:rPr lang="en-US" sz="3200" dirty="0"/>
              <a:t> del </a:t>
            </a:r>
            <a:r>
              <a:rPr lang="en-US" sz="3200" dirty="0" err="1"/>
              <a:t>aprendizaje</a:t>
            </a:r>
            <a:endParaRPr lang="en-US" sz="3200" dirty="0"/>
          </a:p>
        </p:txBody>
      </p:sp>
      <p:sp>
        <p:nvSpPr>
          <p:cNvPr id="5" name="Rectángulo 4"/>
          <p:cNvSpPr/>
          <p:nvPr/>
        </p:nvSpPr>
        <p:spPr>
          <a:xfrm>
            <a:off x="811432" y="2658665"/>
            <a:ext cx="5489007" cy="2862322"/>
          </a:xfrm>
          <a:prstGeom prst="rect">
            <a:avLst/>
          </a:prstGeom>
        </p:spPr>
        <p:txBody>
          <a:bodyPr wrap="square">
            <a:spAutoFit/>
          </a:bodyPr>
          <a:lstStyle/>
          <a:p>
            <a:pPr algn="just"/>
            <a:r>
              <a:rPr lang="es-MX" sz="2000" dirty="0"/>
              <a:t>“Es el documento mediante el cual se comunican los avances, dificultades y recomendaciones sobre el progreso del aprendizaje del estudiante al final de cada bimestre, trimestre, semestre y periodo lectivo, según corresponda. </a:t>
            </a:r>
            <a:endParaRPr lang="es-MX" sz="2000" dirty="0" smtClean="0"/>
          </a:p>
          <a:p>
            <a:pPr algn="just"/>
            <a:endParaRPr lang="es-MX" sz="2000" dirty="0"/>
          </a:p>
          <a:p>
            <a:pPr algn="just"/>
            <a:r>
              <a:rPr lang="es-MX" sz="2000" dirty="0" smtClean="0"/>
              <a:t>Este </a:t>
            </a:r>
            <a:r>
              <a:rPr lang="es-MX" sz="2000" dirty="0"/>
              <a:t>documento registra el nivel de logro alcanzado a través de los calificativos de cada competencia y conclusiones descriptivas cuando corresponda”.</a:t>
            </a:r>
            <a:endParaRPr lang="en-US" sz="2000" dirty="0"/>
          </a:p>
        </p:txBody>
      </p:sp>
      <p:sp>
        <p:nvSpPr>
          <p:cNvPr id="6" name="Rectángulo 5"/>
          <p:cNvSpPr/>
          <p:nvPr/>
        </p:nvSpPr>
        <p:spPr>
          <a:xfrm>
            <a:off x="7154786" y="2704381"/>
            <a:ext cx="2758648" cy="2554545"/>
          </a:xfrm>
          <a:prstGeom prst="rect">
            <a:avLst/>
          </a:prstGeom>
        </p:spPr>
        <p:txBody>
          <a:bodyPr wrap="square">
            <a:spAutoFit/>
          </a:bodyPr>
          <a:lstStyle/>
          <a:p>
            <a:pPr algn="just"/>
            <a:r>
              <a:rPr lang="es-MX" sz="2000" dirty="0"/>
              <a:t>De acuerdo a la Norma Técnica cada Institución o programa educativo debe definir, a inicio del año, los cortes del periodo lectivo para la entrega de los informes de progreso. </a:t>
            </a:r>
            <a:endParaRPr lang="en-US" sz="2000" dirty="0"/>
          </a:p>
        </p:txBody>
      </p:sp>
    </p:spTree>
    <p:extLst>
      <p:ext uri="{BB962C8B-B14F-4D97-AF65-F5344CB8AC3E}">
        <p14:creationId xmlns:p14="http://schemas.microsoft.com/office/powerpoint/2010/main" val="257901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BDBB29C-9402-1648-9504-303E1740C2BB}"/>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8B1F02B3-4152-45E6-BEEC-5B4F41C6788F}"/>
              </a:ext>
            </a:extLst>
          </p:cNvPr>
          <p:cNvSpPr/>
          <p:nvPr/>
        </p:nvSpPr>
        <p:spPr>
          <a:xfrm>
            <a:off x="1496292" y="2701637"/>
            <a:ext cx="8853054" cy="188421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MX" sz="3600" b="1" dirty="0" smtClean="0">
                <a:solidFill>
                  <a:schemeClr val="tx1"/>
                </a:solidFill>
              </a:rPr>
              <a:t>INSTRUMENTOS PARA EL RECOJO DE EVIDENCIAS PARA EL APRENDIZAJE</a:t>
            </a:r>
            <a:endParaRPr lang="es-ES" sz="3600" b="1" dirty="0"/>
          </a:p>
        </p:txBody>
      </p:sp>
      <p:sp>
        <p:nvSpPr>
          <p:cNvPr id="4" name="Rectángulo 3">
            <a:extLst>
              <a:ext uri="{FF2B5EF4-FFF2-40B4-BE49-F238E27FC236}">
                <a16:creationId xmlns:a16="http://schemas.microsoft.com/office/drawing/2014/main" id="{40B7CC70-8325-47D2-895F-45696B0ECFD3}"/>
              </a:ext>
            </a:extLst>
          </p:cNvPr>
          <p:cNvSpPr/>
          <p:nvPr/>
        </p:nvSpPr>
        <p:spPr>
          <a:xfrm>
            <a:off x="7651376" y="5620872"/>
            <a:ext cx="4336246" cy="799002"/>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ES" sz="2400" dirty="0"/>
              <a:t>Mg. Luz </a:t>
            </a:r>
            <a:r>
              <a:rPr lang="es-ES" sz="2400" dirty="0" smtClean="0"/>
              <a:t>Mariana </a:t>
            </a:r>
            <a:r>
              <a:rPr lang="es-ES" sz="2400" dirty="0" err="1" smtClean="0"/>
              <a:t>Chinchayán</a:t>
            </a:r>
            <a:r>
              <a:rPr lang="es-ES" sz="2400" dirty="0" smtClean="0"/>
              <a:t> </a:t>
            </a:r>
            <a:r>
              <a:rPr lang="es-ES" sz="2400" dirty="0"/>
              <a:t>Guillena</a:t>
            </a:r>
            <a:endParaRPr lang="es-PE" sz="2400" dirty="0"/>
          </a:p>
        </p:txBody>
      </p:sp>
      <p:sp>
        <p:nvSpPr>
          <p:cNvPr id="6" name="Google Shape;104;p3"/>
          <p:cNvSpPr/>
          <p:nvPr/>
        </p:nvSpPr>
        <p:spPr>
          <a:xfrm>
            <a:off x="5680363" y="390843"/>
            <a:ext cx="6206836" cy="107524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3600" b="1" i="0" u="none" strike="noStrike" kern="0" cap="none" spc="0" normalizeH="0" baseline="0" noProof="0" dirty="0">
                <a:ln>
                  <a:noFill/>
                </a:ln>
                <a:solidFill>
                  <a:prstClr val="white"/>
                </a:solidFill>
                <a:effectLst/>
                <a:uLnTx/>
                <a:uFillTx/>
                <a:latin typeface="Calibri"/>
                <a:ea typeface="Calibri"/>
                <a:cs typeface="Calibri"/>
                <a:sym typeface="Calibri"/>
              </a:rPr>
              <a:t>EVALUACIÓN FORMATIVA Y RETROALIMENTACIÓN</a:t>
            </a:r>
            <a:endParaRPr kumimoji="0" sz="36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3809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773152" y="815370"/>
            <a:ext cx="2895600" cy="1569660"/>
          </a:xfrm>
          <a:prstGeom prst="rect">
            <a:avLst/>
          </a:prstGeom>
        </p:spPr>
        <p:txBody>
          <a:bodyPr wrap="square">
            <a:spAutoFit/>
          </a:bodyPr>
          <a:lstStyle/>
          <a:p>
            <a:pPr algn="ctr"/>
            <a:r>
              <a:rPr lang="es-MX" sz="2400" dirty="0"/>
              <a:t>Determinar los instrumentos para registrar y analizar las evidencias</a:t>
            </a:r>
            <a:endParaRPr lang="en-US" sz="2400" dirty="0"/>
          </a:p>
        </p:txBody>
      </p:sp>
      <p:sp>
        <p:nvSpPr>
          <p:cNvPr id="4" name="Rectángulo 3"/>
          <p:cNvSpPr/>
          <p:nvPr/>
        </p:nvSpPr>
        <p:spPr>
          <a:xfrm>
            <a:off x="4493941" y="1351508"/>
            <a:ext cx="5586761" cy="4154984"/>
          </a:xfrm>
          <a:prstGeom prst="rect">
            <a:avLst/>
          </a:prstGeom>
        </p:spPr>
        <p:txBody>
          <a:bodyPr wrap="square">
            <a:spAutoFit/>
          </a:bodyPr>
          <a:lstStyle/>
          <a:p>
            <a:pPr algn="just"/>
            <a:r>
              <a:rPr lang="es-MX" sz="2400" dirty="0"/>
              <a:t>Una vez que hemos identificado qué evidencias recogeremos, se requiere determinar los instrumentos que vamos a usar para registrar y analizarlas. Recuerda que, en la planificación anual, hemos identificado los posibles instrumentos que utilizaremos. </a:t>
            </a:r>
            <a:endParaRPr lang="es-MX" sz="2400" dirty="0" smtClean="0"/>
          </a:p>
          <a:p>
            <a:pPr algn="just"/>
            <a:endParaRPr lang="es-MX" sz="2400" dirty="0"/>
          </a:p>
          <a:p>
            <a:pPr algn="just"/>
            <a:r>
              <a:rPr lang="es-MX" sz="2400" dirty="0" smtClean="0"/>
              <a:t>En </a:t>
            </a:r>
            <a:r>
              <a:rPr lang="es-MX" sz="2400" dirty="0"/>
              <a:t>este punto, nos toca seleccionar los instrumentos en función a las competencias planificadas. </a:t>
            </a:r>
            <a:endParaRPr lang="en-US" sz="2400" dirty="0"/>
          </a:p>
        </p:txBody>
      </p:sp>
      <p:pic>
        <p:nvPicPr>
          <p:cNvPr id="5" name="Imagen 4"/>
          <p:cNvPicPr>
            <a:picLocks noChangeAspect="1"/>
          </p:cNvPicPr>
          <p:nvPr/>
        </p:nvPicPr>
        <p:blipFill>
          <a:blip r:embed="rId3"/>
          <a:stretch>
            <a:fillRect/>
          </a:stretch>
        </p:blipFill>
        <p:spPr>
          <a:xfrm>
            <a:off x="902899" y="2464419"/>
            <a:ext cx="3364764" cy="3364764"/>
          </a:xfrm>
          <a:prstGeom prst="rect">
            <a:avLst/>
          </a:prstGeom>
        </p:spPr>
      </p:pic>
    </p:spTree>
    <p:extLst>
      <p:ext uri="{BB962C8B-B14F-4D97-AF65-F5344CB8AC3E}">
        <p14:creationId xmlns:p14="http://schemas.microsoft.com/office/powerpoint/2010/main" val="33287193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Título 2">
            <a:extLst>
              <a:ext uri="{FF2B5EF4-FFF2-40B4-BE49-F238E27FC236}">
                <a16:creationId xmlns:a16="http://schemas.microsoft.com/office/drawing/2014/main" id="{E5BFE1D6-832C-4AC5-A259-9FCA7097F5DF}"/>
              </a:ext>
            </a:extLst>
          </p:cNvPr>
          <p:cNvSpPr txBox="1">
            <a:spLocks/>
          </p:cNvSpPr>
          <p:nvPr/>
        </p:nvSpPr>
        <p:spPr>
          <a:xfrm>
            <a:off x="811433" y="356840"/>
            <a:ext cx="9276471" cy="897090"/>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La evaluación en la planificación a corto plazo </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 name="Rectángulo 2"/>
          <p:cNvSpPr/>
          <p:nvPr/>
        </p:nvSpPr>
        <p:spPr>
          <a:xfrm>
            <a:off x="7401804" y="1512319"/>
            <a:ext cx="2389429" cy="830997"/>
          </a:xfrm>
          <a:prstGeom prst="rect">
            <a:avLst/>
          </a:prstGeom>
        </p:spPr>
        <p:txBody>
          <a:bodyPr wrap="square">
            <a:spAutoFit/>
          </a:bodyPr>
          <a:lstStyle/>
          <a:p>
            <a:pPr algn="ctr"/>
            <a:r>
              <a:rPr lang="en-US" sz="2400" dirty="0" err="1"/>
              <a:t>Determinar</a:t>
            </a:r>
            <a:r>
              <a:rPr lang="en-US" sz="2400" dirty="0"/>
              <a:t> las </a:t>
            </a:r>
            <a:r>
              <a:rPr lang="en-US" sz="2400" dirty="0" err="1" smtClean="0"/>
              <a:t>evidencias</a:t>
            </a:r>
            <a:endParaRPr lang="en-US" sz="2400" dirty="0"/>
          </a:p>
        </p:txBody>
      </p:sp>
      <p:sp>
        <p:nvSpPr>
          <p:cNvPr id="4" name="Rectángulo 3"/>
          <p:cNvSpPr/>
          <p:nvPr/>
        </p:nvSpPr>
        <p:spPr>
          <a:xfrm>
            <a:off x="661638" y="2152604"/>
            <a:ext cx="5794918" cy="3477875"/>
          </a:xfrm>
          <a:prstGeom prst="rect">
            <a:avLst/>
          </a:prstGeom>
        </p:spPr>
        <p:txBody>
          <a:bodyPr wrap="square">
            <a:spAutoFit/>
          </a:bodyPr>
          <a:lstStyle/>
          <a:p>
            <a:pPr algn="just"/>
            <a:r>
              <a:rPr lang="es-MX" sz="2000" dirty="0"/>
              <a:t>Al determinar las evidencias debemos considerar las actividades que vamos a realizar. Por ejemplo, si vamos a realizar un proyecto en el que construimos un cuento para nuestra biblioteca de aula y una de las actividades tiene como propósito de aprendizaje que los niños avancen en relación a la competencia de oralidad, puedo planificar que un medio para recoger evidencias será: los registros de lo que dicen los niños, audios o videos que capten el momento de la conversación o expresión de las ideas que proponen para construir el cuento.</a:t>
            </a:r>
            <a:endParaRPr lang="en-US" sz="2000" dirty="0"/>
          </a:p>
        </p:txBody>
      </p:sp>
      <p:pic>
        <p:nvPicPr>
          <p:cNvPr id="6" name="Imagen 5"/>
          <p:cNvPicPr>
            <a:picLocks noChangeAspect="1"/>
          </p:cNvPicPr>
          <p:nvPr/>
        </p:nvPicPr>
        <p:blipFill rotWithShape="1">
          <a:blip r:embed="rId3"/>
          <a:srcRect l="64702" t="34933" r="8776" b="20933"/>
          <a:stretch/>
        </p:blipFill>
        <p:spPr>
          <a:xfrm>
            <a:off x="6834303" y="2601705"/>
            <a:ext cx="3214804" cy="3343453"/>
          </a:xfrm>
          <a:prstGeom prst="rect">
            <a:avLst/>
          </a:prstGeom>
        </p:spPr>
      </p:pic>
    </p:spTree>
    <p:extLst>
      <p:ext uri="{BB962C8B-B14F-4D97-AF65-F5344CB8AC3E}">
        <p14:creationId xmlns:p14="http://schemas.microsoft.com/office/powerpoint/2010/main" val="3071663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029629" y="627361"/>
            <a:ext cx="8549269" cy="1938992"/>
          </a:xfrm>
          <a:prstGeom prst="rect">
            <a:avLst/>
          </a:prstGeom>
          <a:solidFill>
            <a:schemeClr val="accent5">
              <a:lumMod val="40000"/>
              <a:lumOff val="60000"/>
            </a:schemeClr>
          </a:solidFill>
        </p:spPr>
        <p:txBody>
          <a:bodyPr wrap="square">
            <a:spAutoFit/>
          </a:bodyPr>
          <a:lstStyle/>
          <a:p>
            <a:pPr algn="just"/>
            <a:r>
              <a:rPr lang="es-MX" sz="2400" dirty="0"/>
              <a:t>El recojo de evidencias y la retroalimentación también debe darse y preverse en las actividades de la jornada diaria como el juego libre en los sectores recreo, momento de alimentación, de aseo, el juego u otras. Recordemos que los niños desarrollan competencias a lo largo de toda la jornada diaria. </a:t>
            </a:r>
            <a:endParaRPr lang="en-US" sz="2400" dirty="0"/>
          </a:p>
        </p:txBody>
      </p:sp>
      <p:sp>
        <p:nvSpPr>
          <p:cNvPr id="4" name="Rectángulo 3"/>
          <p:cNvSpPr/>
          <p:nvPr/>
        </p:nvSpPr>
        <p:spPr>
          <a:xfrm>
            <a:off x="1029629" y="3161360"/>
            <a:ext cx="8437755" cy="3046988"/>
          </a:xfrm>
          <a:prstGeom prst="rect">
            <a:avLst/>
          </a:prstGeom>
          <a:solidFill>
            <a:schemeClr val="accent4">
              <a:lumMod val="40000"/>
              <a:lumOff val="60000"/>
            </a:schemeClr>
          </a:solidFill>
        </p:spPr>
        <p:txBody>
          <a:bodyPr wrap="square">
            <a:spAutoFit/>
          </a:bodyPr>
          <a:lstStyle/>
          <a:p>
            <a:pPr algn="just"/>
            <a:r>
              <a:rPr lang="es-MX" sz="2400" dirty="0"/>
              <a:t>Para recoger información del proceso de los niños, la técnica más usada por los docentes del nivel inicial es </a:t>
            </a:r>
            <a:r>
              <a:rPr lang="es-MX" sz="2400" dirty="0">
                <a:solidFill>
                  <a:srgbClr val="FF0000"/>
                </a:solidFill>
              </a:rPr>
              <a:t>la observación </a:t>
            </a:r>
            <a:r>
              <a:rPr lang="es-MX" sz="2400" dirty="0"/>
              <a:t>en distintas situaciones de aprendizaje (a lo largo de la jornada pedagógica). Por ejemplo, observamos lo que saben hacer, las dificultades que presentan para resolver alguna “tarea”, lo que van aprendiendo en las diferentes situaciones y actividades, sus intereses y necesidades, así como su forma de interactuar en el espacio, con los materiales, con sus pares y adultos, etc.</a:t>
            </a:r>
            <a:endParaRPr lang="en-US" sz="2400" dirty="0"/>
          </a:p>
        </p:txBody>
      </p:sp>
    </p:spTree>
    <p:extLst>
      <p:ext uri="{BB962C8B-B14F-4D97-AF65-F5344CB8AC3E}">
        <p14:creationId xmlns:p14="http://schemas.microsoft.com/office/powerpoint/2010/main" val="299272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p:cNvSpPr/>
          <p:nvPr/>
        </p:nvSpPr>
        <p:spPr>
          <a:xfrm>
            <a:off x="363072" y="1506072"/>
            <a:ext cx="4182036" cy="10219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¿QUÉ ES OBSERVAR?</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2" name="Rectángulo 1"/>
          <p:cNvSpPr/>
          <p:nvPr/>
        </p:nvSpPr>
        <p:spPr>
          <a:xfrm>
            <a:off x="5002306" y="412394"/>
            <a:ext cx="5163670" cy="1323439"/>
          </a:xfrm>
          <a:prstGeom prst="rect">
            <a:avLst/>
          </a:prstGeom>
        </p:spPr>
        <p:txBody>
          <a:bodyPr wrap="square">
            <a:spAutoFit/>
          </a:bodyPr>
          <a:lstStyle/>
          <a:p>
            <a:pPr algn="just"/>
            <a:r>
              <a:rPr lang="es-ES" sz="2000" dirty="0" smtClean="0"/>
              <a:t>Permite </a:t>
            </a:r>
            <a:r>
              <a:rPr lang="es-ES" sz="2000" dirty="0"/>
              <a:t>obtener información significativa en torno al proceso de desarrollo y aprendizaje de los niños, en las diferentes situaciones que se dan en los servicios </a:t>
            </a:r>
            <a:r>
              <a:rPr lang="es-ES" sz="2000" dirty="0" smtClean="0"/>
              <a:t>educativos.</a:t>
            </a:r>
            <a:endParaRPr lang="en-US" sz="2000" dirty="0"/>
          </a:p>
        </p:txBody>
      </p:sp>
      <p:pic>
        <p:nvPicPr>
          <p:cNvPr id="3" name="Imagen 2"/>
          <p:cNvPicPr>
            <a:picLocks noChangeAspect="1"/>
          </p:cNvPicPr>
          <p:nvPr/>
        </p:nvPicPr>
        <p:blipFill rotWithShape="1">
          <a:blip r:embed="rId3"/>
          <a:srcRect l="17788" t="9838" r="13709"/>
          <a:stretch/>
        </p:blipFill>
        <p:spPr>
          <a:xfrm>
            <a:off x="1126489" y="2904564"/>
            <a:ext cx="2655202" cy="3158407"/>
          </a:xfrm>
          <a:prstGeom prst="rect">
            <a:avLst/>
          </a:prstGeom>
        </p:spPr>
      </p:pic>
      <p:sp>
        <p:nvSpPr>
          <p:cNvPr id="5" name="Rectángulo 4"/>
          <p:cNvSpPr/>
          <p:nvPr/>
        </p:nvSpPr>
        <p:spPr>
          <a:xfrm>
            <a:off x="5056094" y="2556717"/>
            <a:ext cx="5056094" cy="1631216"/>
          </a:xfrm>
          <a:prstGeom prst="rect">
            <a:avLst/>
          </a:prstGeom>
        </p:spPr>
        <p:txBody>
          <a:bodyPr wrap="square">
            <a:spAutoFit/>
          </a:bodyPr>
          <a:lstStyle/>
          <a:p>
            <a:pPr algn="just"/>
            <a:r>
              <a:rPr lang="es-ES" sz="2000" dirty="0"/>
              <a:t>Saber observar es una habilidad que se desarrolla progresivamente, sobre todo aprender a interpretar lo que observamos para poder situar mejor nuestra intervención </a:t>
            </a:r>
            <a:r>
              <a:rPr lang="es-ES" sz="2000" dirty="0" smtClean="0"/>
              <a:t>educativa.</a:t>
            </a:r>
            <a:endParaRPr lang="en-US" sz="2000" dirty="0"/>
          </a:p>
        </p:txBody>
      </p:sp>
      <p:sp>
        <p:nvSpPr>
          <p:cNvPr id="7" name="Rectángulo 6"/>
          <p:cNvSpPr/>
          <p:nvPr/>
        </p:nvSpPr>
        <p:spPr>
          <a:xfrm>
            <a:off x="5143310" y="5048723"/>
            <a:ext cx="5163670" cy="707886"/>
          </a:xfrm>
          <a:prstGeom prst="rect">
            <a:avLst/>
          </a:prstGeom>
        </p:spPr>
        <p:txBody>
          <a:bodyPr wrap="square">
            <a:spAutoFit/>
          </a:bodyPr>
          <a:lstStyle/>
          <a:p>
            <a:pPr algn="just"/>
            <a:r>
              <a:rPr lang="es-ES" sz="2000" dirty="0"/>
              <a:t>La observación puede darse de manera sistemática o no sistemática. </a:t>
            </a:r>
            <a:endParaRPr lang="en-US" sz="2000" dirty="0"/>
          </a:p>
        </p:txBody>
      </p:sp>
    </p:spTree>
    <p:extLst>
      <p:ext uri="{BB962C8B-B14F-4D97-AF65-F5344CB8AC3E}">
        <p14:creationId xmlns:p14="http://schemas.microsoft.com/office/powerpoint/2010/main" val="182716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p:cNvSpPr/>
          <p:nvPr/>
        </p:nvSpPr>
        <p:spPr>
          <a:xfrm>
            <a:off x="363072" y="739589"/>
            <a:ext cx="4182036" cy="10219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¿POR QUÉ OBSERVAR?</a:t>
            </a:r>
            <a:endParaRPr lang="en-US" sz="3200" dirty="0">
              <a:ln w="0"/>
              <a:solidFill>
                <a:schemeClr val="tx1"/>
              </a:solidFill>
              <a:effectLst>
                <a:outerShdw blurRad="38100" dist="19050" dir="2700000" algn="tl" rotWithShape="0">
                  <a:schemeClr val="dk1">
                    <a:alpha val="40000"/>
                  </a:schemeClr>
                </a:outerShdw>
              </a:effectLst>
            </a:endParaRPr>
          </a:p>
        </p:txBody>
      </p:sp>
      <p:pic>
        <p:nvPicPr>
          <p:cNvPr id="3" name="Imagen 2"/>
          <p:cNvPicPr>
            <a:picLocks noChangeAspect="1"/>
          </p:cNvPicPr>
          <p:nvPr/>
        </p:nvPicPr>
        <p:blipFill>
          <a:blip r:embed="rId3"/>
          <a:stretch>
            <a:fillRect/>
          </a:stretch>
        </p:blipFill>
        <p:spPr>
          <a:xfrm>
            <a:off x="1025340" y="2275848"/>
            <a:ext cx="2857500" cy="2790825"/>
          </a:xfrm>
          <a:prstGeom prst="rect">
            <a:avLst/>
          </a:prstGeom>
        </p:spPr>
      </p:pic>
      <p:sp>
        <p:nvSpPr>
          <p:cNvPr id="5" name="Rectángulo 4"/>
          <p:cNvSpPr/>
          <p:nvPr/>
        </p:nvSpPr>
        <p:spPr>
          <a:xfrm>
            <a:off x="5153490" y="439288"/>
            <a:ext cx="4756992" cy="923330"/>
          </a:xfrm>
          <a:prstGeom prst="rect">
            <a:avLst/>
          </a:prstGeom>
        </p:spPr>
        <p:txBody>
          <a:bodyPr wrap="square">
            <a:spAutoFit/>
          </a:bodyPr>
          <a:lstStyle/>
          <a:p>
            <a:pPr algn="just"/>
            <a:r>
              <a:rPr lang="es-ES" dirty="0"/>
              <a:t>Al observar podemos conocer más acerca de los niños y comprender mejor sus procesos, pues nos permite darnos cuenta de:</a:t>
            </a:r>
            <a:endParaRPr lang="en-US" dirty="0"/>
          </a:p>
        </p:txBody>
      </p:sp>
      <p:sp>
        <p:nvSpPr>
          <p:cNvPr id="7" name="Rectángulo 6"/>
          <p:cNvSpPr/>
          <p:nvPr/>
        </p:nvSpPr>
        <p:spPr>
          <a:xfrm>
            <a:off x="5139855" y="1932324"/>
            <a:ext cx="4968876" cy="3477875"/>
          </a:xfrm>
          <a:prstGeom prst="rect">
            <a:avLst/>
          </a:prstGeom>
        </p:spPr>
        <p:txBody>
          <a:bodyPr wrap="square">
            <a:spAutoFit/>
          </a:bodyPr>
          <a:lstStyle/>
          <a:p>
            <a:pPr marL="342900" indent="-342900" algn="just">
              <a:buFont typeface="Wingdings" panose="05000000000000000000" pitchFamily="2" charset="2"/>
              <a:buChar char="§"/>
            </a:pPr>
            <a:r>
              <a:rPr lang="es-ES" sz="2000" dirty="0"/>
              <a:t>Sus intereses y necesidades. </a:t>
            </a:r>
            <a:endParaRPr lang="es-ES" sz="2000" dirty="0" smtClean="0"/>
          </a:p>
          <a:p>
            <a:pPr algn="just"/>
            <a:endParaRPr lang="es-ES" sz="2000" dirty="0"/>
          </a:p>
          <a:p>
            <a:pPr marL="342900" indent="-342900" algn="just">
              <a:buFont typeface="Wingdings" panose="05000000000000000000" pitchFamily="2" charset="2"/>
              <a:buChar char="§"/>
            </a:pPr>
            <a:r>
              <a:rPr lang="es-ES" sz="2000" dirty="0" smtClean="0"/>
              <a:t>Las </a:t>
            </a:r>
            <a:r>
              <a:rPr lang="es-ES" sz="2000" dirty="0"/>
              <a:t>habilidades que tienen y ponen en juego ante una determinada situación (estrategias de aprendizaje, logros y dificultades). </a:t>
            </a:r>
            <a:endParaRPr lang="es-ES" sz="2000" dirty="0" smtClean="0"/>
          </a:p>
          <a:p>
            <a:pPr algn="just"/>
            <a:endParaRPr lang="es-ES" sz="2000" dirty="0"/>
          </a:p>
          <a:p>
            <a:pPr marL="342900" indent="-342900" algn="just">
              <a:buFont typeface="Wingdings" panose="05000000000000000000" pitchFamily="2" charset="2"/>
              <a:buChar char="§"/>
            </a:pPr>
            <a:r>
              <a:rPr lang="es-ES" sz="2000" dirty="0" smtClean="0"/>
              <a:t>Su </a:t>
            </a:r>
            <a:r>
              <a:rPr lang="es-ES" sz="2000" dirty="0"/>
              <a:t>nivel de desarrollo con relación a las competencias. </a:t>
            </a:r>
            <a:endParaRPr lang="es-ES" sz="2000" dirty="0" smtClean="0"/>
          </a:p>
          <a:p>
            <a:pPr algn="just"/>
            <a:endParaRPr lang="es-ES" sz="2000" dirty="0"/>
          </a:p>
          <a:p>
            <a:pPr marL="342900" indent="-342900" algn="just">
              <a:buFont typeface="Wingdings" panose="05000000000000000000" pitchFamily="2" charset="2"/>
              <a:buChar char="§"/>
            </a:pPr>
            <a:r>
              <a:rPr lang="es-ES" sz="2000" dirty="0" smtClean="0"/>
              <a:t>Su </a:t>
            </a:r>
            <a:r>
              <a:rPr lang="es-ES" sz="2000" dirty="0"/>
              <a:t>personalidad.</a:t>
            </a:r>
            <a:endParaRPr lang="en-US" sz="2000" dirty="0"/>
          </a:p>
        </p:txBody>
      </p:sp>
      <p:sp>
        <p:nvSpPr>
          <p:cNvPr id="8" name="Rectángulo 7"/>
          <p:cNvSpPr/>
          <p:nvPr/>
        </p:nvSpPr>
        <p:spPr>
          <a:xfrm>
            <a:off x="834839" y="5749177"/>
            <a:ext cx="8900831" cy="707886"/>
          </a:xfrm>
          <a:prstGeom prst="rect">
            <a:avLst/>
          </a:prstGeom>
          <a:solidFill>
            <a:srgbClr val="92D050"/>
          </a:solidFill>
        </p:spPr>
        <p:txBody>
          <a:bodyPr wrap="square">
            <a:spAutoFit/>
          </a:bodyPr>
          <a:lstStyle/>
          <a:p>
            <a:pPr algn="ctr"/>
            <a:r>
              <a:rPr lang="es-ES" sz="2000" dirty="0"/>
              <a:t>Por lo tanto, la observación es importante y necesaria para </a:t>
            </a:r>
            <a:r>
              <a:rPr lang="es-ES" sz="2000" dirty="0">
                <a:solidFill>
                  <a:srgbClr val="FF0000"/>
                </a:solidFill>
              </a:rPr>
              <a:t>captar, comprender y hacer seguimiento del proceso de aprendizaje de los niños</a:t>
            </a:r>
            <a:r>
              <a:rPr lang="es-ES" sz="2000" dirty="0"/>
              <a:t>.</a:t>
            </a:r>
            <a:endParaRPr lang="en-US" sz="2000" dirty="0"/>
          </a:p>
        </p:txBody>
      </p:sp>
    </p:spTree>
    <p:extLst>
      <p:ext uri="{BB962C8B-B14F-4D97-AF65-F5344CB8AC3E}">
        <p14:creationId xmlns:p14="http://schemas.microsoft.com/office/powerpoint/2010/main" val="192440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3052484" y="376519"/>
            <a:ext cx="4182036" cy="1021976"/>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3200" dirty="0" smtClean="0">
                <a:ln w="0"/>
                <a:solidFill>
                  <a:schemeClr val="tx1"/>
                </a:solidFill>
                <a:effectLst>
                  <a:outerShdw blurRad="38100" dist="19050" dir="2700000" algn="tl" rotWithShape="0">
                    <a:schemeClr val="dk1">
                      <a:alpha val="40000"/>
                    </a:schemeClr>
                  </a:outerShdw>
                </a:effectLst>
              </a:rPr>
              <a:t>¿CÓMO OBSERVAR?</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2" name="Rectángulo 1"/>
          <p:cNvSpPr/>
          <p:nvPr/>
        </p:nvSpPr>
        <p:spPr>
          <a:xfrm>
            <a:off x="681317" y="1828365"/>
            <a:ext cx="4253753" cy="1015663"/>
          </a:xfrm>
          <a:prstGeom prst="rect">
            <a:avLst/>
          </a:prstGeom>
        </p:spPr>
        <p:txBody>
          <a:bodyPr wrap="square">
            <a:spAutoFit/>
          </a:bodyPr>
          <a:lstStyle/>
          <a:p>
            <a:pPr algn="just"/>
            <a:r>
              <a:rPr lang="es-ES" sz="2000" dirty="0"/>
              <a:t>Lo primero es preguntarte qué vas a observar (observación sistemática) y tener un marco de referencia.</a:t>
            </a:r>
            <a:endParaRPr lang="en-US" sz="2000" dirty="0"/>
          </a:p>
        </p:txBody>
      </p:sp>
      <p:sp>
        <p:nvSpPr>
          <p:cNvPr id="4" name="Rectángulo 3"/>
          <p:cNvSpPr/>
          <p:nvPr/>
        </p:nvSpPr>
        <p:spPr>
          <a:xfrm>
            <a:off x="681317" y="3493131"/>
            <a:ext cx="4361330" cy="2862322"/>
          </a:xfrm>
          <a:prstGeom prst="rect">
            <a:avLst/>
          </a:prstGeom>
        </p:spPr>
        <p:txBody>
          <a:bodyPr wrap="square">
            <a:spAutoFit/>
          </a:bodyPr>
          <a:lstStyle/>
          <a:p>
            <a:pPr algn="just"/>
            <a:r>
              <a:rPr lang="es-ES" sz="2000" dirty="0"/>
              <a:t>Debes basar tu observación en criterios vinculados a los propósitos de aprendizaje. (capacidades, estándar, desempeños). Cuanto más claro tengamos el </a:t>
            </a:r>
            <a:r>
              <a:rPr lang="es-ES" sz="2000" dirty="0">
                <a:solidFill>
                  <a:srgbClr val="FF0000"/>
                </a:solidFill>
              </a:rPr>
              <a:t>propósito de lo que queremos observar</a:t>
            </a:r>
            <a:r>
              <a:rPr lang="es-ES" sz="2000" dirty="0"/>
              <a:t>, la información recogida será más relevante: aspectos relacionados al desarrollo de las </a:t>
            </a:r>
            <a:r>
              <a:rPr lang="es-ES" sz="2000" dirty="0" smtClean="0"/>
              <a:t>competencias.</a:t>
            </a:r>
            <a:endParaRPr lang="en-US" sz="2000" dirty="0"/>
          </a:p>
        </p:txBody>
      </p:sp>
      <p:sp>
        <p:nvSpPr>
          <p:cNvPr id="5" name="Rectángulo 4"/>
          <p:cNvSpPr/>
          <p:nvPr/>
        </p:nvSpPr>
        <p:spPr>
          <a:xfrm>
            <a:off x="5869451" y="1828365"/>
            <a:ext cx="4437529" cy="1631216"/>
          </a:xfrm>
          <a:prstGeom prst="rect">
            <a:avLst/>
          </a:prstGeom>
        </p:spPr>
        <p:txBody>
          <a:bodyPr wrap="square">
            <a:spAutoFit/>
          </a:bodyPr>
          <a:lstStyle/>
          <a:p>
            <a:pPr algn="just"/>
            <a:r>
              <a:rPr lang="es-ES" sz="2000" dirty="0"/>
              <a:t>Prevé los recursos que vas a necesitar para registrar tus observaciones (una cámara, tu cuaderno de campo un instrumento en particular) </a:t>
            </a:r>
            <a:endParaRPr lang="es-ES" sz="2000" dirty="0" smtClean="0"/>
          </a:p>
          <a:p>
            <a:pPr algn="just"/>
            <a:r>
              <a:rPr lang="es-ES" sz="2000" dirty="0" smtClean="0">
                <a:solidFill>
                  <a:srgbClr val="FF0000"/>
                </a:solidFill>
              </a:rPr>
              <a:t>¿</a:t>
            </a:r>
            <a:r>
              <a:rPr lang="es-ES" sz="2000" dirty="0">
                <a:solidFill>
                  <a:srgbClr val="FF0000"/>
                </a:solidFill>
              </a:rPr>
              <a:t>Con qué voy a observar?</a:t>
            </a:r>
            <a:endParaRPr lang="en-US" sz="2000" dirty="0">
              <a:solidFill>
                <a:srgbClr val="FF0000"/>
              </a:solidFill>
            </a:endParaRPr>
          </a:p>
        </p:txBody>
      </p:sp>
      <p:sp>
        <p:nvSpPr>
          <p:cNvPr id="7" name="Rectángulo 6"/>
          <p:cNvSpPr/>
          <p:nvPr/>
        </p:nvSpPr>
        <p:spPr>
          <a:xfrm>
            <a:off x="6008596" y="4512459"/>
            <a:ext cx="4049804" cy="1015663"/>
          </a:xfrm>
          <a:prstGeom prst="rect">
            <a:avLst/>
          </a:prstGeom>
        </p:spPr>
        <p:txBody>
          <a:bodyPr wrap="square">
            <a:spAutoFit/>
          </a:bodyPr>
          <a:lstStyle/>
          <a:p>
            <a:pPr algn="just"/>
            <a:r>
              <a:rPr lang="es-ES" sz="2000" dirty="0"/>
              <a:t>Algunas preguntas que nos podemos plantear: ¿Cómo fortalecer nuestra capacidad de observación y registro?</a:t>
            </a:r>
            <a:endParaRPr lang="en-US" sz="2000" dirty="0"/>
          </a:p>
        </p:txBody>
      </p:sp>
    </p:spTree>
    <p:extLst>
      <p:ext uri="{BB962C8B-B14F-4D97-AF65-F5344CB8AC3E}">
        <p14:creationId xmlns:p14="http://schemas.microsoft.com/office/powerpoint/2010/main" val="38485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9" name="Rectángulo 8"/>
          <p:cNvSpPr/>
          <p:nvPr/>
        </p:nvSpPr>
        <p:spPr>
          <a:xfrm>
            <a:off x="1532597" y="233085"/>
            <a:ext cx="8162732" cy="1077218"/>
          </a:xfrm>
          <a:prstGeom prst="rect">
            <a:avLst/>
          </a:prstGeom>
        </p:spPr>
        <p:txBody>
          <a:bodyPr wrap="square">
            <a:spAutoFit/>
          </a:bodyPr>
          <a:lstStyle/>
          <a:p>
            <a:pPr marR="47149" algn="ctr">
              <a:buClr>
                <a:srgbClr val="000000"/>
              </a:buClr>
              <a:buSzPts val="1000"/>
              <a:tabLst>
                <a:tab pos="201454" algn="l"/>
              </a:tabLst>
            </a:pPr>
            <a:r>
              <a:rPr lang="es-PE" sz="3200" b="1" dirty="0"/>
              <a:t>TAREAS </a:t>
            </a:r>
            <a:r>
              <a:rPr lang="es-PE" sz="3200" b="1" dirty="0" smtClean="0"/>
              <a:t>INICIALES PARA LA PRÁCTICA DE OBSERVACIÓN</a:t>
            </a:r>
            <a:endParaRPr lang="es-PE" sz="3200" b="1" dirty="0">
              <a:latin typeface="Arial" panose="020B0604020202020204" pitchFamily="34" charset="0"/>
              <a:ea typeface="Times New Roman" panose="02020603050405020304" pitchFamily="18" charset="0"/>
              <a:cs typeface="Calibri Light" panose="020F0302020204030204" pitchFamily="34" charset="0"/>
            </a:endParaRPr>
          </a:p>
        </p:txBody>
      </p:sp>
      <p:pic>
        <p:nvPicPr>
          <p:cNvPr id="9218" name="Picture 2" descr="Figura fondo - 528 - La For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0295" y="1310303"/>
            <a:ext cx="5832475" cy="518462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43754" y="1506071"/>
            <a:ext cx="3402106" cy="4736070"/>
          </a:xfrm>
          <a:prstGeom prst="rect">
            <a:avLst/>
          </a:prstGeom>
        </p:spPr>
      </p:pic>
    </p:spTree>
    <p:extLst>
      <p:ext uri="{BB962C8B-B14F-4D97-AF65-F5344CB8AC3E}">
        <p14:creationId xmlns:p14="http://schemas.microsoft.com/office/powerpoint/2010/main" val="41092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additive="base">
                                        <p:cTn id="7" dur="500" fill="hold"/>
                                        <p:tgtEl>
                                          <p:spTgt spid="9218"/>
                                        </p:tgtEl>
                                        <p:attrNameLst>
                                          <p:attrName>ppt_x</p:attrName>
                                        </p:attrNameLst>
                                      </p:cBhvr>
                                      <p:tavLst>
                                        <p:tav tm="0">
                                          <p:val>
                                            <p:strVal val="#ppt_x"/>
                                          </p:val>
                                        </p:tav>
                                        <p:tav tm="100000">
                                          <p:val>
                                            <p:strVal val="#ppt_x"/>
                                          </p:val>
                                        </p:tav>
                                      </p:tavLst>
                                    </p:anim>
                                    <p:anim calcmode="lin" valueType="num">
                                      <p:cBhvr additive="base">
                                        <p:cTn id="8"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8" name="Picture 2" descr="https://ugc.kn3.net/i/760x/http:/3.bp.blogspot.com/-5_esIaM9RMA/TyMb_ZbNDKI/AAAAAAAAIq8/_yLG0Mf56ng/s320/13208928166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8" y="465873"/>
            <a:ext cx="4754077" cy="567608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5889444" y="2519085"/>
            <a:ext cx="4059097" cy="1569660"/>
          </a:xfrm>
          <a:prstGeom prst="rect">
            <a:avLst/>
          </a:prstGeom>
        </p:spPr>
        <p:txBody>
          <a:bodyPr wrap="square">
            <a:spAutoFit/>
          </a:bodyPr>
          <a:lstStyle/>
          <a:p>
            <a:pPr marR="47149" algn="ctr">
              <a:buClr>
                <a:srgbClr val="000000"/>
              </a:buClr>
              <a:buSzPts val="1000"/>
              <a:tabLst>
                <a:tab pos="201454" algn="l"/>
              </a:tabLst>
            </a:pPr>
            <a:r>
              <a:rPr lang="es-PE" sz="3200" b="1" dirty="0"/>
              <a:t>TAREAS </a:t>
            </a:r>
            <a:r>
              <a:rPr lang="es-PE" sz="3200" b="1" dirty="0" smtClean="0"/>
              <a:t>INICIALES PARA LA PRÁCTICA DE OBSERVACIÓN</a:t>
            </a:r>
            <a:endParaRPr lang="es-PE" sz="3200" b="1" dirty="0">
              <a:latin typeface="Arial" panose="020B0604020202020204" pitchFamily="34" charset="0"/>
              <a:ea typeface="Times New Roman" panose="02020603050405020304" pitchFamily="18" charset="0"/>
              <a:cs typeface="Calibri Light" panose="020F0302020204030204" pitchFamily="34" charset="0"/>
            </a:endParaRPr>
          </a:p>
        </p:txBody>
      </p:sp>
    </p:spTree>
    <p:extLst>
      <p:ext uri="{BB962C8B-B14F-4D97-AF65-F5344CB8AC3E}">
        <p14:creationId xmlns:p14="http://schemas.microsoft.com/office/powerpoint/2010/main" val="37665762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729383"/>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TÉCNICAS PARA EVALUAR AL NIÑO EN INICIAL</a:t>
            </a:r>
            <a:endParaRPr lang="es-P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10" name="Imagen 9"/>
          <p:cNvPicPr>
            <a:picLocks noChangeAspect="1"/>
          </p:cNvPicPr>
          <p:nvPr/>
        </p:nvPicPr>
        <p:blipFill>
          <a:blip r:embed="rId3">
            <a:lum bright="-20000" contrast="40000"/>
          </a:blip>
          <a:stretch>
            <a:fillRect/>
          </a:stretch>
        </p:blipFill>
        <p:spPr>
          <a:xfrm>
            <a:off x="838200" y="1613498"/>
            <a:ext cx="9009094" cy="3950961"/>
          </a:xfrm>
          <a:prstGeom prst="rect">
            <a:avLst/>
          </a:prstGeom>
        </p:spPr>
      </p:pic>
    </p:spTree>
    <p:extLst>
      <p:ext uri="{BB962C8B-B14F-4D97-AF65-F5344CB8AC3E}">
        <p14:creationId xmlns:p14="http://schemas.microsoft.com/office/powerpoint/2010/main" val="40459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464517883"/>
              </p:ext>
            </p:extLst>
          </p:nvPr>
        </p:nvGraphicFramePr>
        <p:xfrm>
          <a:off x="780586" y="646772"/>
          <a:ext cx="9110546" cy="5363734"/>
        </p:xfrm>
        <a:graphic>
          <a:graphicData uri="http://schemas.openxmlformats.org/drawingml/2006/table">
            <a:tbl>
              <a:tblPr firstRow="1" firstCol="1" bandRow="1">
                <a:tableStyleId>{5C22544A-7EE6-4342-B048-85BDC9FD1C3A}</a:tableStyleId>
              </a:tblPr>
              <a:tblGrid>
                <a:gridCol w="2043371">
                  <a:extLst>
                    <a:ext uri="{9D8B030D-6E8A-4147-A177-3AD203B41FA5}">
                      <a16:colId xmlns:a16="http://schemas.microsoft.com/office/drawing/2014/main" val="756031558"/>
                    </a:ext>
                  </a:extLst>
                </a:gridCol>
                <a:gridCol w="2511902">
                  <a:extLst>
                    <a:ext uri="{9D8B030D-6E8A-4147-A177-3AD203B41FA5}">
                      <a16:colId xmlns:a16="http://schemas.microsoft.com/office/drawing/2014/main" val="3803455228"/>
                    </a:ext>
                  </a:extLst>
                </a:gridCol>
                <a:gridCol w="2169276">
                  <a:extLst>
                    <a:ext uri="{9D8B030D-6E8A-4147-A177-3AD203B41FA5}">
                      <a16:colId xmlns:a16="http://schemas.microsoft.com/office/drawing/2014/main" val="4120983174"/>
                    </a:ext>
                  </a:extLst>
                </a:gridCol>
                <a:gridCol w="2385997">
                  <a:extLst>
                    <a:ext uri="{9D8B030D-6E8A-4147-A177-3AD203B41FA5}">
                      <a16:colId xmlns:a16="http://schemas.microsoft.com/office/drawing/2014/main" val="538716503"/>
                    </a:ext>
                  </a:extLst>
                </a:gridCol>
              </a:tblGrid>
              <a:tr h="787130">
                <a:tc gridSpan="2">
                  <a:txBody>
                    <a:bodyPr/>
                    <a:lstStyle/>
                    <a:p>
                      <a:pPr>
                        <a:lnSpc>
                          <a:spcPct val="107000"/>
                        </a:lnSpc>
                        <a:spcAft>
                          <a:spcPts val="0"/>
                        </a:spcAft>
                      </a:pPr>
                      <a:r>
                        <a:rPr lang="en-US" sz="2400">
                          <a:effectLst/>
                        </a:rPr>
                        <a:t>Nombre del Niño (a):</a:t>
                      </a:r>
                    </a:p>
                    <a:p>
                      <a:pPr>
                        <a:lnSpc>
                          <a:spcPct val="107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07000"/>
                        </a:lnSpc>
                        <a:spcAft>
                          <a:spcPts val="0"/>
                        </a:spcAft>
                      </a:pPr>
                      <a:r>
                        <a:rPr lang="es-MX" sz="2400" dirty="0" smtClean="0">
                          <a:effectLst/>
                          <a:latin typeface="Calibri" panose="020F0502020204030204" pitchFamily="34" charset="0"/>
                          <a:ea typeface="Calibri" panose="020F0502020204030204" pitchFamily="34" charset="0"/>
                          <a:cs typeface="Times New Roman" panose="02020603050405020304" pitchFamily="18" charset="0"/>
                        </a:rPr>
                        <a:t>Edad: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2291309904"/>
                  </a:ext>
                </a:extLst>
              </a:tr>
              <a:tr h="1262541">
                <a:tc gridSpan="2">
                  <a:txBody>
                    <a:bodyPr/>
                    <a:lstStyle/>
                    <a:p>
                      <a:pPr>
                        <a:lnSpc>
                          <a:spcPct val="107000"/>
                        </a:lnSpc>
                        <a:spcAft>
                          <a:spcPts val="0"/>
                        </a:spcAft>
                      </a:pPr>
                      <a:r>
                        <a:rPr lang="en-US" sz="2400">
                          <a:effectLst/>
                        </a:rPr>
                        <a:t> </a:t>
                      </a:r>
                    </a:p>
                    <a:p>
                      <a:pPr>
                        <a:lnSpc>
                          <a:spcPct val="107000"/>
                        </a:lnSpc>
                        <a:spcAft>
                          <a:spcPts val="0"/>
                        </a:spcAft>
                      </a:pPr>
                      <a:r>
                        <a:rPr lang="en-US" sz="2400">
                          <a:effectLst/>
                        </a:rPr>
                        <a:t>Competencia: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07000"/>
                        </a:lnSpc>
                        <a:spcAft>
                          <a:spcPts val="0"/>
                        </a:spcAft>
                      </a:pPr>
                      <a:r>
                        <a:rPr lang="en-US" sz="1400" dirty="0">
                          <a:effectLst/>
                        </a:rPr>
                        <a:t> </a:t>
                      </a:r>
                      <a:endParaRPr lang="en-US" sz="2400" dirty="0">
                        <a:effectLst/>
                      </a:endParaRPr>
                    </a:p>
                    <a:p>
                      <a:pPr>
                        <a:lnSpc>
                          <a:spcPct val="107000"/>
                        </a:lnSpc>
                        <a:spcAft>
                          <a:spcPts val="0"/>
                        </a:spcAft>
                      </a:pPr>
                      <a:r>
                        <a:rPr lang="en-US" sz="1400" dirty="0">
                          <a:effectLst/>
                        </a:rPr>
                        <a:t> </a:t>
                      </a:r>
                      <a:endParaRPr lang="en-US" sz="2400" dirty="0">
                        <a:effectLst/>
                      </a:endParaRPr>
                    </a:p>
                    <a:p>
                      <a:pPr>
                        <a:lnSpc>
                          <a:spcPct val="107000"/>
                        </a:lnSpc>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225409099"/>
                  </a:ext>
                </a:extLst>
              </a:tr>
              <a:tr h="1189598">
                <a:tc gridSpan="2">
                  <a:txBody>
                    <a:bodyPr/>
                    <a:lstStyle/>
                    <a:p>
                      <a:pPr>
                        <a:lnSpc>
                          <a:spcPct val="107000"/>
                        </a:lnSpc>
                        <a:spcAft>
                          <a:spcPts val="0"/>
                        </a:spcAft>
                      </a:pPr>
                      <a:r>
                        <a:rPr lang="en-US" sz="2400">
                          <a:effectLst/>
                        </a:rPr>
                        <a:t> </a:t>
                      </a:r>
                    </a:p>
                    <a:p>
                      <a:pPr>
                        <a:lnSpc>
                          <a:spcPct val="107000"/>
                        </a:lnSpc>
                        <a:spcAft>
                          <a:spcPts val="0"/>
                        </a:spcAft>
                      </a:pPr>
                      <a:r>
                        <a:rPr lang="en-US" sz="2400">
                          <a:effectLst/>
                        </a:rPr>
                        <a:t>Desempeño por Edad:</a:t>
                      </a:r>
                    </a:p>
                    <a:p>
                      <a:pPr>
                        <a:lnSpc>
                          <a:spcPct val="107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07000"/>
                        </a:lnSpc>
                        <a:spcAft>
                          <a:spcPts val="0"/>
                        </a:spcAft>
                      </a:pPr>
                      <a:r>
                        <a:rPr lang="en-US" sz="24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4285845177"/>
                  </a:ext>
                </a:extLst>
              </a:tr>
              <a:tr h="1189598">
                <a:tc>
                  <a:txBody>
                    <a:bodyPr/>
                    <a:lstStyle/>
                    <a:p>
                      <a:pPr>
                        <a:lnSpc>
                          <a:spcPct val="107000"/>
                        </a:lnSpc>
                        <a:spcAft>
                          <a:spcPts val="0"/>
                        </a:spcAft>
                      </a:pPr>
                      <a:r>
                        <a:rPr lang="en-US" sz="2400">
                          <a:effectLst/>
                        </a:rPr>
                        <a:t> </a:t>
                      </a:r>
                    </a:p>
                    <a:p>
                      <a:pPr>
                        <a:lnSpc>
                          <a:spcPct val="107000"/>
                        </a:lnSpc>
                        <a:spcAft>
                          <a:spcPts val="0"/>
                        </a:spcAft>
                      </a:pPr>
                      <a:r>
                        <a:rPr lang="en-US" sz="2400">
                          <a:effectLst/>
                        </a:rPr>
                        <a:t>1° Observación</a:t>
                      </a:r>
                    </a:p>
                    <a:p>
                      <a:pPr>
                        <a:lnSpc>
                          <a:spcPct val="107000"/>
                        </a:lnSpc>
                        <a:spcAft>
                          <a:spcPts val="0"/>
                        </a:spcAft>
                      </a:pPr>
                      <a:r>
                        <a:rPr lang="en-US" sz="2400">
                          <a:effectLst/>
                        </a:rPr>
                        <a:t>Fecha.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rPr>
                        <a:t>2° Observación</a:t>
                      </a:r>
                    </a:p>
                    <a:p>
                      <a:pPr>
                        <a:lnSpc>
                          <a:spcPct val="107000"/>
                        </a:lnSpc>
                        <a:spcAft>
                          <a:spcPts val="0"/>
                        </a:spcAft>
                      </a:pPr>
                      <a:r>
                        <a:rPr lang="en-US" sz="2400">
                          <a:effectLst/>
                        </a:rPr>
                        <a:t>Fecha: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rPr>
                        <a:t>3° Observación</a:t>
                      </a:r>
                    </a:p>
                    <a:p>
                      <a:pPr>
                        <a:lnSpc>
                          <a:spcPct val="107000"/>
                        </a:lnSpc>
                        <a:spcAft>
                          <a:spcPts val="0"/>
                        </a:spcAft>
                      </a:pPr>
                      <a:r>
                        <a:rPr lang="en-US" sz="2400">
                          <a:effectLst/>
                        </a:rPr>
                        <a:t>Fecha: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400">
                          <a:effectLst/>
                        </a:rPr>
                        <a:t>Conclusiones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51160985"/>
                  </a:ext>
                </a:extLst>
              </a:tr>
              <a:tr h="934867">
                <a:tc>
                  <a:txBody>
                    <a:bodyPr/>
                    <a:lstStyle/>
                    <a:p>
                      <a:pPr algn="just">
                        <a:lnSpc>
                          <a:spcPct val="107000"/>
                        </a:lnSpc>
                        <a:spcAft>
                          <a:spcPts val="0"/>
                        </a:spcAft>
                      </a:pPr>
                      <a:r>
                        <a:rPr lang="es-MX" sz="1800">
                          <a:effectLst/>
                        </a:rPr>
                        <a:t>Comentarios:</a:t>
                      </a:r>
                      <a:endParaRPr lang="en-US" sz="2400">
                        <a:effectLst/>
                      </a:endParaRPr>
                    </a:p>
                    <a:p>
                      <a:pPr algn="just">
                        <a:lnSpc>
                          <a:spcPct val="107000"/>
                        </a:lnSpc>
                        <a:spcAft>
                          <a:spcPts val="0"/>
                        </a:spcAft>
                      </a:pPr>
                      <a:r>
                        <a:rPr lang="es-MX"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800">
                          <a:effectLst/>
                        </a:rPr>
                        <a:t>Comentarios:</a:t>
                      </a:r>
                      <a:endParaRPr lang="en-US" sz="2400">
                        <a:effectLst/>
                      </a:endParaRPr>
                    </a:p>
                    <a:p>
                      <a:pPr>
                        <a:lnSpc>
                          <a:spcPct val="107000"/>
                        </a:lnSpc>
                        <a:spcAft>
                          <a:spcPts val="0"/>
                        </a:spcAft>
                      </a:pPr>
                      <a:r>
                        <a:rPr lang="es-MX"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800">
                          <a:effectLst/>
                        </a:rPr>
                        <a:t>Comentarios:</a:t>
                      </a:r>
                      <a:endParaRPr lang="en-US" sz="2400">
                        <a:effectLst/>
                      </a:endParaRPr>
                    </a:p>
                    <a:p>
                      <a:pPr>
                        <a:lnSpc>
                          <a:spcPct val="107000"/>
                        </a:lnSpc>
                        <a:spcAft>
                          <a:spcPts val="0"/>
                        </a:spcAft>
                      </a:pPr>
                      <a:r>
                        <a:rPr lang="es-MX" sz="1800">
                          <a:effectLst/>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MX" sz="1400" dirty="0">
                          <a:effectLst/>
                        </a:rPr>
                        <a:t> </a:t>
                      </a:r>
                      <a:endParaRPr lang="en-US" sz="2400" dirty="0">
                        <a:effectLst/>
                      </a:endParaRPr>
                    </a:p>
                    <a:p>
                      <a:pPr>
                        <a:lnSpc>
                          <a:spcPct val="107000"/>
                        </a:lnSpc>
                        <a:spcAft>
                          <a:spcPts val="0"/>
                        </a:spcAft>
                      </a:pPr>
                      <a:r>
                        <a:rPr lang="es-MX" sz="1400" dirty="0">
                          <a:effectLst/>
                        </a:rPr>
                        <a:t> </a:t>
                      </a:r>
                      <a:endParaRPr lang="en-US" sz="2400" dirty="0">
                        <a:effectLst/>
                      </a:endParaRPr>
                    </a:p>
                    <a:p>
                      <a:pPr>
                        <a:lnSpc>
                          <a:spcPct val="107000"/>
                        </a:lnSpc>
                        <a:spcAft>
                          <a:spcPts val="0"/>
                        </a:spcAft>
                      </a:pPr>
                      <a:r>
                        <a:rPr lang="es-MX" sz="18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058935"/>
                  </a:ext>
                </a:extLst>
              </a:tr>
            </a:tbl>
          </a:graphicData>
        </a:graphic>
      </p:graphicFrame>
    </p:spTree>
    <p:extLst>
      <p:ext uri="{BB962C8B-B14F-4D97-AF65-F5344CB8AC3E}">
        <p14:creationId xmlns:p14="http://schemas.microsoft.com/office/powerpoint/2010/main" val="15235962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3" name="Rectángulo 2"/>
          <p:cNvSpPr/>
          <p:nvPr/>
        </p:nvSpPr>
        <p:spPr>
          <a:xfrm>
            <a:off x="1265545" y="3429000"/>
            <a:ext cx="7918796" cy="646331"/>
          </a:xfrm>
          <a:prstGeom prst="rect">
            <a:avLst/>
          </a:prstGeom>
        </p:spPr>
        <p:txBody>
          <a:bodyPr wrap="square">
            <a:spAutoFit/>
          </a:bodyPr>
          <a:lstStyle/>
          <a:p>
            <a:pPr algn="ctr"/>
            <a:r>
              <a:rPr lang="en-US" sz="3600" dirty="0"/>
              <a:t>https://youtu.be/yDwl8-0FYKA</a:t>
            </a:r>
          </a:p>
        </p:txBody>
      </p:sp>
      <p:sp>
        <p:nvSpPr>
          <p:cNvPr id="5" name="Rectángulo 4">
            <a:extLst>
              <a:ext uri="{FF2B5EF4-FFF2-40B4-BE49-F238E27FC236}">
                <a16:creationId xmlns:a16="http://schemas.microsoft.com/office/drawing/2014/main" id="{8B1F02B3-4152-45E6-BEEC-5B4F41C6788F}"/>
              </a:ext>
            </a:extLst>
          </p:cNvPr>
          <p:cNvSpPr/>
          <p:nvPr/>
        </p:nvSpPr>
        <p:spPr>
          <a:xfrm>
            <a:off x="798416" y="940072"/>
            <a:ext cx="8853054" cy="188421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MX" sz="3600" b="1" dirty="0" smtClean="0">
                <a:solidFill>
                  <a:schemeClr val="tx1"/>
                </a:solidFill>
              </a:rPr>
              <a:t>Observamos el siguiente video motivacional</a:t>
            </a:r>
            <a:endParaRPr lang="es-ES" sz="3600" b="1" dirty="0"/>
          </a:p>
        </p:txBody>
      </p:sp>
    </p:spTree>
    <p:extLst>
      <p:ext uri="{BB962C8B-B14F-4D97-AF65-F5344CB8AC3E}">
        <p14:creationId xmlns:p14="http://schemas.microsoft.com/office/powerpoint/2010/main" val="322017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784801"/>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s-PE" sz="2800" b="1" dirty="0">
              <a:solidFill>
                <a:schemeClr val="bg1"/>
              </a:solidFill>
            </a:endParaRPr>
          </a:p>
        </p:txBody>
      </p:sp>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8" name="Imagen 7"/>
          <p:cNvPicPr>
            <a:picLocks noChangeAspect="1"/>
          </p:cNvPicPr>
          <p:nvPr/>
        </p:nvPicPr>
        <p:blipFill>
          <a:blip r:embed="rId3">
            <a:lum/>
          </a:blip>
          <a:stretch>
            <a:fillRect/>
          </a:stretch>
        </p:blipFill>
        <p:spPr>
          <a:xfrm>
            <a:off x="1438506" y="457199"/>
            <a:ext cx="8196147" cy="613317"/>
          </a:xfrm>
          <a:prstGeom prst="rect">
            <a:avLst/>
          </a:prstGeom>
        </p:spPr>
      </p:pic>
      <p:pic>
        <p:nvPicPr>
          <p:cNvPr id="9" name="Imagen 8"/>
          <p:cNvPicPr>
            <a:picLocks noChangeAspect="1"/>
          </p:cNvPicPr>
          <p:nvPr/>
        </p:nvPicPr>
        <p:blipFill>
          <a:blip r:embed="rId4">
            <a:lum bright="20000"/>
          </a:blip>
          <a:stretch>
            <a:fillRect/>
          </a:stretch>
        </p:blipFill>
        <p:spPr>
          <a:xfrm>
            <a:off x="1208626" y="1418018"/>
            <a:ext cx="8537540" cy="801075"/>
          </a:xfrm>
          <a:prstGeom prst="rect">
            <a:avLst/>
          </a:prstGeom>
        </p:spPr>
      </p:pic>
      <p:pic>
        <p:nvPicPr>
          <p:cNvPr id="10" name="Imagen 9"/>
          <p:cNvPicPr>
            <a:picLocks noChangeAspect="1"/>
          </p:cNvPicPr>
          <p:nvPr/>
        </p:nvPicPr>
        <p:blipFill>
          <a:blip r:embed="rId5">
            <a:lum bright="20000"/>
          </a:blip>
          <a:stretch>
            <a:fillRect/>
          </a:stretch>
        </p:blipFill>
        <p:spPr>
          <a:xfrm>
            <a:off x="1631824" y="2242088"/>
            <a:ext cx="7809509" cy="490192"/>
          </a:xfrm>
          <a:prstGeom prst="rect">
            <a:avLst/>
          </a:prstGeom>
        </p:spPr>
      </p:pic>
      <p:pic>
        <p:nvPicPr>
          <p:cNvPr id="11" name="Imagen 10"/>
          <p:cNvPicPr>
            <a:picLocks noChangeAspect="1"/>
          </p:cNvPicPr>
          <p:nvPr/>
        </p:nvPicPr>
        <p:blipFill>
          <a:blip r:embed="rId6"/>
          <a:stretch>
            <a:fillRect/>
          </a:stretch>
        </p:blipFill>
        <p:spPr>
          <a:xfrm>
            <a:off x="1133447" y="2940246"/>
            <a:ext cx="8806261" cy="2657666"/>
          </a:xfrm>
          <a:prstGeom prst="rect">
            <a:avLst/>
          </a:prstGeom>
        </p:spPr>
      </p:pic>
    </p:spTree>
    <p:extLst>
      <p:ext uri="{BB962C8B-B14F-4D97-AF65-F5344CB8AC3E}">
        <p14:creationId xmlns:p14="http://schemas.microsoft.com/office/powerpoint/2010/main" val="123322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126202232"/>
              </p:ext>
            </p:extLst>
          </p:nvPr>
        </p:nvGraphicFramePr>
        <p:xfrm>
          <a:off x="267284" y="142937"/>
          <a:ext cx="9791117" cy="6620447"/>
        </p:xfrm>
        <a:graphic>
          <a:graphicData uri="http://schemas.openxmlformats.org/drawingml/2006/table">
            <a:tbl>
              <a:tblPr firstRow="1" firstCol="1" bandRow="1">
                <a:tableStyleId>{5C22544A-7EE6-4342-B048-85BDC9FD1C3A}</a:tableStyleId>
              </a:tblPr>
              <a:tblGrid>
                <a:gridCol w="2480231">
                  <a:extLst>
                    <a:ext uri="{9D8B030D-6E8A-4147-A177-3AD203B41FA5}">
                      <a16:colId xmlns:a16="http://schemas.microsoft.com/office/drawing/2014/main" val="1577794040"/>
                    </a:ext>
                  </a:extLst>
                </a:gridCol>
                <a:gridCol w="2348579">
                  <a:extLst>
                    <a:ext uri="{9D8B030D-6E8A-4147-A177-3AD203B41FA5}">
                      <a16:colId xmlns:a16="http://schemas.microsoft.com/office/drawing/2014/main" val="3979740124"/>
                    </a:ext>
                  </a:extLst>
                </a:gridCol>
                <a:gridCol w="1827491">
                  <a:extLst>
                    <a:ext uri="{9D8B030D-6E8A-4147-A177-3AD203B41FA5}">
                      <a16:colId xmlns:a16="http://schemas.microsoft.com/office/drawing/2014/main" val="1996382984"/>
                    </a:ext>
                  </a:extLst>
                </a:gridCol>
                <a:gridCol w="3134816">
                  <a:extLst>
                    <a:ext uri="{9D8B030D-6E8A-4147-A177-3AD203B41FA5}">
                      <a16:colId xmlns:a16="http://schemas.microsoft.com/office/drawing/2014/main" val="498982015"/>
                    </a:ext>
                  </a:extLst>
                </a:gridCol>
              </a:tblGrid>
              <a:tr h="429129">
                <a:tc gridSpan="2">
                  <a:txBody>
                    <a:bodyPr/>
                    <a:lstStyle/>
                    <a:p>
                      <a:pPr>
                        <a:lnSpc>
                          <a:spcPct val="107000"/>
                        </a:lnSpc>
                        <a:spcAft>
                          <a:spcPts val="0"/>
                        </a:spcAft>
                      </a:pPr>
                      <a:r>
                        <a:rPr lang="en-US" sz="1400">
                          <a:effectLst/>
                        </a:rPr>
                        <a:t>Nombre del Niño (a):</a:t>
                      </a:r>
                    </a:p>
                    <a:p>
                      <a:pPr>
                        <a:lnSpc>
                          <a:spcPct val="107000"/>
                        </a:lnSpc>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tc gridSpan="2">
                  <a:txBody>
                    <a:bodyPr/>
                    <a:lstStyle/>
                    <a:p>
                      <a:pPr>
                        <a:lnSpc>
                          <a:spcPct val="107000"/>
                        </a:lnSpc>
                        <a:spcAft>
                          <a:spcPts val="0"/>
                        </a:spcAft>
                      </a:pPr>
                      <a:r>
                        <a:rPr lang="en-US" sz="1400">
                          <a:effectLst/>
                        </a:rPr>
                        <a:t>Carlos Pérez</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extLst>
                  <a:ext uri="{0D108BD9-81ED-4DB2-BD59-A6C34878D82A}">
                    <a16:rowId xmlns:a16="http://schemas.microsoft.com/office/drawing/2014/main" val="1635286194"/>
                  </a:ext>
                </a:extLst>
              </a:tr>
              <a:tr h="1716574">
                <a:tc gridSpan="2">
                  <a:txBody>
                    <a:bodyPr/>
                    <a:lstStyle/>
                    <a:p>
                      <a:pPr>
                        <a:lnSpc>
                          <a:spcPct val="107000"/>
                        </a:lnSpc>
                        <a:spcAft>
                          <a:spcPts val="0"/>
                        </a:spcAft>
                      </a:pPr>
                      <a:r>
                        <a:rPr lang="en-US" sz="1400">
                          <a:effectLst/>
                        </a:rPr>
                        <a:t>Competencia:</a:t>
                      </a:r>
                    </a:p>
                    <a:p>
                      <a:pPr>
                        <a:lnSpc>
                          <a:spcPct val="107000"/>
                        </a:lnSpc>
                        <a:spcAft>
                          <a:spcPts val="0"/>
                        </a:spcAft>
                      </a:pPr>
                      <a:r>
                        <a:rPr lang="en-US" sz="1400">
                          <a:effectLst/>
                        </a:rPr>
                        <a:t>Construye su Identidad</a:t>
                      </a:r>
                    </a:p>
                    <a:p>
                      <a:pPr>
                        <a:lnSpc>
                          <a:spcPct val="107000"/>
                        </a:lnSpc>
                        <a:spcAft>
                          <a:spcPts val="0"/>
                        </a:spcAft>
                      </a:pPr>
                      <a:r>
                        <a:rPr lang="es-MX" sz="1400">
                          <a:effectLst/>
                        </a:rPr>
                        <a:t>Se valora a sí mismo. </a:t>
                      </a:r>
                      <a:endParaRPr lang="en-US" sz="1400">
                        <a:effectLst/>
                      </a:endParaRPr>
                    </a:p>
                    <a:p>
                      <a:pPr>
                        <a:lnSpc>
                          <a:spcPct val="107000"/>
                        </a:lnSpc>
                        <a:spcAft>
                          <a:spcPts val="0"/>
                        </a:spcAft>
                      </a:pPr>
                      <a:r>
                        <a:rPr lang="es-MX" sz="1400">
                          <a:effectLst/>
                        </a:rPr>
                        <a:t>Autorregula sus emociones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tc gridSpan="2">
                  <a:txBody>
                    <a:bodyPr/>
                    <a:lstStyle/>
                    <a:p>
                      <a:pPr>
                        <a:lnSpc>
                          <a:spcPct val="107000"/>
                        </a:lnSpc>
                        <a:spcAft>
                          <a:spcPts val="0"/>
                        </a:spcAft>
                      </a:pPr>
                      <a:r>
                        <a:rPr lang="es-MX" sz="1100" dirty="0">
                          <a:effectLst/>
                        </a:rPr>
                        <a:t>Estándar de Aprendizaje</a:t>
                      </a:r>
                      <a:endParaRPr lang="en-US" sz="1200" dirty="0">
                        <a:effectLst/>
                      </a:endParaRPr>
                    </a:p>
                    <a:p>
                      <a:pPr algn="just">
                        <a:lnSpc>
                          <a:spcPct val="107000"/>
                        </a:lnSpc>
                        <a:spcAft>
                          <a:spcPts val="0"/>
                        </a:spcAft>
                      </a:pPr>
                      <a:r>
                        <a:rPr lang="es-MX" sz="1100" dirty="0">
                          <a:effectLst/>
                        </a:rPr>
                        <a:t>Construye su identidad al tomar conciencia de los aspectos que lo hacen único. Se identifica en algunas de sus características físicas, así como sus cualidades e intereses, gustos y preferencias. Se siente miembro de su familia y del grupo de aula al que pertenece. Practica hábitos saludables reconociendo que son importantes para él. Actúa de manera autónoma en las actividades que realiza y es capaz de tomar decisiones, desde sus posibilidades y considerando a los demás. Expresa sus emociones e identifica el motivo que las originan. Busca y acepta la compañía de un adulto significativo ante situaciones que lo hacen sentir vulnerable, inseguro, con ira, triste o alegre.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extLst>
                  <a:ext uri="{0D108BD9-81ED-4DB2-BD59-A6C34878D82A}">
                    <a16:rowId xmlns:a16="http://schemas.microsoft.com/office/drawing/2014/main" val="819528719"/>
                  </a:ext>
                </a:extLst>
              </a:tr>
              <a:tr h="867961">
                <a:tc gridSpan="2">
                  <a:txBody>
                    <a:bodyPr/>
                    <a:lstStyle/>
                    <a:p>
                      <a:pPr>
                        <a:lnSpc>
                          <a:spcPct val="107000"/>
                        </a:lnSpc>
                        <a:spcAft>
                          <a:spcPts val="0"/>
                        </a:spcAft>
                      </a:pPr>
                      <a:r>
                        <a:rPr lang="es-MX" sz="1400">
                          <a:effectLst/>
                        </a:rPr>
                        <a:t> </a:t>
                      </a:r>
                      <a:endParaRPr lang="en-US" sz="1400">
                        <a:effectLst/>
                      </a:endParaRPr>
                    </a:p>
                    <a:p>
                      <a:pPr>
                        <a:lnSpc>
                          <a:spcPct val="107000"/>
                        </a:lnSpc>
                        <a:spcAft>
                          <a:spcPts val="0"/>
                        </a:spcAft>
                      </a:pPr>
                      <a:r>
                        <a:rPr lang="en-US" sz="1400">
                          <a:effectLst/>
                        </a:rPr>
                        <a:t>Desempeño por Edad:</a:t>
                      </a:r>
                    </a:p>
                    <a:p>
                      <a:pPr>
                        <a:lnSpc>
                          <a:spcPct val="107000"/>
                        </a:lnSpc>
                        <a:spcAft>
                          <a:spcPts val="0"/>
                        </a:spcAft>
                      </a:pPr>
                      <a:r>
                        <a:rPr lang="en-US" sz="1400">
                          <a:effectLst/>
                        </a:rPr>
                        <a:t>4 años</a:t>
                      </a:r>
                    </a:p>
                    <a:p>
                      <a:pPr>
                        <a:lnSpc>
                          <a:spcPct val="107000"/>
                        </a:lnSpc>
                        <a:spcAft>
                          <a:spcPts val="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tc gridSpan="2">
                  <a:txBody>
                    <a:bodyPr/>
                    <a:lstStyle/>
                    <a:p>
                      <a:pPr>
                        <a:lnSpc>
                          <a:spcPct val="107000"/>
                        </a:lnSpc>
                        <a:spcAft>
                          <a:spcPts val="0"/>
                        </a:spcAft>
                      </a:pPr>
                      <a:r>
                        <a:rPr lang="es-MX" sz="1200">
                          <a:effectLst/>
                        </a:rPr>
                        <a:t>Expresa sus emociones; utiliza palabras, ges­tos y movimientos corporales. Reconoce las emociones en los demás, y muestra su sim­patía o trata de ayudar.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hMerge="1">
                  <a:txBody>
                    <a:bodyPr/>
                    <a:lstStyle/>
                    <a:p>
                      <a:endParaRPr lang="en-US"/>
                    </a:p>
                  </a:txBody>
                  <a:tcPr/>
                </a:tc>
                <a:extLst>
                  <a:ext uri="{0D108BD9-81ED-4DB2-BD59-A6C34878D82A}">
                    <a16:rowId xmlns:a16="http://schemas.microsoft.com/office/drawing/2014/main" val="278621325"/>
                  </a:ext>
                </a:extLst>
              </a:tr>
              <a:tr h="648544">
                <a:tc>
                  <a:txBody>
                    <a:bodyPr/>
                    <a:lstStyle/>
                    <a:p>
                      <a:pPr>
                        <a:lnSpc>
                          <a:spcPct val="107000"/>
                        </a:lnSpc>
                        <a:spcAft>
                          <a:spcPts val="0"/>
                        </a:spcAft>
                      </a:pPr>
                      <a:r>
                        <a:rPr lang="es-MX" sz="1400">
                          <a:effectLst/>
                        </a:rPr>
                        <a:t> </a:t>
                      </a:r>
                      <a:endParaRPr lang="en-US" sz="1400">
                        <a:effectLst/>
                      </a:endParaRPr>
                    </a:p>
                    <a:p>
                      <a:pPr>
                        <a:lnSpc>
                          <a:spcPct val="107000"/>
                        </a:lnSpc>
                        <a:spcAft>
                          <a:spcPts val="0"/>
                        </a:spcAft>
                      </a:pPr>
                      <a:r>
                        <a:rPr lang="en-US" sz="1400">
                          <a:effectLst/>
                        </a:rPr>
                        <a:t>1° Observación</a:t>
                      </a:r>
                    </a:p>
                    <a:p>
                      <a:pPr>
                        <a:lnSpc>
                          <a:spcPct val="107000"/>
                        </a:lnSpc>
                        <a:spcAft>
                          <a:spcPts val="0"/>
                        </a:spcAft>
                      </a:pPr>
                      <a:r>
                        <a:rPr lang="en-US" sz="1400">
                          <a:effectLst/>
                        </a:rPr>
                        <a:t>Fecha.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nSpc>
                          <a:spcPct val="107000"/>
                        </a:lnSpc>
                        <a:spcAft>
                          <a:spcPts val="0"/>
                        </a:spcAft>
                      </a:pPr>
                      <a:r>
                        <a:rPr lang="en-US" sz="1400">
                          <a:effectLst/>
                        </a:rPr>
                        <a:t>2° Observación</a:t>
                      </a:r>
                    </a:p>
                    <a:p>
                      <a:pPr>
                        <a:lnSpc>
                          <a:spcPct val="107000"/>
                        </a:lnSpc>
                        <a:spcAft>
                          <a:spcPts val="0"/>
                        </a:spcAft>
                      </a:pPr>
                      <a:r>
                        <a:rPr lang="en-US" sz="1400">
                          <a:effectLst/>
                        </a:rPr>
                        <a:t>Fecha: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nSpc>
                          <a:spcPct val="107000"/>
                        </a:lnSpc>
                        <a:spcAft>
                          <a:spcPts val="0"/>
                        </a:spcAft>
                      </a:pPr>
                      <a:r>
                        <a:rPr lang="en-US" sz="1400">
                          <a:effectLst/>
                        </a:rPr>
                        <a:t>3° Observación</a:t>
                      </a:r>
                    </a:p>
                    <a:p>
                      <a:pPr>
                        <a:lnSpc>
                          <a:spcPct val="107000"/>
                        </a:lnSpc>
                        <a:spcAft>
                          <a:spcPts val="0"/>
                        </a:spcAft>
                      </a:pPr>
                      <a:r>
                        <a:rPr lang="en-US" sz="1400">
                          <a:effectLst/>
                        </a:rPr>
                        <a:t>Fecha: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nSpc>
                          <a:spcPct val="107000"/>
                        </a:lnSpc>
                        <a:spcAft>
                          <a:spcPts val="0"/>
                        </a:spcAft>
                      </a:pPr>
                      <a:r>
                        <a:rPr lang="en-US" sz="1400">
                          <a:effectLst/>
                        </a:rPr>
                        <a:t>Conclusiones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extLst>
                  <a:ext uri="{0D108BD9-81ED-4DB2-BD59-A6C34878D82A}">
                    <a16:rowId xmlns:a16="http://schemas.microsoft.com/office/drawing/2014/main" val="1792578604"/>
                  </a:ext>
                </a:extLst>
              </a:tr>
              <a:tr h="2654662">
                <a:tc>
                  <a:txBody>
                    <a:bodyPr/>
                    <a:lstStyle/>
                    <a:p>
                      <a:pPr algn="just">
                        <a:lnSpc>
                          <a:spcPct val="107000"/>
                        </a:lnSpc>
                        <a:spcAft>
                          <a:spcPts val="0"/>
                        </a:spcAft>
                      </a:pPr>
                      <a:r>
                        <a:rPr lang="es-MX" sz="1600" dirty="0">
                          <a:effectLst/>
                        </a:rPr>
                        <a:t>Comentarios:</a:t>
                      </a:r>
                      <a:endParaRPr lang="en-US" sz="1800" dirty="0">
                        <a:effectLst/>
                      </a:endParaRPr>
                    </a:p>
                    <a:p>
                      <a:pPr algn="just">
                        <a:lnSpc>
                          <a:spcPct val="107000"/>
                        </a:lnSpc>
                        <a:spcAft>
                          <a:spcPts val="0"/>
                        </a:spcAft>
                      </a:pPr>
                      <a:r>
                        <a:rPr lang="es-MX" sz="1400" dirty="0">
                          <a:effectLst/>
                        </a:rPr>
                        <a:t>Reconoce sus intereses, preferencias sin embargo no logra expresar sus características, las diferencias de sus compañeros con respecto a él, así mismo no expresa la pertenencia a su grupo familiar o grupo de aula. Así mismo no comparte hechos importantes de su historia familiar.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gn="just">
                        <a:lnSpc>
                          <a:spcPct val="107000"/>
                        </a:lnSpc>
                        <a:spcAft>
                          <a:spcPts val="0"/>
                        </a:spcAft>
                      </a:pPr>
                      <a:r>
                        <a:rPr lang="es-MX" sz="1600" dirty="0">
                          <a:effectLst/>
                        </a:rPr>
                        <a:t>Comentarios:</a:t>
                      </a:r>
                      <a:endParaRPr lang="en-US" sz="1800" dirty="0">
                        <a:effectLst/>
                      </a:endParaRPr>
                    </a:p>
                    <a:p>
                      <a:pPr algn="just">
                        <a:lnSpc>
                          <a:spcPct val="107000"/>
                        </a:lnSpc>
                        <a:spcAft>
                          <a:spcPts val="0"/>
                        </a:spcAft>
                      </a:pPr>
                      <a:r>
                        <a:rPr lang="es-MX" sz="1200" dirty="0">
                          <a:effectLst/>
                        </a:rPr>
                        <a:t>Tiene dificultad para tomar la iniciativa al realizar acciones de cuidado personal, de alimentación e higiene de manera autónoma. Le cuesta expresar la importancia de estos hábitos para su salud.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gn="just">
                        <a:lnSpc>
                          <a:spcPct val="107000"/>
                        </a:lnSpc>
                        <a:spcAft>
                          <a:spcPts val="0"/>
                        </a:spcAft>
                      </a:pPr>
                      <a:r>
                        <a:rPr lang="es-MX" sz="1600" dirty="0">
                          <a:effectLst/>
                        </a:rPr>
                        <a:t>Comentarios:</a:t>
                      </a:r>
                      <a:endParaRPr lang="en-US" sz="1800" dirty="0">
                        <a:effectLst/>
                      </a:endParaRPr>
                    </a:p>
                    <a:p>
                      <a:pPr algn="just">
                        <a:lnSpc>
                          <a:spcPct val="107000"/>
                        </a:lnSpc>
                        <a:spcAft>
                          <a:spcPts val="0"/>
                        </a:spcAft>
                      </a:pPr>
                      <a:r>
                        <a:rPr lang="es-MX" sz="1200" dirty="0">
                          <a:effectLst/>
                        </a:rPr>
                        <a:t>Expresa sus emociones solo con enojos no utiliza palabras. Le cuesta reconoce sus emociones y en los demás, realiza juego paralelo no colabora en el aula.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tc>
                  <a:txBody>
                    <a:bodyPr/>
                    <a:lstStyle/>
                    <a:p>
                      <a:pPr algn="just">
                        <a:lnSpc>
                          <a:spcPct val="107000"/>
                        </a:lnSpc>
                        <a:spcAft>
                          <a:spcPts val="0"/>
                        </a:spcAft>
                      </a:pPr>
                      <a:r>
                        <a:rPr lang="es-MX" sz="1200" dirty="0">
                          <a:effectLst/>
                        </a:rPr>
                        <a:t>El niño necesita tener oportunidades que le ayuden a desarrollar su autonomía e independencia, así como disciplina y la regulación de malas conductas por medio de normas. Apoyo en la estimulación de su lenguaje y diversas actividades sobre todo de movimiento orden, lectura hábitos de alimentación, etc.</a:t>
                      </a:r>
                      <a:endParaRPr lang="en-US" sz="1800" dirty="0">
                        <a:effectLst/>
                      </a:endParaRPr>
                    </a:p>
                    <a:p>
                      <a:pPr algn="just">
                        <a:lnSpc>
                          <a:spcPct val="107000"/>
                        </a:lnSpc>
                        <a:spcAft>
                          <a:spcPts val="0"/>
                        </a:spcAft>
                      </a:pPr>
                      <a:r>
                        <a:rPr lang="es-MX" sz="16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4303" marR="54303" marT="0" marB="0"/>
                </a:tc>
                <a:extLst>
                  <a:ext uri="{0D108BD9-81ED-4DB2-BD59-A6C34878D82A}">
                    <a16:rowId xmlns:a16="http://schemas.microsoft.com/office/drawing/2014/main" val="3801165477"/>
                  </a:ext>
                </a:extLst>
              </a:tr>
            </a:tbl>
          </a:graphicData>
        </a:graphic>
      </p:graphicFrame>
    </p:spTree>
    <p:extLst>
      <p:ext uri="{BB962C8B-B14F-4D97-AF65-F5344CB8AC3E}">
        <p14:creationId xmlns:p14="http://schemas.microsoft.com/office/powerpoint/2010/main" val="20746434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7" name="Imagen 6"/>
          <p:cNvPicPr>
            <a:picLocks noChangeAspect="1"/>
          </p:cNvPicPr>
          <p:nvPr/>
        </p:nvPicPr>
        <p:blipFill>
          <a:blip r:embed="rId3"/>
          <a:stretch>
            <a:fillRect/>
          </a:stretch>
        </p:blipFill>
        <p:spPr>
          <a:xfrm>
            <a:off x="775626" y="2032143"/>
            <a:ext cx="9148765" cy="4022970"/>
          </a:xfrm>
          <a:prstGeom prst="rect">
            <a:avLst/>
          </a:prstGeom>
        </p:spPr>
      </p:pic>
      <p:pic>
        <p:nvPicPr>
          <p:cNvPr id="8" name="Imagen 7"/>
          <p:cNvPicPr>
            <a:picLocks noChangeAspect="1"/>
          </p:cNvPicPr>
          <p:nvPr/>
        </p:nvPicPr>
        <p:blipFill>
          <a:blip r:embed="rId4"/>
          <a:stretch>
            <a:fillRect/>
          </a:stretch>
        </p:blipFill>
        <p:spPr>
          <a:xfrm>
            <a:off x="1039085" y="709800"/>
            <a:ext cx="2142792" cy="369003"/>
          </a:xfrm>
          <a:prstGeom prst="rect">
            <a:avLst/>
          </a:prstGeom>
        </p:spPr>
      </p:pic>
      <p:pic>
        <p:nvPicPr>
          <p:cNvPr id="9" name="Imagen 8"/>
          <p:cNvPicPr>
            <a:picLocks noChangeAspect="1"/>
          </p:cNvPicPr>
          <p:nvPr/>
        </p:nvPicPr>
        <p:blipFill>
          <a:blip r:embed="rId5"/>
          <a:stretch>
            <a:fillRect/>
          </a:stretch>
        </p:blipFill>
        <p:spPr>
          <a:xfrm>
            <a:off x="1039085" y="1157089"/>
            <a:ext cx="5395169" cy="682862"/>
          </a:xfrm>
          <a:prstGeom prst="rect">
            <a:avLst/>
          </a:prstGeom>
        </p:spPr>
      </p:pic>
    </p:spTree>
    <p:extLst>
      <p:ext uri="{BB962C8B-B14F-4D97-AF65-F5344CB8AC3E}">
        <p14:creationId xmlns:p14="http://schemas.microsoft.com/office/powerpoint/2010/main" val="1288642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6" name="Imagen 5"/>
          <p:cNvPicPr>
            <a:picLocks noChangeAspect="1"/>
          </p:cNvPicPr>
          <p:nvPr/>
        </p:nvPicPr>
        <p:blipFill rotWithShape="1">
          <a:blip r:embed="rId3">
            <a:lum contrast="20000"/>
          </a:blip>
          <a:srcRect l="2019" t="2419" r="3686" b="13095"/>
          <a:stretch/>
        </p:blipFill>
        <p:spPr>
          <a:xfrm>
            <a:off x="397436" y="293240"/>
            <a:ext cx="9538301" cy="5984038"/>
          </a:xfrm>
          <a:prstGeom prst="rect">
            <a:avLst/>
          </a:prstGeom>
        </p:spPr>
      </p:pic>
    </p:spTree>
    <p:extLst>
      <p:ext uri="{BB962C8B-B14F-4D97-AF65-F5344CB8AC3E}">
        <p14:creationId xmlns:p14="http://schemas.microsoft.com/office/powerpoint/2010/main" val="4105912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730" t="20588" r="20198" b="12132"/>
          <a:stretch/>
        </p:blipFill>
        <p:spPr>
          <a:xfrm>
            <a:off x="464950" y="268941"/>
            <a:ext cx="9539662" cy="6225988"/>
          </a:xfrm>
          <a:prstGeom prst="rect">
            <a:avLst/>
          </a:prstGeom>
        </p:spPr>
      </p:pic>
    </p:spTree>
    <p:extLst>
      <p:ext uri="{BB962C8B-B14F-4D97-AF65-F5344CB8AC3E}">
        <p14:creationId xmlns:p14="http://schemas.microsoft.com/office/powerpoint/2010/main" val="2221485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aphicFrame>
        <p:nvGraphicFramePr>
          <p:cNvPr id="4" name="Tabla 3"/>
          <p:cNvGraphicFramePr>
            <a:graphicFrameLocks noGrp="1"/>
          </p:cNvGraphicFramePr>
          <p:nvPr>
            <p:extLst>
              <p:ext uri="{D42A27DB-BD31-4B8C-83A1-F6EECF244321}">
                <p14:modId xmlns:p14="http://schemas.microsoft.com/office/powerpoint/2010/main" val="833171193"/>
              </p:ext>
            </p:extLst>
          </p:nvPr>
        </p:nvGraphicFramePr>
        <p:xfrm>
          <a:off x="259497" y="265220"/>
          <a:ext cx="9698541" cy="6144574"/>
        </p:xfrm>
        <a:graphic>
          <a:graphicData uri="http://schemas.openxmlformats.org/drawingml/2006/table">
            <a:tbl>
              <a:tblPr firstRow="1" firstCol="1" bandRow="1">
                <a:tableStyleId>{5C22544A-7EE6-4342-B048-85BDC9FD1C3A}</a:tableStyleId>
              </a:tblPr>
              <a:tblGrid>
                <a:gridCol w="1317682">
                  <a:extLst>
                    <a:ext uri="{9D8B030D-6E8A-4147-A177-3AD203B41FA5}">
                      <a16:colId xmlns:a16="http://schemas.microsoft.com/office/drawing/2014/main" val="2283194076"/>
                    </a:ext>
                  </a:extLst>
                </a:gridCol>
                <a:gridCol w="1727654">
                  <a:extLst>
                    <a:ext uri="{9D8B030D-6E8A-4147-A177-3AD203B41FA5}">
                      <a16:colId xmlns:a16="http://schemas.microsoft.com/office/drawing/2014/main" val="1366612547"/>
                    </a:ext>
                  </a:extLst>
                </a:gridCol>
                <a:gridCol w="926560">
                  <a:extLst>
                    <a:ext uri="{9D8B030D-6E8A-4147-A177-3AD203B41FA5}">
                      <a16:colId xmlns:a16="http://schemas.microsoft.com/office/drawing/2014/main" val="4267340261"/>
                    </a:ext>
                  </a:extLst>
                </a:gridCol>
                <a:gridCol w="1317682">
                  <a:extLst>
                    <a:ext uri="{9D8B030D-6E8A-4147-A177-3AD203B41FA5}">
                      <a16:colId xmlns:a16="http://schemas.microsoft.com/office/drawing/2014/main" val="3526617044"/>
                    </a:ext>
                  </a:extLst>
                </a:gridCol>
                <a:gridCol w="835258">
                  <a:extLst>
                    <a:ext uri="{9D8B030D-6E8A-4147-A177-3AD203B41FA5}">
                      <a16:colId xmlns:a16="http://schemas.microsoft.com/office/drawing/2014/main" val="10583625"/>
                    </a:ext>
                  </a:extLst>
                </a:gridCol>
                <a:gridCol w="751026">
                  <a:extLst>
                    <a:ext uri="{9D8B030D-6E8A-4147-A177-3AD203B41FA5}">
                      <a16:colId xmlns:a16="http://schemas.microsoft.com/office/drawing/2014/main" val="2203032855"/>
                    </a:ext>
                  </a:extLst>
                </a:gridCol>
                <a:gridCol w="801683">
                  <a:extLst>
                    <a:ext uri="{9D8B030D-6E8A-4147-A177-3AD203B41FA5}">
                      <a16:colId xmlns:a16="http://schemas.microsoft.com/office/drawing/2014/main" val="3486812426"/>
                    </a:ext>
                  </a:extLst>
                </a:gridCol>
                <a:gridCol w="2020996">
                  <a:extLst>
                    <a:ext uri="{9D8B030D-6E8A-4147-A177-3AD203B41FA5}">
                      <a16:colId xmlns:a16="http://schemas.microsoft.com/office/drawing/2014/main" val="2528505426"/>
                    </a:ext>
                  </a:extLst>
                </a:gridCol>
              </a:tblGrid>
              <a:tr h="394910">
                <a:tc gridSpan="2">
                  <a:txBody>
                    <a:bodyPr/>
                    <a:lstStyle/>
                    <a:p>
                      <a:pPr>
                        <a:lnSpc>
                          <a:spcPct val="107000"/>
                        </a:lnSpc>
                        <a:spcAft>
                          <a:spcPts val="0"/>
                        </a:spcAft>
                      </a:pPr>
                      <a:r>
                        <a:rPr lang="es-PE" sz="1400">
                          <a:effectLst/>
                        </a:rPr>
                        <a:t>SEMANA  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5">
                  <a:txBody>
                    <a:bodyPr/>
                    <a:lstStyle/>
                    <a:p>
                      <a:pPr>
                        <a:lnSpc>
                          <a:spcPct val="107000"/>
                        </a:lnSpc>
                        <a:spcAft>
                          <a:spcPts val="0"/>
                        </a:spcAft>
                      </a:pPr>
                      <a:r>
                        <a:rPr lang="es-PE" sz="1800">
                          <a:effectLst/>
                        </a:rPr>
                        <a:t>¿Qué le gusta hacer a mi familia?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07000"/>
                        </a:lnSpc>
                        <a:spcAft>
                          <a:spcPts val="0"/>
                        </a:spcAft>
                      </a:pPr>
                      <a:r>
                        <a:rPr lang="es-PE" sz="1400">
                          <a:effectLst/>
                        </a:rPr>
                        <a:t>09 al 13 de noviembre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6574833"/>
                  </a:ext>
                </a:extLst>
              </a:tr>
              <a:tr h="1045894">
                <a:tc gridSpan="2">
                  <a:txBody>
                    <a:bodyPr/>
                    <a:lstStyle/>
                    <a:p>
                      <a:pPr>
                        <a:lnSpc>
                          <a:spcPct val="107000"/>
                        </a:lnSpc>
                        <a:spcAft>
                          <a:spcPts val="0"/>
                        </a:spcAft>
                      </a:pPr>
                      <a:r>
                        <a:rPr lang="es-PE" sz="1400">
                          <a:effectLst/>
                        </a:rPr>
                        <a:t>ÁREA: MATEMATICA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6">
                  <a:txBody>
                    <a:bodyPr/>
                    <a:lstStyle/>
                    <a:p>
                      <a:pPr>
                        <a:lnSpc>
                          <a:spcPct val="107000"/>
                        </a:lnSpc>
                        <a:spcAft>
                          <a:spcPts val="0"/>
                        </a:spcAft>
                      </a:pPr>
                      <a:r>
                        <a:rPr lang="es-PE" sz="1800">
                          <a:effectLst/>
                        </a:rPr>
                        <a:t>DESEMPEÑO:</a:t>
                      </a:r>
                      <a:endParaRPr lang="en-US" sz="1800">
                        <a:effectLst/>
                      </a:endParaRPr>
                    </a:p>
                    <a:p>
                      <a:pPr>
                        <a:lnSpc>
                          <a:spcPct val="107000"/>
                        </a:lnSpc>
                        <a:spcAft>
                          <a:spcPts val="0"/>
                        </a:spcAft>
                      </a:pPr>
                      <a:r>
                        <a:rPr lang="es-PE" sz="1800">
                          <a:effectLst/>
                        </a:rPr>
                        <a:t>Relacionar objetos de su entorno según sus caracterís­ticas perceptuales; agrupar, ordenar hasta el quinto lugar, seriar hasta 5 objetos, com­parar cantidades de objetos y pesos, agre­gar hasta 5 elementos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20385036"/>
                  </a:ext>
                </a:extLst>
              </a:tr>
              <a:tr h="1267660">
                <a:tc gridSpan="2">
                  <a:txBody>
                    <a:bodyPr/>
                    <a:lstStyle/>
                    <a:p>
                      <a:pPr>
                        <a:lnSpc>
                          <a:spcPct val="107000"/>
                        </a:lnSpc>
                        <a:spcAft>
                          <a:spcPts val="0"/>
                        </a:spcAft>
                      </a:pPr>
                      <a:r>
                        <a:rPr lang="es-PE" sz="1400">
                          <a:effectLst/>
                        </a:rPr>
                        <a:t>COMPETETENCIA.</a:t>
                      </a:r>
                      <a:endParaRPr lang="en-US" sz="1800">
                        <a:effectLst/>
                      </a:endParaRPr>
                    </a:p>
                    <a:p>
                      <a:pPr>
                        <a:lnSpc>
                          <a:spcPct val="107000"/>
                        </a:lnSpc>
                        <a:spcAft>
                          <a:spcPts val="0"/>
                        </a:spcAft>
                      </a:pPr>
                      <a:r>
                        <a:rPr lang="es-PE" sz="1400">
                          <a:effectLst/>
                        </a:rPr>
                        <a:t>Resuelve Problemas de Cantidad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a:lnSpc>
                          <a:spcPct val="107000"/>
                        </a:lnSpc>
                        <a:spcAft>
                          <a:spcPts val="0"/>
                        </a:spcAft>
                      </a:pPr>
                      <a:r>
                        <a:rPr lang="es-PE" sz="1400">
                          <a:effectLst/>
                        </a:rPr>
                        <a:t>Criterios: Utiliza Estrategias para agrupar, contar y comparar objetos de su entorno según sus características perceptuales.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nSpc>
                          <a:spcPct val="107000"/>
                        </a:lnSpc>
                        <a:spcAft>
                          <a:spcPts val="0"/>
                        </a:spcAft>
                      </a:pPr>
                      <a:r>
                        <a:rPr lang="es-PE" sz="1400">
                          <a:effectLst/>
                          <a:highlight>
                            <a:srgbClr val="FFFF00"/>
                          </a:highlight>
                        </a:rPr>
                        <a:t>Logrado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highlight>
                            <a:srgbClr val="FFFF00"/>
                          </a:highlight>
                        </a:rPr>
                        <a:t>En proceso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highlight>
                            <a:srgbClr val="FFFF00"/>
                          </a:highlight>
                        </a:rPr>
                        <a:t>Inicio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Descripciones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5363979"/>
                  </a:ext>
                </a:extLst>
              </a:tr>
              <a:tr h="316915">
                <a:tc rowSpan="4" gridSpan="2">
                  <a:txBody>
                    <a:bodyPr/>
                    <a:lstStyle/>
                    <a:p>
                      <a:pPr>
                        <a:lnSpc>
                          <a:spcPct val="107000"/>
                        </a:lnSpc>
                        <a:spcAft>
                          <a:spcPts val="0"/>
                        </a:spcAft>
                      </a:pPr>
                      <a:r>
                        <a:rPr lang="es-PE" sz="1400">
                          <a:effectLst/>
                        </a:rPr>
                        <a:t> </a:t>
                      </a:r>
                      <a:endParaRPr lang="en-US" sz="1800">
                        <a:effectLst/>
                      </a:endParaRPr>
                    </a:p>
                    <a:p>
                      <a:pPr>
                        <a:lnSpc>
                          <a:spcPct val="107000"/>
                        </a:lnSpc>
                        <a:spcAft>
                          <a:spcPts val="0"/>
                        </a:spcAft>
                      </a:pPr>
                      <a:r>
                        <a:rPr lang="es-PE" sz="1400">
                          <a:effectLst/>
                        </a:rPr>
                        <a:t>Nombres niños (as)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hMerge="1">
                  <a:txBody>
                    <a:bodyPr/>
                    <a:lstStyle/>
                    <a:p>
                      <a:endParaRPr lang="en-US"/>
                    </a:p>
                  </a:txBody>
                  <a:tcPr/>
                </a:tc>
                <a:tc rowSpan="4">
                  <a:txBody>
                    <a:bodyPr/>
                    <a:lstStyle/>
                    <a:p>
                      <a:pPr>
                        <a:lnSpc>
                          <a:spcPct val="107000"/>
                        </a:lnSpc>
                        <a:spcAft>
                          <a:spcPts val="0"/>
                        </a:spcAft>
                      </a:pPr>
                      <a:r>
                        <a:rPr lang="es-PE" sz="1400">
                          <a:effectLst/>
                        </a:rPr>
                        <a:t> </a:t>
                      </a:r>
                      <a:endParaRPr lang="en-US" sz="1800">
                        <a:effectLst/>
                      </a:endParaRPr>
                    </a:p>
                    <a:p>
                      <a:pPr>
                        <a:lnSpc>
                          <a:spcPct val="107000"/>
                        </a:lnSpc>
                        <a:spcAft>
                          <a:spcPts val="0"/>
                        </a:spcAft>
                      </a:pPr>
                      <a:r>
                        <a:rPr lang="es-PE" sz="1400">
                          <a:effectLst/>
                        </a:rPr>
                        <a:t> </a:t>
                      </a:r>
                      <a:endParaRPr lang="en-US" sz="1800">
                        <a:effectLst/>
                      </a:endParaRPr>
                    </a:p>
                    <a:p>
                      <a:pPr>
                        <a:lnSpc>
                          <a:spcPct val="107000"/>
                        </a:lnSpc>
                        <a:spcAft>
                          <a:spcPts val="0"/>
                        </a:spcAft>
                      </a:pPr>
                      <a:r>
                        <a:rPr lang="es-PE" sz="1400">
                          <a:effectLst/>
                        </a:rPr>
                        <a:t>estrategias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compara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gn="just">
                        <a:lnSpc>
                          <a:spcPct val="107000"/>
                        </a:lnSpc>
                        <a:spcAft>
                          <a:spcPts val="0"/>
                        </a:spcAft>
                      </a:pPr>
                      <a:r>
                        <a:rPr lang="es-PE" sz="1200">
                          <a:effectLst/>
                        </a:rPr>
                        <a:t>Agrupa compara y cuenta  objetos de su entorno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gn="just">
                        <a:lnSpc>
                          <a:spcPct val="107000"/>
                        </a:lnSpc>
                        <a:spcAft>
                          <a:spcPts val="0"/>
                        </a:spcAft>
                      </a:pPr>
                      <a:r>
                        <a:rPr lang="es-PE" sz="1200">
                          <a:effectLst/>
                        </a:rPr>
                        <a:t>Agrupa y cuenta objetos de su entorno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nSpc>
                          <a:spcPct val="107000"/>
                        </a:lnSpc>
                        <a:spcAft>
                          <a:spcPts val="0"/>
                        </a:spcAft>
                      </a:pPr>
                      <a:r>
                        <a:rPr lang="es-PE" sz="1200">
                          <a:effectLst/>
                        </a:rPr>
                        <a:t>Cuenta objetos de su entorno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4">
                  <a:txBody>
                    <a:bodyPr/>
                    <a:lstStyle/>
                    <a:p>
                      <a:pPr>
                        <a:lnSpc>
                          <a:spcPct val="107000"/>
                        </a:lnSpc>
                        <a:spcAft>
                          <a:spcPts val="0"/>
                        </a:spcAft>
                      </a:pPr>
                      <a:r>
                        <a:rPr lang="es-PE" sz="1400">
                          <a:effectLst/>
                        </a:rPr>
                        <a:t>  </a:t>
                      </a:r>
                      <a:endParaRPr lang="en-US" sz="1800">
                        <a:effectLst/>
                      </a:endParaRPr>
                    </a:p>
                    <a:p>
                      <a:pPr>
                        <a:lnSpc>
                          <a:spcPct val="107000"/>
                        </a:lnSpc>
                        <a:spcAft>
                          <a:spcPts val="0"/>
                        </a:spcAft>
                      </a:pPr>
                      <a:r>
                        <a:rPr lang="es-PE" sz="1400">
                          <a:effectLst/>
                          <a:highlight>
                            <a:srgbClr val="00FF00"/>
                          </a:highlight>
                        </a:rPr>
                        <a:t>Solo para los niños que están en inicio o no están en la estrategia.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2189974"/>
                  </a:ext>
                </a:extLst>
              </a:tr>
              <a:tr h="316915">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s-PE" sz="1400">
                          <a:effectLst/>
                        </a:rPr>
                        <a:t>cuenta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21638635"/>
                  </a:ext>
                </a:extLst>
              </a:tr>
              <a:tr h="316915">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s-PE" sz="1400">
                          <a:effectLst/>
                        </a:rPr>
                        <a:t>agrupa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48963097"/>
                  </a:ext>
                </a:extLst>
              </a:tr>
              <a:tr h="475250">
                <a:tc gridSpan="2" vMerge="1">
                  <a:txBody>
                    <a:bodyPr/>
                    <a:lstStyle/>
                    <a:p>
                      <a:endParaRPr lang="en-US"/>
                    </a:p>
                  </a:txBody>
                  <a:tcPr/>
                </a:tc>
                <a:tc hMerge="1" vMerge="1">
                  <a:txBody>
                    <a:bodyPr/>
                    <a:lstStyle/>
                    <a:p>
                      <a:endParaRPr lang="en-US"/>
                    </a:p>
                  </a:txBody>
                  <a:tcPr/>
                </a:tc>
                <a:tc vMerge="1">
                  <a:txBody>
                    <a:bodyPr/>
                    <a:lstStyle/>
                    <a:p>
                      <a:endParaRPr lang="en-US"/>
                    </a:p>
                  </a:txBody>
                  <a:tcPr/>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857523110"/>
                  </a:ext>
                </a:extLst>
              </a:tr>
              <a:tr h="320864">
                <a:tc>
                  <a:txBody>
                    <a:bodyPr/>
                    <a:lstStyle/>
                    <a:p>
                      <a:pPr>
                        <a:lnSpc>
                          <a:spcPct val="107000"/>
                        </a:lnSpc>
                        <a:spcAft>
                          <a:spcPts val="0"/>
                        </a:spcAft>
                      </a:pPr>
                      <a:r>
                        <a:rPr lang="es-PE" sz="1400">
                          <a:effectLst/>
                        </a:rPr>
                        <a:t>01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LIAM ALEXANDER.</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PE" sz="1400">
                          <a:effectLst/>
                        </a:rPr>
                        <a:t>B</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0593563"/>
                  </a:ext>
                </a:extLst>
              </a:tr>
              <a:tr h="316915">
                <a:tc>
                  <a:txBody>
                    <a:bodyPr/>
                    <a:lstStyle/>
                    <a:p>
                      <a:pPr>
                        <a:lnSpc>
                          <a:spcPct val="107000"/>
                        </a:lnSpc>
                        <a:spcAft>
                          <a:spcPts val="0"/>
                        </a:spcAft>
                      </a:pPr>
                      <a:r>
                        <a:rPr lang="es-PE" sz="1400">
                          <a:effectLst/>
                        </a:rPr>
                        <a:t>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IKER ANTONIO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s-PE" sz="1400">
                          <a:effectLst/>
                        </a:rPr>
                        <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9026441"/>
                  </a:ext>
                </a:extLst>
              </a:tr>
              <a:tr h="316915">
                <a:tc>
                  <a:txBody>
                    <a:bodyPr/>
                    <a:lstStyle/>
                    <a:p>
                      <a:pPr>
                        <a:lnSpc>
                          <a:spcPct val="107000"/>
                        </a:lnSpc>
                        <a:spcAft>
                          <a:spcPts val="0"/>
                        </a:spcAft>
                      </a:pPr>
                      <a:r>
                        <a:rPr lang="es-PE" sz="1400">
                          <a:effectLst/>
                        </a:rPr>
                        <a:t>03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ROSE ABIGAIL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s-PE" sz="1400">
                          <a:effectLst/>
                        </a:rPr>
                        <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78792318"/>
                  </a:ext>
                </a:extLst>
              </a:tr>
              <a:tr h="316915">
                <a:tc>
                  <a:txBody>
                    <a:bodyPr/>
                    <a:lstStyle/>
                    <a:p>
                      <a:pPr>
                        <a:lnSpc>
                          <a:spcPct val="107000"/>
                        </a:lnSpc>
                        <a:spcAft>
                          <a:spcPts val="0"/>
                        </a:spcAft>
                      </a:pPr>
                      <a:r>
                        <a:rPr lang="es-PE" sz="1400">
                          <a:effectLst/>
                        </a:rPr>
                        <a:t>04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FRANKLIN LEONEL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s-PE" sz="1400">
                          <a:effectLst/>
                        </a:rPr>
                        <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4428771"/>
                  </a:ext>
                </a:extLst>
              </a:tr>
              <a:tr h="316915">
                <a:tc>
                  <a:txBody>
                    <a:bodyPr/>
                    <a:lstStyle/>
                    <a:p>
                      <a:pPr>
                        <a:lnSpc>
                          <a:spcPct val="107000"/>
                        </a:lnSpc>
                        <a:spcAft>
                          <a:spcPts val="0"/>
                        </a:spcAft>
                      </a:pPr>
                      <a:r>
                        <a:rPr lang="es-PE" sz="1400">
                          <a:effectLst/>
                        </a:rPr>
                        <a:t>05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GAEL RAÚL</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a:txBody>
                    <a:bodyPr/>
                    <a:lstStyle/>
                    <a:p>
                      <a:pPr algn="ctr">
                        <a:lnSpc>
                          <a:spcPct val="107000"/>
                        </a:lnSpc>
                        <a:spcAft>
                          <a:spcPts val="0"/>
                        </a:spcAft>
                      </a:pPr>
                      <a:r>
                        <a:rPr lang="es-PE" sz="1400">
                          <a:effectLst/>
                        </a:rPr>
                        <a:t>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PE" sz="14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3422116"/>
                  </a:ext>
                </a:extLst>
              </a:tr>
            </a:tbl>
          </a:graphicData>
        </a:graphic>
      </p:graphicFrame>
    </p:spTree>
    <p:extLst>
      <p:ext uri="{BB962C8B-B14F-4D97-AF65-F5344CB8AC3E}">
        <p14:creationId xmlns:p14="http://schemas.microsoft.com/office/powerpoint/2010/main" val="27543763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715529"/>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600" b="1" dirty="0" smtClean="0">
                <a:solidFill>
                  <a:schemeClr val="bg1"/>
                </a:solidFill>
              </a:rPr>
              <a:t>REGISTRO DEL DESEMPEÑO ESPERADO</a:t>
            </a:r>
            <a:endParaRPr lang="es-PE" sz="3600" b="1" dirty="0">
              <a:solidFill>
                <a:schemeClr val="bg1"/>
              </a:solidFill>
            </a:endParaRPr>
          </a:p>
        </p:txBody>
      </p:sp>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Rectángulo 4"/>
          <p:cNvSpPr/>
          <p:nvPr/>
        </p:nvSpPr>
        <p:spPr>
          <a:xfrm>
            <a:off x="838200" y="1750730"/>
            <a:ext cx="8829907" cy="4154984"/>
          </a:xfrm>
          <a:prstGeom prst="rect">
            <a:avLst/>
          </a:prstGeom>
        </p:spPr>
        <p:txBody>
          <a:bodyPr wrap="square">
            <a:spAutoFit/>
          </a:bodyPr>
          <a:lstStyle/>
          <a:p>
            <a:pPr marL="342900" indent="-342900" algn="just">
              <a:buFont typeface="Arial" panose="020B0604020202020204" pitchFamily="34" charset="0"/>
              <a:buChar char="•"/>
            </a:pPr>
            <a:r>
              <a:rPr lang="es-MX" sz="2400" dirty="0"/>
              <a:t>En el nivel de educación inicial se suelen utilizar otros instrumentos como el cuaderno de observación o cuaderno de campo. </a:t>
            </a:r>
            <a:endParaRPr lang="es-MX" sz="2400" dirty="0" smtClean="0"/>
          </a:p>
          <a:p>
            <a:pPr marL="342900" indent="-342900" algn="just">
              <a:buFont typeface="Arial" panose="020B0604020202020204" pitchFamily="34" charset="0"/>
              <a:buChar char="•"/>
            </a:pPr>
            <a:endParaRPr lang="es-MX" sz="2400" dirty="0"/>
          </a:p>
          <a:p>
            <a:pPr marL="342900" indent="-342900" algn="just">
              <a:buFont typeface="Arial" panose="020B0604020202020204" pitchFamily="34" charset="0"/>
              <a:buChar char="•"/>
            </a:pPr>
            <a:r>
              <a:rPr lang="es-MX" sz="2400" dirty="0" smtClean="0"/>
              <a:t>En </a:t>
            </a:r>
            <a:r>
              <a:rPr lang="es-MX" sz="2400" dirty="0"/>
              <a:t>ellos se describen las observaciones que se hacen de los aprendizajes de los niños. </a:t>
            </a:r>
            <a:endParaRPr lang="es-MX" sz="2400" dirty="0" smtClean="0"/>
          </a:p>
          <a:p>
            <a:pPr marL="342900" indent="-342900" algn="just">
              <a:buFont typeface="Arial" panose="020B0604020202020204" pitchFamily="34" charset="0"/>
              <a:buChar char="•"/>
            </a:pPr>
            <a:endParaRPr lang="es-MX" sz="2400" dirty="0"/>
          </a:p>
          <a:p>
            <a:pPr marL="342900" indent="-342900" algn="just">
              <a:buFont typeface="Arial" panose="020B0604020202020204" pitchFamily="34" charset="0"/>
              <a:buChar char="•"/>
            </a:pPr>
            <a:r>
              <a:rPr lang="es-MX" sz="2400" dirty="0" smtClean="0"/>
              <a:t>Cada </a:t>
            </a:r>
            <a:r>
              <a:rPr lang="es-MX" sz="2400" dirty="0"/>
              <a:t>docente puede decidir si requiere usar alguno de estos instrumentos como un paso previo al registro de las evidencias en el Instrumento de Seguimiento al desarrollo y aprendizaje de los niños y niñas de 0 a 5 años. </a:t>
            </a:r>
            <a:endParaRPr lang="en-US" sz="2400" dirty="0"/>
          </a:p>
        </p:txBody>
      </p:sp>
    </p:spTree>
    <p:extLst>
      <p:ext uri="{BB962C8B-B14F-4D97-AF65-F5344CB8AC3E}">
        <p14:creationId xmlns:p14="http://schemas.microsoft.com/office/powerpoint/2010/main" val="160324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Rectángulo 5"/>
          <p:cNvSpPr/>
          <p:nvPr/>
        </p:nvSpPr>
        <p:spPr>
          <a:xfrm>
            <a:off x="611453" y="1680447"/>
            <a:ext cx="3572205" cy="29692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ángulo 3"/>
          <p:cNvSpPr/>
          <p:nvPr/>
        </p:nvSpPr>
        <p:spPr>
          <a:xfrm>
            <a:off x="695092" y="907923"/>
            <a:ext cx="9051073" cy="3046988"/>
          </a:xfrm>
          <a:prstGeom prst="rect">
            <a:avLst/>
          </a:prstGeom>
          <a:solidFill>
            <a:schemeClr val="accent2">
              <a:lumMod val="40000"/>
              <a:lumOff val="60000"/>
            </a:schemeClr>
          </a:solidFill>
        </p:spPr>
        <p:txBody>
          <a:bodyPr wrap="square">
            <a:spAutoFit/>
          </a:bodyPr>
          <a:lstStyle/>
          <a:p>
            <a:pPr algn="just"/>
            <a:r>
              <a:rPr lang="es-MX" sz="2400" dirty="0"/>
              <a:t>Es frecuente que, al observar a los niños en el transcurso de la jornada pedagógica, podamos detectar una situación que llama nuestra atención por ser inusual, pero que puede tener un impacto o repercusión en el proceso de aprendizaje de los niños </a:t>
            </a:r>
            <a:endParaRPr lang="es-MX" sz="2400" dirty="0" smtClean="0"/>
          </a:p>
          <a:p>
            <a:pPr algn="just"/>
            <a:endParaRPr lang="es-MX" sz="2400" dirty="0"/>
          </a:p>
          <a:p>
            <a:pPr algn="just"/>
            <a:r>
              <a:rPr lang="es-MX" sz="2400" dirty="0" smtClean="0"/>
              <a:t>En </a:t>
            </a:r>
            <a:r>
              <a:rPr lang="es-MX" sz="2400" dirty="0"/>
              <a:t>estos casos podemos hacer uso del anecdotario o cuaderno de campo para registrar nuestras observaciones y percepciones o comentarios de ser necesario.</a:t>
            </a:r>
            <a:endParaRPr lang="en-US" sz="2400" dirty="0"/>
          </a:p>
        </p:txBody>
      </p:sp>
      <p:sp>
        <p:nvSpPr>
          <p:cNvPr id="5" name="Rectángulo 4"/>
          <p:cNvSpPr/>
          <p:nvPr/>
        </p:nvSpPr>
        <p:spPr>
          <a:xfrm>
            <a:off x="810321" y="4777836"/>
            <a:ext cx="8820613" cy="954107"/>
          </a:xfrm>
          <a:prstGeom prst="rect">
            <a:avLst/>
          </a:prstGeom>
          <a:solidFill>
            <a:schemeClr val="accent5">
              <a:lumMod val="20000"/>
              <a:lumOff val="80000"/>
            </a:schemeClr>
          </a:solidFill>
        </p:spPr>
        <p:txBody>
          <a:bodyPr wrap="square">
            <a:spAutoFit/>
          </a:bodyPr>
          <a:lstStyle/>
          <a:p>
            <a:r>
              <a:rPr lang="es-MX" sz="2800" dirty="0"/>
              <a:t>Otra de las acciones que realizamos durante el desarrollo de las actividades es la retroalimentación a los niños. </a:t>
            </a:r>
            <a:endParaRPr lang="en-US" sz="2800" dirty="0"/>
          </a:p>
        </p:txBody>
      </p:sp>
    </p:spTree>
    <p:extLst>
      <p:ext uri="{BB962C8B-B14F-4D97-AF65-F5344CB8AC3E}">
        <p14:creationId xmlns:p14="http://schemas.microsoft.com/office/powerpoint/2010/main" val="26340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Rectángulo 4">
            <a:extLst>
              <a:ext uri="{FF2B5EF4-FFF2-40B4-BE49-F238E27FC236}">
                <a16:creationId xmlns:a16="http://schemas.microsoft.com/office/drawing/2014/main" id="{8B1F02B3-4152-45E6-BEEC-5B4F41C6788F}"/>
              </a:ext>
            </a:extLst>
          </p:cNvPr>
          <p:cNvSpPr/>
          <p:nvPr/>
        </p:nvSpPr>
        <p:spPr>
          <a:xfrm>
            <a:off x="837386" y="3024772"/>
            <a:ext cx="8853054" cy="2313709"/>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MX" sz="4800" b="1" dirty="0" smtClean="0">
                <a:solidFill>
                  <a:schemeClr val="tx1"/>
                </a:solidFill>
              </a:rPr>
              <a:t>REGISTRO DEL NIVEL DEL DESARROLLO DE LA COMPETENCIA- MAPA DEL CALOR</a:t>
            </a:r>
          </a:p>
        </p:txBody>
      </p:sp>
      <p:sp>
        <p:nvSpPr>
          <p:cNvPr id="8" name="Google Shape;104;p3"/>
          <p:cNvSpPr/>
          <p:nvPr/>
        </p:nvSpPr>
        <p:spPr>
          <a:xfrm>
            <a:off x="4100144" y="686678"/>
            <a:ext cx="6206836" cy="107524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3600" b="1" i="0" u="none" strike="noStrike" kern="0" cap="none" spc="0" normalizeH="0" baseline="0" noProof="0" dirty="0">
                <a:ln>
                  <a:noFill/>
                </a:ln>
                <a:solidFill>
                  <a:prstClr val="white"/>
                </a:solidFill>
                <a:effectLst/>
                <a:uLnTx/>
                <a:uFillTx/>
                <a:latin typeface="Calibri"/>
                <a:ea typeface="Calibri"/>
                <a:cs typeface="Calibri"/>
                <a:sym typeface="Calibri"/>
              </a:rPr>
              <a:t>EVALUACIÓN FORMATIVA Y RETROALIMENTACIÓN</a:t>
            </a:r>
            <a:endParaRPr kumimoji="0" sz="36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pic>
        <p:nvPicPr>
          <p:cNvPr id="2050" name="Picture 2" descr="IDECAP-CUSCO - Studying Center en WANCHAQ"/>
          <p:cNvPicPr>
            <a:picLocks noChangeAspect="1" noChangeArrowheads="1"/>
          </p:cNvPicPr>
          <p:nvPr/>
        </p:nvPicPr>
        <p:blipFill rotWithShape="1">
          <a:blip r:embed="rId3">
            <a:extLst>
              <a:ext uri="{28A0092B-C50C-407E-A947-70E740481C1C}">
                <a14:useLocalDpi xmlns:a14="http://schemas.microsoft.com/office/drawing/2010/main" val="0"/>
              </a:ext>
            </a:extLst>
          </a:blip>
          <a:srcRect t="31439" r="6868" b="37415"/>
          <a:stretch/>
        </p:blipFill>
        <p:spPr bwMode="auto">
          <a:xfrm>
            <a:off x="390584" y="484972"/>
            <a:ext cx="3093020" cy="107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0534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715529"/>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600" b="1" dirty="0" smtClean="0">
                <a:solidFill>
                  <a:schemeClr val="bg1"/>
                </a:solidFill>
              </a:rPr>
              <a:t>REGISTRO DEL DESEMPEÑO ESPERADO</a:t>
            </a:r>
            <a:endParaRPr lang="es-PE" sz="3600" b="1" dirty="0">
              <a:solidFill>
                <a:schemeClr val="bg1"/>
              </a:solidFill>
            </a:endParaRPr>
          </a:p>
        </p:txBody>
      </p:sp>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Rectángulo 4"/>
          <p:cNvSpPr/>
          <p:nvPr/>
        </p:nvSpPr>
        <p:spPr>
          <a:xfrm>
            <a:off x="838200" y="1696942"/>
            <a:ext cx="8829907" cy="4154984"/>
          </a:xfrm>
          <a:prstGeom prst="rect">
            <a:avLst/>
          </a:prstGeom>
        </p:spPr>
        <p:txBody>
          <a:bodyPr wrap="square">
            <a:spAutoFit/>
          </a:bodyPr>
          <a:lstStyle/>
          <a:p>
            <a:pPr marL="342900" indent="-342900" algn="just">
              <a:buFont typeface="Arial" panose="020B0604020202020204" pitchFamily="34" charset="0"/>
              <a:buChar char="•"/>
            </a:pPr>
            <a:r>
              <a:rPr lang="es-MX" sz="2400" dirty="0"/>
              <a:t>En el nivel de educación inicial se suelen utilizar otros instrumentos como el cuaderno de observación o cuaderno de campo. </a:t>
            </a:r>
            <a:endParaRPr lang="es-MX" sz="2400" dirty="0" smtClean="0"/>
          </a:p>
          <a:p>
            <a:pPr marL="342900" indent="-342900" algn="just">
              <a:buFont typeface="Arial" panose="020B0604020202020204" pitchFamily="34" charset="0"/>
              <a:buChar char="•"/>
            </a:pPr>
            <a:endParaRPr lang="es-MX" sz="2400" dirty="0"/>
          </a:p>
          <a:p>
            <a:pPr marL="342900" indent="-342900" algn="just">
              <a:buFont typeface="Arial" panose="020B0604020202020204" pitchFamily="34" charset="0"/>
              <a:buChar char="•"/>
            </a:pPr>
            <a:r>
              <a:rPr lang="es-MX" sz="2400" dirty="0" smtClean="0"/>
              <a:t>En </a:t>
            </a:r>
            <a:r>
              <a:rPr lang="es-MX" sz="2400" dirty="0"/>
              <a:t>ellos se describen las observaciones que se hacen de los aprendizajes de los niños. </a:t>
            </a:r>
            <a:endParaRPr lang="es-MX" sz="2400" dirty="0" smtClean="0"/>
          </a:p>
          <a:p>
            <a:pPr marL="342900" indent="-342900" algn="just">
              <a:buFont typeface="Arial" panose="020B0604020202020204" pitchFamily="34" charset="0"/>
              <a:buChar char="•"/>
            </a:pPr>
            <a:endParaRPr lang="es-MX" sz="2400" dirty="0"/>
          </a:p>
          <a:p>
            <a:pPr marL="342900" indent="-342900" algn="just">
              <a:buFont typeface="Arial" panose="020B0604020202020204" pitchFamily="34" charset="0"/>
              <a:buChar char="•"/>
            </a:pPr>
            <a:r>
              <a:rPr lang="es-MX" sz="2400" dirty="0" smtClean="0"/>
              <a:t>Cada </a:t>
            </a:r>
            <a:r>
              <a:rPr lang="es-MX" sz="2400" dirty="0"/>
              <a:t>docente puede decidir si requiere usar alguno de estos instrumentos como un paso previo al registro de las evidencias en el Instrumento de Seguimiento al desarrollo y aprendizaje de los niños y niñas de 0 a 5 años. </a:t>
            </a:r>
            <a:endParaRPr lang="en-US" sz="2400" dirty="0"/>
          </a:p>
        </p:txBody>
      </p:sp>
    </p:spTree>
    <p:extLst>
      <p:ext uri="{BB962C8B-B14F-4D97-AF65-F5344CB8AC3E}">
        <p14:creationId xmlns:p14="http://schemas.microsoft.com/office/powerpoint/2010/main" val="199014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1061892"/>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2800" b="1" dirty="0">
                <a:solidFill>
                  <a:schemeClr val="bg1"/>
                </a:solidFill>
              </a:rPr>
              <a:t>La evaluación al término de un periodo de la enseñanza y aprendizaje </a:t>
            </a:r>
          </a:p>
        </p:txBody>
      </p:sp>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CuadroTexto 3"/>
          <p:cNvSpPr txBox="1"/>
          <p:nvPr/>
        </p:nvSpPr>
        <p:spPr>
          <a:xfrm>
            <a:off x="738605" y="1787218"/>
            <a:ext cx="9042703" cy="3108543"/>
          </a:xfrm>
          <a:prstGeom prst="rect">
            <a:avLst/>
          </a:prstGeom>
          <a:noFill/>
        </p:spPr>
        <p:txBody>
          <a:bodyPr wrap="square" rtlCol="0">
            <a:spAutoFit/>
          </a:bodyPr>
          <a:lstStyle/>
          <a:p>
            <a:pPr algn="just"/>
            <a:r>
              <a:rPr lang="es-PE" sz="2800" dirty="0"/>
              <a:t>Tiene como propósito que los docentes establezcan e informen el nivel de logro de las competencias de cada estudiante, en un periodo lectivo </a:t>
            </a:r>
            <a:endParaRPr lang="es-PE" sz="2800" dirty="0" smtClean="0"/>
          </a:p>
          <a:p>
            <a:pPr algn="just"/>
            <a:endParaRPr lang="es-PE" sz="2800" dirty="0"/>
          </a:p>
          <a:p>
            <a:pPr algn="just"/>
            <a:r>
              <a:rPr lang="es-PE" sz="2800" dirty="0"/>
              <a:t>Como proceso cíclico, la evaluación no concluye con el reporte de resultados al término de cada período de aprendizaje sino que es un </a:t>
            </a:r>
            <a:r>
              <a:rPr lang="es-PE" sz="2800" dirty="0" err="1"/>
              <a:t>contínuo</a:t>
            </a:r>
            <a:r>
              <a:rPr lang="es-PE" sz="2160" dirty="0"/>
              <a:t>. </a:t>
            </a:r>
          </a:p>
        </p:txBody>
      </p:sp>
      <p:pic>
        <p:nvPicPr>
          <p:cNvPr id="5" name="Imagen 4"/>
          <p:cNvPicPr>
            <a:picLocks noChangeAspect="1"/>
          </p:cNvPicPr>
          <p:nvPr/>
        </p:nvPicPr>
        <p:blipFill>
          <a:blip r:embed="rId3"/>
          <a:stretch>
            <a:fillRect/>
          </a:stretch>
        </p:blipFill>
        <p:spPr>
          <a:xfrm>
            <a:off x="7413913" y="4415055"/>
            <a:ext cx="2199486" cy="2305680"/>
          </a:xfrm>
          <a:prstGeom prst="rect">
            <a:avLst/>
          </a:prstGeom>
        </p:spPr>
      </p:pic>
    </p:spTree>
    <p:extLst>
      <p:ext uri="{BB962C8B-B14F-4D97-AF65-F5344CB8AC3E}">
        <p14:creationId xmlns:p14="http://schemas.microsoft.com/office/powerpoint/2010/main" val="69161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4" name="Rectángulo 3"/>
          <p:cNvSpPr/>
          <p:nvPr/>
        </p:nvSpPr>
        <p:spPr>
          <a:xfrm>
            <a:off x="4126325" y="773840"/>
            <a:ext cx="2063963" cy="407035"/>
          </a:xfrm>
          <a:prstGeom prst="rect">
            <a:avLst/>
          </a:prstGeom>
        </p:spPr>
        <p:txBody>
          <a:bodyPr wrap="none">
            <a:spAutoFit/>
          </a:bodyPr>
          <a:lstStyle/>
          <a:p>
            <a:pPr algn="ctr">
              <a:lnSpc>
                <a:spcPct val="107000"/>
              </a:lnSpc>
              <a:spcAft>
                <a:spcPts val="800"/>
              </a:spcAft>
            </a:pPr>
            <a:r>
              <a:rPr lang="en-US" sz="2000" b="1" dirty="0">
                <a:latin typeface="Calibri" panose="020F0502020204030204" pitchFamily="34" charset="0"/>
                <a:ea typeface="Calibri" panose="020F0502020204030204" pitchFamily="34" charset="0"/>
                <a:cs typeface="Times New Roman" panose="02020603050405020304" pitchFamily="18" charset="0"/>
              </a:rPr>
              <a:t>MAPA DEL CALOR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nvGraphicFramePr>
        <p:xfrm>
          <a:off x="887886" y="1129118"/>
          <a:ext cx="8511607" cy="5623027"/>
        </p:xfrm>
        <a:graphic>
          <a:graphicData uri="http://schemas.openxmlformats.org/drawingml/2006/table">
            <a:tbl>
              <a:tblPr firstRow="1" firstCol="1" bandRow="1">
                <a:tableStyleId>{5C22544A-7EE6-4342-B048-85BDC9FD1C3A}</a:tableStyleId>
              </a:tblPr>
              <a:tblGrid>
                <a:gridCol w="2045949">
                  <a:extLst>
                    <a:ext uri="{9D8B030D-6E8A-4147-A177-3AD203B41FA5}">
                      <a16:colId xmlns:a16="http://schemas.microsoft.com/office/drawing/2014/main" val="2038093343"/>
                    </a:ext>
                  </a:extLst>
                </a:gridCol>
                <a:gridCol w="1912894">
                  <a:extLst>
                    <a:ext uri="{9D8B030D-6E8A-4147-A177-3AD203B41FA5}">
                      <a16:colId xmlns:a16="http://schemas.microsoft.com/office/drawing/2014/main" val="3256136655"/>
                    </a:ext>
                  </a:extLst>
                </a:gridCol>
                <a:gridCol w="1776947">
                  <a:extLst>
                    <a:ext uri="{9D8B030D-6E8A-4147-A177-3AD203B41FA5}">
                      <a16:colId xmlns:a16="http://schemas.microsoft.com/office/drawing/2014/main" val="3895907536"/>
                    </a:ext>
                  </a:extLst>
                </a:gridCol>
                <a:gridCol w="1503125">
                  <a:extLst>
                    <a:ext uri="{9D8B030D-6E8A-4147-A177-3AD203B41FA5}">
                      <a16:colId xmlns:a16="http://schemas.microsoft.com/office/drawing/2014/main" val="387515164"/>
                    </a:ext>
                  </a:extLst>
                </a:gridCol>
                <a:gridCol w="1272692">
                  <a:extLst>
                    <a:ext uri="{9D8B030D-6E8A-4147-A177-3AD203B41FA5}">
                      <a16:colId xmlns:a16="http://schemas.microsoft.com/office/drawing/2014/main" val="1390468179"/>
                    </a:ext>
                  </a:extLst>
                </a:gridCol>
              </a:tblGrid>
              <a:tr h="381734">
                <a:tc gridSpan="5">
                  <a:txBody>
                    <a:bodyPr/>
                    <a:lstStyle/>
                    <a:p>
                      <a:pPr algn="ctr">
                        <a:lnSpc>
                          <a:spcPct val="107000"/>
                        </a:lnSpc>
                        <a:spcAft>
                          <a:spcPts val="0"/>
                        </a:spcAft>
                      </a:pPr>
                      <a:r>
                        <a:rPr lang="es-ES" sz="1600" dirty="0">
                          <a:effectLst/>
                        </a:rPr>
                        <a:t>EDA: “Nos divertimos en Familia”</a:t>
                      </a:r>
                      <a:endParaRPr lang="en-US" sz="1200" dirty="0">
                        <a:effectLst/>
                      </a:endParaRPr>
                    </a:p>
                    <a:p>
                      <a:pPr algn="ctr">
                        <a:lnSpc>
                          <a:spcPct val="107000"/>
                        </a:lnSpc>
                        <a:spcAft>
                          <a:spcPts val="0"/>
                        </a:spcAft>
                      </a:pPr>
                      <a:r>
                        <a:rPr lang="es-ES" sz="1600" dirty="0">
                          <a:effectLst/>
                        </a:rPr>
                        <a:t>Actividad: Nos divertimos con la música Parte I”</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02779174"/>
                  </a:ext>
                </a:extLst>
              </a:tr>
              <a:tr h="342583">
                <a:tc>
                  <a:txBody>
                    <a:bodyPr/>
                    <a:lstStyle/>
                    <a:p>
                      <a:pPr>
                        <a:lnSpc>
                          <a:spcPct val="107000"/>
                        </a:lnSpc>
                        <a:spcAft>
                          <a:spcPts val="0"/>
                        </a:spcAft>
                      </a:pPr>
                      <a:r>
                        <a:rPr lang="es-ES" sz="1400">
                          <a:effectLst/>
                        </a:rPr>
                        <a:t>Área y Competencia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gridSpan="4">
                  <a:txBody>
                    <a:bodyPr/>
                    <a:lstStyle/>
                    <a:p>
                      <a:pPr algn="just">
                        <a:lnSpc>
                          <a:spcPct val="107000"/>
                        </a:lnSpc>
                        <a:spcAft>
                          <a:spcPts val="0"/>
                        </a:spcAft>
                      </a:pPr>
                      <a:r>
                        <a:rPr lang="es-ES" sz="1400">
                          <a:effectLst/>
                        </a:rPr>
                        <a:t>Sicomotricidad</a:t>
                      </a:r>
                      <a:endParaRPr lang="en-US" sz="1200">
                        <a:effectLst/>
                      </a:endParaRPr>
                    </a:p>
                    <a:p>
                      <a:pPr algn="just">
                        <a:lnSpc>
                          <a:spcPct val="107000"/>
                        </a:lnSpc>
                        <a:spcAft>
                          <a:spcPts val="0"/>
                        </a:spcAft>
                      </a:pPr>
                      <a:r>
                        <a:rPr lang="es-ES" sz="1400">
                          <a:effectLst/>
                        </a:rPr>
                        <a:t>Se desenvuelve de manera autónoma a través de su motricidad</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7757060"/>
                  </a:ext>
                </a:extLst>
              </a:tr>
              <a:tr h="490892">
                <a:tc>
                  <a:txBody>
                    <a:bodyPr/>
                    <a:lstStyle/>
                    <a:p>
                      <a:pPr>
                        <a:lnSpc>
                          <a:spcPct val="107000"/>
                        </a:lnSpc>
                        <a:spcAft>
                          <a:spcPts val="0"/>
                        </a:spcAft>
                      </a:pPr>
                      <a:r>
                        <a:rPr lang="es-ES" sz="1400">
                          <a:effectLst/>
                        </a:rPr>
                        <a:t>Criterios de Evaluación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gridSpan="4">
                  <a:txBody>
                    <a:bodyPr/>
                    <a:lstStyle/>
                    <a:p>
                      <a:pPr algn="just">
                        <a:lnSpc>
                          <a:spcPct val="107000"/>
                        </a:lnSpc>
                        <a:spcAft>
                          <a:spcPts val="0"/>
                        </a:spcAft>
                      </a:pPr>
                      <a:r>
                        <a:rPr lang="es-ES" sz="1400">
                          <a:effectLst/>
                        </a:rPr>
                        <a:t>Realiza movimientos de manera autónoma explorando las posibilidades de su cuerpo en juegos y actividades cotidianas que comparte en familia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50434050"/>
                  </a:ext>
                </a:extLst>
              </a:tr>
              <a:tr h="729489">
                <a:tc>
                  <a:txBody>
                    <a:bodyPr/>
                    <a:lstStyle/>
                    <a:p>
                      <a:pPr>
                        <a:lnSpc>
                          <a:spcPct val="107000"/>
                        </a:lnSpc>
                        <a:spcAft>
                          <a:spcPts val="0"/>
                        </a:spcAft>
                      </a:pPr>
                      <a:r>
                        <a:rPr lang="es-ES" sz="1400">
                          <a:effectLst/>
                        </a:rPr>
                        <a:t>Estudiantes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marL="71755" marR="71755" algn="ctr">
                        <a:lnSpc>
                          <a:spcPct val="107000"/>
                        </a:lnSpc>
                        <a:spcAft>
                          <a:spcPts val="0"/>
                        </a:spcAft>
                      </a:pPr>
                      <a:r>
                        <a:rPr lang="es-ES" sz="1400" dirty="0">
                          <a:effectLst/>
                        </a:rPr>
                        <a:t>Logrado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vert="vert270" anchor="ctr">
                    <a:solidFill>
                      <a:srgbClr val="92D050"/>
                    </a:solidFill>
                  </a:tcPr>
                </a:tc>
                <a:tc>
                  <a:txBody>
                    <a:bodyPr/>
                    <a:lstStyle/>
                    <a:p>
                      <a:pPr marL="71755" marR="71755" algn="ctr">
                        <a:lnSpc>
                          <a:spcPct val="107000"/>
                        </a:lnSpc>
                        <a:spcAft>
                          <a:spcPts val="0"/>
                        </a:spcAft>
                      </a:pPr>
                      <a:r>
                        <a:rPr lang="es-ES" sz="1400" dirty="0">
                          <a:effectLst/>
                        </a:rPr>
                        <a:t>Proceso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vert="vert270" anchor="ctr">
                    <a:solidFill>
                      <a:srgbClr val="FFFF00"/>
                    </a:solidFill>
                  </a:tcPr>
                </a:tc>
                <a:tc>
                  <a:txBody>
                    <a:bodyPr/>
                    <a:lstStyle/>
                    <a:p>
                      <a:pPr marL="71755" marR="71755" algn="ctr">
                        <a:lnSpc>
                          <a:spcPct val="107000"/>
                        </a:lnSpc>
                        <a:spcAft>
                          <a:spcPts val="0"/>
                        </a:spcAft>
                      </a:pPr>
                      <a:r>
                        <a:rPr lang="es-ES" sz="1400" dirty="0">
                          <a:effectLst/>
                        </a:rPr>
                        <a:t>Inicio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vert="vert270" anchor="ctr">
                    <a:solidFill>
                      <a:srgbClr val="FF0000"/>
                    </a:solidFill>
                  </a:tcPr>
                </a:tc>
                <a:tc>
                  <a:txBody>
                    <a:bodyPr/>
                    <a:lstStyle/>
                    <a:p>
                      <a:pPr marL="71755" marR="71755" algn="ctr">
                        <a:lnSpc>
                          <a:spcPct val="107000"/>
                        </a:lnSpc>
                        <a:spcAft>
                          <a:spcPts val="0"/>
                        </a:spcAft>
                      </a:pPr>
                      <a:r>
                        <a:rPr lang="es-ES" sz="1400">
                          <a:effectLst/>
                        </a:rPr>
                        <a:t>No Observado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vert="vert270" anchor="ctr"/>
                </a:tc>
                <a:extLst>
                  <a:ext uri="{0D108BD9-81ED-4DB2-BD59-A6C34878D82A}">
                    <a16:rowId xmlns:a16="http://schemas.microsoft.com/office/drawing/2014/main" val="59239326"/>
                  </a:ext>
                </a:extLst>
              </a:tr>
              <a:tr h="449958">
                <a:tc>
                  <a:txBody>
                    <a:bodyPr/>
                    <a:lstStyle/>
                    <a:p>
                      <a:pPr>
                        <a:lnSpc>
                          <a:spcPct val="107000"/>
                        </a:lnSpc>
                        <a:spcAft>
                          <a:spcPts val="0"/>
                        </a:spcAft>
                      </a:pPr>
                      <a:r>
                        <a:rPr lang="es-ES" sz="1200">
                          <a:effectLst/>
                        </a:rPr>
                        <a:t>Carlos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gn="just">
                        <a:lnSpc>
                          <a:spcPct val="107000"/>
                        </a:lnSpc>
                        <a:spcAft>
                          <a:spcPts val="0"/>
                        </a:spcAft>
                      </a:pPr>
                      <a:r>
                        <a:rPr lang="es-ES" sz="1400" dirty="0">
                          <a:effectLst/>
                        </a:rPr>
                        <a:t>No ha enviado evidencia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extLst>
                  <a:ext uri="{0D108BD9-81ED-4DB2-BD59-A6C34878D82A}">
                    <a16:rowId xmlns:a16="http://schemas.microsoft.com/office/drawing/2014/main" val="639849353"/>
                  </a:ext>
                </a:extLst>
              </a:tr>
              <a:tr h="899915">
                <a:tc>
                  <a:txBody>
                    <a:bodyPr/>
                    <a:lstStyle/>
                    <a:p>
                      <a:pPr>
                        <a:lnSpc>
                          <a:spcPct val="107000"/>
                        </a:lnSpc>
                        <a:spcAft>
                          <a:spcPts val="0"/>
                        </a:spcAft>
                      </a:pPr>
                      <a:r>
                        <a:rPr lang="es-ES" sz="1200">
                          <a:effectLst/>
                        </a:rPr>
                        <a:t>Andrés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gn="just">
                        <a:lnSpc>
                          <a:spcPct val="107000"/>
                        </a:lnSpc>
                        <a:spcAft>
                          <a:spcPts val="0"/>
                        </a:spcAft>
                      </a:pPr>
                      <a:r>
                        <a:rPr lang="es-ES" sz="1400" dirty="0">
                          <a:effectLst/>
                        </a:rPr>
                        <a:t>Realiza movimientos junto a sus familiares, pero siguiendo indicaciones.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extLst>
                  <a:ext uri="{0D108BD9-81ED-4DB2-BD59-A6C34878D82A}">
                    <a16:rowId xmlns:a16="http://schemas.microsoft.com/office/drawing/2014/main" val="2874404222"/>
                  </a:ext>
                </a:extLst>
              </a:tr>
              <a:tr h="1049902">
                <a:tc>
                  <a:txBody>
                    <a:bodyPr/>
                    <a:lstStyle/>
                    <a:p>
                      <a:pPr>
                        <a:lnSpc>
                          <a:spcPct val="107000"/>
                        </a:lnSpc>
                        <a:spcAft>
                          <a:spcPts val="0"/>
                        </a:spcAft>
                      </a:pPr>
                      <a:r>
                        <a:rPr lang="es-ES" sz="1200">
                          <a:effectLst/>
                        </a:rPr>
                        <a:t>Maria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gn="just">
                        <a:lnSpc>
                          <a:spcPct val="107000"/>
                        </a:lnSpc>
                        <a:spcAft>
                          <a:spcPts val="0"/>
                        </a:spcAft>
                      </a:pPr>
                      <a:r>
                        <a:rPr lang="es-E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gn="just">
                        <a:lnSpc>
                          <a:spcPct val="107000"/>
                        </a:lnSpc>
                        <a:spcAft>
                          <a:spcPts val="0"/>
                        </a:spcAft>
                      </a:pPr>
                      <a:r>
                        <a:rPr lang="es-ES" sz="1400" dirty="0">
                          <a:effectLst/>
                        </a:rPr>
                        <a:t>La mamá le indica los movimientos que tiene que realizar junto a su hermanita mayor.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extLst>
                  <a:ext uri="{0D108BD9-81ED-4DB2-BD59-A6C34878D82A}">
                    <a16:rowId xmlns:a16="http://schemas.microsoft.com/office/drawing/2014/main" val="2582036178"/>
                  </a:ext>
                </a:extLst>
              </a:tr>
              <a:tr h="749930">
                <a:tc>
                  <a:txBody>
                    <a:bodyPr/>
                    <a:lstStyle/>
                    <a:p>
                      <a:pPr>
                        <a:lnSpc>
                          <a:spcPct val="107000"/>
                        </a:lnSpc>
                        <a:spcAft>
                          <a:spcPts val="0"/>
                        </a:spcAft>
                      </a:pPr>
                      <a:r>
                        <a:rPr lang="es-ES" sz="1200">
                          <a:effectLst/>
                        </a:rPr>
                        <a:t>Juana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gn="just">
                        <a:lnSpc>
                          <a:spcPct val="107000"/>
                        </a:lnSpc>
                        <a:spcAft>
                          <a:spcPts val="0"/>
                        </a:spcAft>
                      </a:pPr>
                      <a:r>
                        <a:rPr lang="es-ES" sz="1400" dirty="0">
                          <a:effectLst/>
                        </a:rPr>
                        <a:t>Realiza movimientos junto a su familia, siguiendo la música de su preferencia.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tc>
                  <a:txBody>
                    <a:bodyPr/>
                    <a:lstStyle/>
                    <a:p>
                      <a:pPr>
                        <a:lnSpc>
                          <a:spcPct val="107000"/>
                        </a:lnSpc>
                        <a:spcAft>
                          <a:spcPts val="0"/>
                        </a:spcAft>
                      </a:pPr>
                      <a:r>
                        <a:rPr lang="es-E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124" marR="49124" marT="0" marB="0"/>
                </a:tc>
                <a:extLst>
                  <a:ext uri="{0D108BD9-81ED-4DB2-BD59-A6C34878D82A}">
                    <a16:rowId xmlns:a16="http://schemas.microsoft.com/office/drawing/2014/main" val="2231459494"/>
                  </a:ext>
                </a:extLst>
              </a:tr>
            </a:tbl>
          </a:graphicData>
        </a:graphic>
      </p:graphicFrame>
    </p:spTree>
    <p:extLst>
      <p:ext uri="{BB962C8B-B14F-4D97-AF65-F5344CB8AC3E}">
        <p14:creationId xmlns:p14="http://schemas.microsoft.com/office/powerpoint/2010/main" val="2772709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5" name="Rectángulo 4">
            <a:extLst>
              <a:ext uri="{FF2B5EF4-FFF2-40B4-BE49-F238E27FC236}">
                <a16:creationId xmlns:a16="http://schemas.microsoft.com/office/drawing/2014/main" id="{8B1F02B3-4152-45E6-BEEC-5B4F41C6788F}"/>
              </a:ext>
            </a:extLst>
          </p:cNvPr>
          <p:cNvSpPr/>
          <p:nvPr/>
        </p:nvSpPr>
        <p:spPr>
          <a:xfrm>
            <a:off x="837386" y="3024773"/>
            <a:ext cx="8853054" cy="1884218"/>
          </a:xfrm>
          <a:prstGeom prst="rect">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s-MX" sz="5400" b="1" dirty="0" smtClean="0">
                <a:solidFill>
                  <a:schemeClr val="tx1"/>
                </a:solidFill>
              </a:rPr>
              <a:t>METACOGNICIÓN Y RÚBRICA DE EVALUACIÓN</a:t>
            </a:r>
            <a:endParaRPr lang="es-ES" sz="5400" b="1" dirty="0"/>
          </a:p>
        </p:txBody>
      </p:sp>
      <p:sp>
        <p:nvSpPr>
          <p:cNvPr id="8" name="Google Shape;104;p3"/>
          <p:cNvSpPr/>
          <p:nvPr/>
        </p:nvSpPr>
        <p:spPr>
          <a:xfrm>
            <a:off x="4100144" y="686678"/>
            <a:ext cx="6206836" cy="107524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s-MX" sz="3600" b="1" i="0" u="none" strike="noStrike" kern="0" cap="none" spc="0" normalizeH="0" baseline="0" noProof="0" dirty="0">
                <a:ln>
                  <a:noFill/>
                </a:ln>
                <a:solidFill>
                  <a:prstClr val="white"/>
                </a:solidFill>
                <a:effectLst/>
                <a:uLnTx/>
                <a:uFillTx/>
                <a:latin typeface="Calibri"/>
                <a:ea typeface="Calibri"/>
                <a:cs typeface="Calibri"/>
                <a:sym typeface="Calibri"/>
              </a:rPr>
              <a:t>EVALUACIÓN FORMATIVA Y RETROALIMENTACIÓN</a:t>
            </a:r>
            <a:endParaRPr kumimoji="0" sz="3600" b="1" i="0" u="none" strike="noStrike" kern="0" cap="none" spc="0" normalizeH="0" baseline="0" noProof="0" dirty="0">
              <a:ln>
                <a:noFill/>
              </a:ln>
              <a:solidFill>
                <a:prstClr val="white"/>
              </a:solidFill>
              <a:effectLst/>
              <a:uLnTx/>
              <a:uFillTx/>
              <a:latin typeface="Calibri"/>
              <a:ea typeface="Calibri"/>
              <a:cs typeface="Calibri"/>
              <a:sym typeface="Calibri"/>
            </a:endParaRPr>
          </a:p>
        </p:txBody>
      </p:sp>
      <p:pic>
        <p:nvPicPr>
          <p:cNvPr id="2050" name="Picture 2" descr="IDECAP-CUSCO - Studying Center en WANCHAQ"/>
          <p:cNvPicPr>
            <a:picLocks noChangeAspect="1" noChangeArrowheads="1"/>
          </p:cNvPicPr>
          <p:nvPr/>
        </p:nvPicPr>
        <p:blipFill rotWithShape="1">
          <a:blip r:embed="rId3">
            <a:extLst>
              <a:ext uri="{28A0092B-C50C-407E-A947-70E740481C1C}">
                <a14:useLocalDpi xmlns:a14="http://schemas.microsoft.com/office/drawing/2010/main" val="0"/>
              </a:ext>
            </a:extLst>
          </a:blip>
          <a:srcRect t="31439" r="6868" b="37415"/>
          <a:stretch/>
        </p:blipFill>
        <p:spPr bwMode="auto">
          <a:xfrm>
            <a:off x="390584" y="484972"/>
            <a:ext cx="3093020" cy="1075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0828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Rectángulo 5"/>
          <p:cNvSpPr/>
          <p:nvPr/>
        </p:nvSpPr>
        <p:spPr>
          <a:xfrm>
            <a:off x="611453" y="1680447"/>
            <a:ext cx="3572205" cy="29692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 name="Rectángulo 3"/>
          <p:cNvSpPr/>
          <p:nvPr/>
        </p:nvSpPr>
        <p:spPr>
          <a:xfrm>
            <a:off x="695092" y="907923"/>
            <a:ext cx="9051073" cy="3046988"/>
          </a:xfrm>
          <a:prstGeom prst="rect">
            <a:avLst/>
          </a:prstGeom>
          <a:solidFill>
            <a:schemeClr val="accent2">
              <a:lumMod val="40000"/>
              <a:lumOff val="60000"/>
            </a:schemeClr>
          </a:solidFill>
        </p:spPr>
        <p:txBody>
          <a:bodyPr wrap="square">
            <a:spAutoFit/>
          </a:bodyPr>
          <a:lstStyle/>
          <a:p>
            <a:pPr algn="just"/>
            <a:r>
              <a:rPr lang="es-MX" sz="2400" dirty="0"/>
              <a:t>Es frecuente que, al observar a los niños en el transcurso de la jornada pedagógica, podamos detectar una situación que llama nuestra atención por ser inusual, pero que puede tener un impacto o repercusión en el proceso de aprendizaje de los niños </a:t>
            </a:r>
            <a:endParaRPr lang="es-MX" sz="2400" dirty="0" smtClean="0"/>
          </a:p>
          <a:p>
            <a:pPr algn="just"/>
            <a:endParaRPr lang="es-MX" sz="2400" dirty="0"/>
          </a:p>
          <a:p>
            <a:pPr algn="just"/>
            <a:r>
              <a:rPr lang="es-MX" sz="2400" dirty="0" smtClean="0"/>
              <a:t>En </a:t>
            </a:r>
            <a:r>
              <a:rPr lang="es-MX" sz="2400" dirty="0"/>
              <a:t>estos casos podemos hacer uso del anecdotario o cuaderno de campo para registrar nuestras observaciones y percepciones o comentarios de ser necesario.</a:t>
            </a:r>
            <a:endParaRPr lang="en-US" sz="2400" dirty="0"/>
          </a:p>
        </p:txBody>
      </p:sp>
      <p:sp>
        <p:nvSpPr>
          <p:cNvPr id="5" name="Rectángulo 4"/>
          <p:cNvSpPr/>
          <p:nvPr/>
        </p:nvSpPr>
        <p:spPr>
          <a:xfrm>
            <a:off x="810321" y="4777836"/>
            <a:ext cx="8820613" cy="954107"/>
          </a:xfrm>
          <a:prstGeom prst="rect">
            <a:avLst/>
          </a:prstGeom>
          <a:solidFill>
            <a:schemeClr val="accent5">
              <a:lumMod val="20000"/>
              <a:lumOff val="80000"/>
            </a:schemeClr>
          </a:solidFill>
        </p:spPr>
        <p:txBody>
          <a:bodyPr wrap="square">
            <a:spAutoFit/>
          </a:bodyPr>
          <a:lstStyle/>
          <a:p>
            <a:r>
              <a:rPr lang="es-MX" sz="2800" dirty="0"/>
              <a:t>Otra de las acciones que realizamos durante el desarrollo de las actividades es la retroalimentación a los niños. </a:t>
            </a:r>
            <a:endParaRPr lang="en-US" sz="2800" dirty="0"/>
          </a:p>
        </p:txBody>
      </p:sp>
    </p:spTree>
    <p:extLst>
      <p:ext uri="{BB962C8B-B14F-4D97-AF65-F5344CB8AC3E}">
        <p14:creationId xmlns:p14="http://schemas.microsoft.com/office/powerpoint/2010/main" val="162553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echa derecha 6"/>
          <p:cNvSpPr/>
          <p:nvPr/>
        </p:nvSpPr>
        <p:spPr>
          <a:xfrm>
            <a:off x="748553" y="4472586"/>
            <a:ext cx="9215716" cy="2076131"/>
          </a:xfrm>
          <a:prstGeom prst="rightArrow">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2" name="Rectángulo 1"/>
          <p:cNvSpPr/>
          <p:nvPr/>
        </p:nvSpPr>
        <p:spPr>
          <a:xfrm>
            <a:off x="748553" y="1610264"/>
            <a:ext cx="3554506" cy="2862322"/>
          </a:xfrm>
          <a:prstGeom prst="rect">
            <a:avLst/>
          </a:prstGeom>
        </p:spPr>
        <p:txBody>
          <a:bodyPr wrap="square">
            <a:spAutoFit/>
          </a:bodyPr>
          <a:lstStyle/>
          <a:p>
            <a:pPr algn="just"/>
            <a:r>
              <a:rPr lang="es-ES" sz="2000" b="1" dirty="0">
                <a:solidFill>
                  <a:srgbClr val="585858"/>
                </a:solidFill>
                <a:latin typeface="Roboto"/>
              </a:rPr>
              <a:t>El conocimiento sobre la propia cognición</a:t>
            </a:r>
            <a:r>
              <a:rPr lang="es-ES" sz="2000" dirty="0">
                <a:solidFill>
                  <a:srgbClr val="585858"/>
                </a:solidFill>
                <a:latin typeface="Roboto"/>
              </a:rPr>
              <a:t> implica ser capaz de tomar conciencia del funcionamiento de nuestra manera de aprender y comprender los factores que explican que los resultados de una actividad, sean positivos o negativos</a:t>
            </a:r>
            <a:endParaRPr lang="en-US" sz="2000" dirty="0"/>
          </a:p>
        </p:txBody>
      </p:sp>
      <p:sp>
        <p:nvSpPr>
          <p:cNvPr id="4" name="Rectángulo 3"/>
          <p:cNvSpPr/>
          <p:nvPr/>
        </p:nvSpPr>
        <p:spPr>
          <a:xfrm>
            <a:off x="5809129" y="1642112"/>
            <a:ext cx="4155140" cy="2554545"/>
          </a:xfrm>
          <a:prstGeom prst="rect">
            <a:avLst/>
          </a:prstGeom>
        </p:spPr>
        <p:txBody>
          <a:bodyPr wrap="square">
            <a:spAutoFit/>
          </a:bodyPr>
          <a:lstStyle/>
          <a:p>
            <a:pPr algn="just"/>
            <a:r>
              <a:rPr lang="es-ES" sz="2000" b="1" dirty="0">
                <a:solidFill>
                  <a:srgbClr val="585858"/>
                </a:solidFill>
                <a:latin typeface="Roboto"/>
              </a:rPr>
              <a:t>La regulación y control de las actividades</a:t>
            </a:r>
            <a:r>
              <a:rPr lang="es-ES" sz="2000" dirty="0">
                <a:solidFill>
                  <a:srgbClr val="585858"/>
                </a:solidFill>
                <a:latin typeface="Roboto"/>
              </a:rPr>
              <a:t> que el alumno realiza durante su aprendizaje. </a:t>
            </a:r>
            <a:endParaRPr lang="es-ES" sz="2000" dirty="0" smtClean="0">
              <a:solidFill>
                <a:srgbClr val="585858"/>
              </a:solidFill>
              <a:latin typeface="Roboto"/>
            </a:endParaRPr>
          </a:p>
          <a:p>
            <a:pPr algn="just"/>
            <a:r>
              <a:rPr lang="es-ES" sz="2000" dirty="0" smtClean="0">
                <a:solidFill>
                  <a:srgbClr val="585858"/>
                </a:solidFill>
                <a:latin typeface="Roboto"/>
              </a:rPr>
              <a:t>Esta </a:t>
            </a:r>
            <a:r>
              <a:rPr lang="es-ES" sz="2000" dirty="0">
                <a:solidFill>
                  <a:srgbClr val="585858"/>
                </a:solidFill>
                <a:latin typeface="Roboto"/>
              </a:rPr>
              <a:t>dimensión incluye la planificación de las actividades cognitivas, el control del proceso intelectual y la evaluación de los resultados.</a:t>
            </a:r>
            <a:endParaRPr lang="en-US" sz="2000" dirty="0"/>
          </a:p>
        </p:txBody>
      </p:sp>
      <p:sp>
        <p:nvSpPr>
          <p:cNvPr id="5" name="Rectángulo 4"/>
          <p:cNvSpPr/>
          <p:nvPr/>
        </p:nvSpPr>
        <p:spPr>
          <a:xfrm>
            <a:off x="981635" y="4998767"/>
            <a:ext cx="8337177" cy="923330"/>
          </a:xfrm>
          <a:prstGeom prst="rect">
            <a:avLst/>
          </a:prstGeom>
        </p:spPr>
        <p:txBody>
          <a:bodyPr wrap="square">
            <a:spAutoFit/>
          </a:bodyPr>
          <a:lstStyle/>
          <a:p>
            <a:pPr algn="ctr"/>
            <a:r>
              <a:rPr lang="es-ES" dirty="0">
                <a:ln w="0"/>
                <a:effectLst>
                  <a:outerShdw blurRad="38100" dist="19050" dir="2700000" algn="tl" rotWithShape="0">
                    <a:schemeClr val="dk1">
                      <a:alpha val="40000"/>
                    </a:schemeClr>
                  </a:outerShdw>
                </a:effectLst>
                <a:latin typeface="Roboto"/>
              </a:rPr>
              <a:t>E</a:t>
            </a:r>
            <a:r>
              <a:rPr lang="es-ES" dirty="0" smtClean="0">
                <a:ln w="0"/>
                <a:effectLst>
                  <a:outerShdw blurRad="38100" dist="19050" dir="2700000" algn="tl" rotWithShape="0">
                    <a:schemeClr val="dk1">
                      <a:alpha val="40000"/>
                    </a:schemeClr>
                  </a:outerShdw>
                </a:effectLst>
                <a:latin typeface="Roboto"/>
              </a:rPr>
              <a:t>l </a:t>
            </a:r>
            <a:r>
              <a:rPr lang="es-ES" dirty="0">
                <a:ln w="0"/>
                <a:effectLst>
                  <a:outerShdw blurRad="38100" dist="19050" dir="2700000" algn="tl" rotWithShape="0">
                    <a:schemeClr val="dk1">
                      <a:alpha val="40000"/>
                    </a:schemeClr>
                  </a:outerShdw>
                </a:effectLst>
                <a:latin typeface="Roboto"/>
              </a:rPr>
              <a:t>primero, el conocimiento del propio conocimiento, surge más tarde en el niño que la regulación y el control executivo, ya que este último depende más de la situación y la actividad concreta.</a:t>
            </a:r>
            <a:endParaRPr lang="en-US" dirty="0">
              <a:ln w="0"/>
              <a:effectLst>
                <a:outerShdw blurRad="38100" dist="19050" dir="2700000" algn="tl" rotWithShape="0">
                  <a:schemeClr val="dk1">
                    <a:alpha val="40000"/>
                  </a:schemeClr>
                </a:outerShdw>
              </a:effectLst>
            </a:endParaRPr>
          </a:p>
        </p:txBody>
      </p:sp>
      <p:sp>
        <p:nvSpPr>
          <p:cNvPr id="8"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729383"/>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PE" sz="36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DIMENSIONES DE LA METACOGNICION</a:t>
            </a:r>
            <a:endParaRPr lang="es-PE"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7092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5122" name="Picture 2" descr="Metacognición ¿estoy aprendiendo? – Portfolio de una aphi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1364"/>
            <a:ext cx="9998052" cy="6212541"/>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81372" y="1429417"/>
            <a:ext cx="2381197" cy="707886"/>
          </a:xfrm>
          <a:prstGeom prst="rect">
            <a:avLst/>
          </a:prstGeom>
        </p:spPr>
        <p:txBody>
          <a:bodyPr wrap="square">
            <a:spAutoFit/>
          </a:bodyPr>
          <a:lstStyle/>
          <a:p>
            <a:r>
              <a:rPr lang="en-US" sz="2000" dirty="0">
                <a:solidFill>
                  <a:srgbClr val="202124"/>
                </a:solidFill>
                <a:latin typeface="arial" panose="020B0604020202020204" pitchFamily="34" charset="0"/>
              </a:rPr>
              <a:t>Rebecca Reagan y </a:t>
            </a:r>
            <a:r>
              <a:rPr lang="en-US" sz="2000" dirty="0" err="1">
                <a:solidFill>
                  <a:srgbClr val="202124"/>
                </a:solidFill>
                <a:latin typeface="arial" panose="020B0604020202020204" pitchFamily="34" charset="0"/>
              </a:rPr>
              <a:t>Bena</a:t>
            </a:r>
            <a:r>
              <a:rPr lang="en-US" sz="2000" dirty="0">
                <a:solidFill>
                  <a:srgbClr val="202124"/>
                </a:solidFill>
                <a:latin typeface="arial" panose="020B0604020202020204" pitchFamily="34" charset="0"/>
              </a:rPr>
              <a:t> </a:t>
            </a:r>
            <a:r>
              <a:rPr lang="en-US" sz="2000" dirty="0" err="1">
                <a:solidFill>
                  <a:srgbClr val="202124"/>
                </a:solidFill>
                <a:latin typeface="arial" panose="020B0604020202020204" pitchFamily="34" charset="0"/>
              </a:rPr>
              <a:t>Kallick</a:t>
            </a:r>
            <a:endParaRPr lang="en-US" sz="2000" dirty="0"/>
          </a:p>
        </p:txBody>
      </p:sp>
      <p:sp>
        <p:nvSpPr>
          <p:cNvPr id="4" name="Rectángulo 3"/>
          <p:cNvSpPr/>
          <p:nvPr/>
        </p:nvSpPr>
        <p:spPr>
          <a:xfrm>
            <a:off x="181372" y="2967335"/>
            <a:ext cx="1997052" cy="923330"/>
          </a:xfrm>
          <a:prstGeom prst="rect">
            <a:avLst/>
          </a:prstGeom>
        </p:spPr>
        <p:txBody>
          <a:bodyPr wrap="square">
            <a:spAutoFit/>
          </a:bodyPr>
          <a:lstStyle/>
          <a:p>
            <a:pPr algn="ctr"/>
            <a:r>
              <a:rPr lang="es-ES" dirty="0">
                <a:solidFill>
                  <a:srgbClr val="202124"/>
                </a:solidFill>
                <a:latin typeface="arial" panose="020B0604020202020204" pitchFamily="34" charset="0"/>
              </a:rPr>
              <a:t>El aprendizaje basado en el pensamiento</a:t>
            </a:r>
            <a:endParaRPr lang="en-US" dirty="0"/>
          </a:p>
        </p:txBody>
      </p:sp>
      <p:sp>
        <p:nvSpPr>
          <p:cNvPr id="5" name="Flecha abajo 4"/>
          <p:cNvSpPr/>
          <p:nvPr/>
        </p:nvSpPr>
        <p:spPr>
          <a:xfrm>
            <a:off x="870430" y="2209029"/>
            <a:ext cx="618935" cy="686579"/>
          </a:xfrm>
          <a:prstGeom prst="downArrow">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95327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graphicFrame>
        <p:nvGraphicFramePr>
          <p:cNvPr id="7" name="Tabla 6"/>
          <p:cNvGraphicFramePr>
            <a:graphicFrameLocks noGrp="1"/>
          </p:cNvGraphicFramePr>
          <p:nvPr>
            <p:extLst/>
          </p:nvPr>
        </p:nvGraphicFramePr>
        <p:xfrm>
          <a:off x="685557" y="497427"/>
          <a:ext cx="9036668" cy="6143022"/>
        </p:xfrm>
        <a:graphic>
          <a:graphicData uri="http://schemas.openxmlformats.org/drawingml/2006/table">
            <a:tbl>
              <a:tblPr firstRow="1" firstCol="1" bandRow="1">
                <a:tableStyleId>{5C22544A-7EE6-4342-B048-85BDC9FD1C3A}</a:tableStyleId>
              </a:tblPr>
              <a:tblGrid>
                <a:gridCol w="1858358">
                  <a:extLst>
                    <a:ext uri="{9D8B030D-6E8A-4147-A177-3AD203B41FA5}">
                      <a16:colId xmlns:a16="http://schemas.microsoft.com/office/drawing/2014/main" val="627916726"/>
                    </a:ext>
                  </a:extLst>
                </a:gridCol>
                <a:gridCol w="1734292">
                  <a:extLst>
                    <a:ext uri="{9D8B030D-6E8A-4147-A177-3AD203B41FA5}">
                      <a16:colId xmlns:a16="http://schemas.microsoft.com/office/drawing/2014/main" val="2464340009"/>
                    </a:ext>
                  </a:extLst>
                </a:gridCol>
                <a:gridCol w="1480919">
                  <a:extLst>
                    <a:ext uri="{9D8B030D-6E8A-4147-A177-3AD203B41FA5}">
                      <a16:colId xmlns:a16="http://schemas.microsoft.com/office/drawing/2014/main" val="2335135936"/>
                    </a:ext>
                  </a:extLst>
                </a:gridCol>
                <a:gridCol w="2105615">
                  <a:extLst>
                    <a:ext uri="{9D8B030D-6E8A-4147-A177-3AD203B41FA5}">
                      <a16:colId xmlns:a16="http://schemas.microsoft.com/office/drawing/2014/main" val="463683475"/>
                    </a:ext>
                  </a:extLst>
                </a:gridCol>
                <a:gridCol w="1857484">
                  <a:extLst>
                    <a:ext uri="{9D8B030D-6E8A-4147-A177-3AD203B41FA5}">
                      <a16:colId xmlns:a16="http://schemas.microsoft.com/office/drawing/2014/main" val="1335501969"/>
                    </a:ext>
                  </a:extLst>
                </a:gridCol>
              </a:tblGrid>
              <a:tr h="606746">
                <a:tc gridSpan="5">
                  <a:txBody>
                    <a:bodyPr/>
                    <a:lstStyle/>
                    <a:p>
                      <a:pPr algn="ctr">
                        <a:lnSpc>
                          <a:spcPct val="107000"/>
                        </a:lnSpc>
                        <a:spcAft>
                          <a:spcPts val="0"/>
                        </a:spcAft>
                      </a:pPr>
                      <a:r>
                        <a:rPr lang="es-ES" sz="2000">
                          <a:effectLst/>
                        </a:rPr>
                        <a:t>EDA: “Nos divertimos en Familia”</a:t>
                      </a:r>
                      <a:endParaRPr lang="en-US" sz="1600">
                        <a:effectLst/>
                      </a:endParaRPr>
                    </a:p>
                    <a:p>
                      <a:pPr algn="ctr">
                        <a:lnSpc>
                          <a:spcPct val="107000"/>
                        </a:lnSpc>
                        <a:spcAft>
                          <a:spcPts val="0"/>
                        </a:spcAft>
                      </a:pPr>
                      <a:r>
                        <a:rPr lang="es-ES" sz="2000">
                          <a:effectLst/>
                        </a:rPr>
                        <a:t>Actividad: Nos divertimos con la música Parte 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0568461"/>
                  </a:ext>
                </a:extLst>
              </a:tr>
              <a:tr h="520191">
                <a:tc>
                  <a:txBody>
                    <a:bodyPr/>
                    <a:lstStyle/>
                    <a:p>
                      <a:pPr>
                        <a:lnSpc>
                          <a:spcPct val="107000"/>
                        </a:lnSpc>
                        <a:spcAft>
                          <a:spcPts val="0"/>
                        </a:spcAft>
                      </a:pPr>
                      <a:r>
                        <a:rPr lang="es-ES" sz="1800">
                          <a:effectLst/>
                        </a:rPr>
                        <a:t>Área y Competencia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just">
                        <a:lnSpc>
                          <a:spcPct val="107000"/>
                        </a:lnSpc>
                        <a:spcAft>
                          <a:spcPts val="0"/>
                        </a:spcAft>
                      </a:pPr>
                      <a:r>
                        <a:rPr lang="es-ES" sz="1800">
                          <a:effectLst/>
                        </a:rPr>
                        <a:t>Sicomotricidad</a:t>
                      </a:r>
                      <a:endParaRPr lang="en-US" sz="1600">
                        <a:effectLst/>
                      </a:endParaRPr>
                    </a:p>
                    <a:p>
                      <a:pPr algn="just">
                        <a:lnSpc>
                          <a:spcPct val="107000"/>
                        </a:lnSpc>
                        <a:spcAft>
                          <a:spcPts val="0"/>
                        </a:spcAft>
                      </a:pPr>
                      <a:r>
                        <a:rPr lang="es-ES" sz="1800">
                          <a:effectLst/>
                        </a:rPr>
                        <a:t>Se desenvuelve de manera autónoma a través de su motricidad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5058982"/>
                  </a:ext>
                </a:extLst>
              </a:tr>
              <a:tr h="520191">
                <a:tc>
                  <a:txBody>
                    <a:bodyPr/>
                    <a:lstStyle/>
                    <a:p>
                      <a:pPr>
                        <a:lnSpc>
                          <a:spcPct val="107000"/>
                        </a:lnSpc>
                        <a:spcAft>
                          <a:spcPts val="0"/>
                        </a:spcAft>
                      </a:pPr>
                      <a:r>
                        <a:rPr lang="es-ES" sz="1800">
                          <a:effectLst/>
                        </a:rPr>
                        <a:t>Criterios de Evaluación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4">
                  <a:txBody>
                    <a:bodyPr/>
                    <a:lstStyle/>
                    <a:p>
                      <a:pPr algn="just">
                        <a:lnSpc>
                          <a:spcPct val="107000"/>
                        </a:lnSpc>
                        <a:spcAft>
                          <a:spcPts val="0"/>
                        </a:spcAft>
                      </a:pPr>
                      <a:r>
                        <a:rPr lang="es-ES" sz="1800">
                          <a:effectLst/>
                        </a:rPr>
                        <a:t>Realiza movimientos de manera autónoma explorando las posibilidades de su cuerpo en juegos y actividades cotidianas que comparte en familia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35533036"/>
                  </a:ext>
                </a:extLst>
              </a:tr>
              <a:tr h="1185704">
                <a:tc>
                  <a:txBody>
                    <a:bodyPr/>
                    <a:lstStyle/>
                    <a:p>
                      <a:pPr>
                        <a:lnSpc>
                          <a:spcPct val="107000"/>
                        </a:lnSpc>
                        <a:spcAft>
                          <a:spcPts val="0"/>
                        </a:spcAft>
                      </a:pPr>
                      <a:r>
                        <a:rPr lang="es-ES" sz="1800">
                          <a:effectLst/>
                        </a:rPr>
                        <a:t>Estudiantes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S" sz="1800" dirty="0">
                          <a:effectLst/>
                        </a:rPr>
                        <a:t>¿ Qué lograste aprender hoy?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s-ES" sz="1800" dirty="0">
                          <a:effectLst/>
                        </a:rPr>
                        <a:t>¿ Cómo lo aprendieron?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s-ES" sz="1800" dirty="0">
                          <a:effectLst/>
                        </a:rPr>
                        <a:t>¿ Qué resultó más fácil y más difícil de hacer?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s-ES" sz="1800" dirty="0">
                          <a:effectLst/>
                        </a:rPr>
                        <a:t>¿ Par qué va servir lo que aprendieron hoy?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2439577868"/>
                  </a:ext>
                </a:extLst>
              </a:tr>
              <a:tr h="476785">
                <a:tc>
                  <a:txBody>
                    <a:bodyPr/>
                    <a:lstStyle/>
                    <a:p>
                      <a:pPr>
                        <a:lnSpc>
                          <a:spcPct val="107000"/>
                        </a:lnSpc>
                        <a:spcAft>
                          <a:spcPts val="0"/>
                        </a:spcAft>
                      </a:pPr>
                      <a:r>
                        <a:rPr lang="es-ES" sz="1600">
                          <a:effectLst/>
                        </a:rPr>
                        <a:t>Carlos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600">
                          <a:effectLst/>
                        </a:rPr>
                        <a:t>No ha enviado evidencia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3949392"/>
                  </a:ext>
                </a:extLst>
              </a:tr>
              <a:tr h="476785">
                <a:tc>
                  <a:txBody>
                    <a:bodyPr/>
                    <a:lstStyle/>
                    <a:p>
                      <a:pPr>
                        <a:lnSpc>
                          <a:spcPct val="107000"/>
                        </a:lnSpc>
                        <a:spcAft>
                          <a:spcPts val="0"/>
                        </a:spcAft>
                      </a:pPr>
                      <a:r>
                        <a:rPr lang="es-ES" sz="1600">
                          <a:effectLst/>
                        </a:rPr>
                        <a:t>Andrés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 bailar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600">
                          <a:effectLst/>
                        </a:rPr>
                        <a:t>Con mis familiares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Convencer a mi papá de que baile conmigo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Para bailar bonito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766695"/>
                  </a:ext>
                </a:extLst>
              </a:tr>
              <a:tr h="964356">
                <a:tc>
                  <a:txBody>
                    <a:bodyPr/>
                    <a:lstStyle/>
                    <a:p>
                      <a:pPr>
                        <a:lnSpc>
                          <a:spcPct val="107000"/>
                        </a:lnSpc>
                        <a:spcAft>
                          <a:spcPts val="0"/>
                        </a:spcAft>
                      </a:pPr>
                      <a:r>
                        <a:rPr lang="es-ES" sz="1600">
                          <a:effectLst/>
                        </a:rPr>
                        <a:t>Maria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Aprendí a bailar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600">
                          <a:effectLst/>
                        </a:rPr>
                        <a:t>Mi mamá me enseñó y mi hermanita me ayudó</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600">
                          <a:effectLst/>
                        </a:rPr>
                        <a:t>Mi mamá se enojó cuando no seguí los pasos del baile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Para cumplir con la tarea de la miss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2543735"/>
                  </a:ext>
                </a:extLst>
              </a:tr>
              <a:tr h="964356">
                <a:tc>
                  <a:txBody>
                    <a:bodyPr/>
                    <a:lstStyle/>
                    <a:p>
                      <a:pPr>
                        <a:lnSpc>
                          <a:spcPct val="107000"/>
                        </a:lnSpc>
                        <a:spcAft>
                          <a:spcPts val="0"/>
                        </a:spcAft>
                      </a:pPr>
                      <a:r>
                        <a:rPr lang="es-ES" sz="1600">
                          <a:effectLst/>
                        </a:rPr>
                        <a:t>Juana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s-ES" sz="1600">
                          <a:effectLst/>
                        </a:rPr>
                        <a:t>Pude crear movimientos con mi cuerpo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Me concentré y seguí el ritmo de mi canción favorita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a:effectLst/>
                        </a:rPr>
                        <a:t>Ponernos de acuerdo en elegir la canción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s-ES" sz="1600" dirty="0">
                          <a:effectLst/>
                        </a:rPr>
                        <a:t>Ahora ya puedo crear diferentes movimientos con mi cuerpo yo solito.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5936192"/>
                  </a:ext>
                </a:extLst>
              </a:tr>
            </a:tbl>
          </a:graphicData>
        </a:graphic>
      </p:graphicFrame>
    </p:spTree>
    <p:extLst>
      <p:ext uri="{BB962C8B-B14F-4D97-AF65-F5344CB8AC3E}">
        <p14:creationId xmlns:p14="http://schemas.microsoft.com/office/powerpoint/2010/main" val="26046227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5BFE1D6-832C-4AC5-A259-9FCA7097F5DF}"/>
              </a:ext>
            </a:extLst>
          </p:cNvPr>
          <p:cNvSpPr txBox="1">
            <a:spLocks/>
          </p:cNvSpPr>
          <p:nvPr/>
        </p:nvSpPr>
        <p:spPr>
          <a:xfrm>
            <a:off x="838200" y="365126"/>
            <a:ext cx="9276471" cy="1452523"/>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4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LA EVALUACIÓN AL TÉRMINO DE UN PERIODO</a:t>
            </a:r>
            <a:endParaRPr lang="es-PE"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6" name="Rectángulo 5"/>
          <p:cNvSpPr/>
          <p:nvPr/>
        </p:nvSpPr>
        <p:spPr>
          <a:xfrm>
            <a:off x="611453" y="1680447"/>
            <a:ext cx="3572205" cy="296926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ángulo 12"/>
          <p:cNvSpPr/>
          <p:nvPr/>
        </p:nvSpPr>
        <p:spPr>
          <a:xfrm>
            <a:off x="838200" y="2376626"/>
            <a:ext cx="9019478" cy="3416320"/>
          </a:xfrm>
          <a:prstGeom prst="rect">
            <a:avLst/>
          </a:prstGeom>
          <a:solidFill>
            <a:schemeClr val="accent4">
              <a:lumMod val="40000"/>
              <a:lumOff val="60000"/>
            </a:schemeClr>
          </a:solidFill>
        </p:spPr>
        <p:txBody>
          <a:bodyPr wrap="square">
            <a:spAutoFit/>
          </a:bodyPr>
          <a:lstStyle/>
          <a:p>
            <a:pPr algn="just"/>
            <a:r>
              <a:rPr lang="es-MX" sz="2400" dirty="0"/>
              <a:t>Al finalizar un periodo, estas evidencias deben ser analizadas y valoradas para identificar los logros que los niños han ido obteniendo y brindar a las familias información sobre los avances y dificultades en el proceso de sus hijos, ofreciéndoles recomendaciones para la mejora (informe de progreso del aprendizaje). </a:t>
            </a:r>
            <a:endParaRPr lang="es-MX" sz="2400" dirty="0" smtClean="0"/>
          </a:p>
          <a:p>
            <a:pPr algn="just"/>
            <a:endParaRPr lang="es-MX" sz="2400" dirty="0"/>
          </a:p>
          <a:p>
            <a:pPr algn="just"/>
            <a:r>
              <a:rPr lang="es-MX" sz="2400" dirty="0" smtClean="0"/>
              <a:t>Esta </a:t>
            </a:r>
            <a:r>
              <a:rPr lang="es-MX" sz="2400" dirty="0"/>
              <a:t>es la información que debe ser registrada también en el SIAGIE, según lo ha establecido en la Norma Técnica que orienta el proceso de evaluación (Resolución Viceministerial N° 025-2019 MINEDU)</a:t>
            </a:r>
            <a:endParaRPr lang="en-US" sz="2400" dirty="0"/>
          </a:p>
        </p:txBody>
      </p:sp>
    </p:spTree>
    <p:extLst>
      <p:ext uri="{BB962C8B-B14F-4D97-AF65-F5344CB8AC3E}">
        <p14:creationId xmlns:p14="http://schemas.microsoft.com/office/powerpoint/2010/main" val="39194001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8" name="Título 2">
            <a:extLst>
              <a:ext uri="{FF2B5EF4-FFF2-40B4-BE49-F238E27FC236}">
                <a16:creationId xmlns:a16="http://schemas.microsoft.com/office/drawing/2014/main" id="{E5BFE1D6-832C-4AC5-A259-9FCA7097F5DF}"/>
              </a:ext>
            </a:extLst>
          </p:cNvPr>
          <p:cNvSpPr txBox="1">
            <a:spLocks/>
          </p:cNvSpPr>
          <p:nvPr/>
        </p:nvSpPr>
        <p:spPr>
          <a:xfrm>
            <a:off x="715537" y="452418"/>
            <a:ext cx="9276471" cy="1107287"/>
          </a:xfrm>
          <a:prstGeom prst="rect">
            <a:avLst/>
          </a:prstGeom>
          <a:solidFill>
            <a:schemeClr val="accent5">
              <a:lumMod val="75000"/>
            </a:scheme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MX"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¿Qué debemos prever para analizar y valorar la información que se va a comunicar a los padres?</a:t>
            </a:r>
            <a:endParaRPr 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ángulo 8"/>
          <p:cNvSpPr/>
          <p:nvPr/>
        </p:nvSpPr>
        <p:spPr>
          <a:xfrm>
            <a:off x="715537" y="1936738"/>
            <a:ext cx="9041780" cy="1015663"/>
          </a:xfrm>
          <a:prstGeom prst="rect">
            <a:avLst/>
          </a:prstGeom>
        </p:spPr>
        <p:txBody>
          <a:bodyPr wrap="square">
            <a:spAutoFit/>
          </a:bodyPr>
          <a:lstStyle/>
          <a:p>
            <a:pPr algn="just"/>
            <a:r>
              <a:rPr lang="es-MX" sz="2000" dirty="0"/>
              <a:t>Recolectar todas las evidencias e instrumentos que hemos utilizado para recoger información de los proyectos, unidades y talleres desarrollados durante el periodo a evaluar, así como de los otros momentos de la jornada diaria. </a:t>
            </a:r>
            <a:endParaRPr lang="en-US" sz="2000" dirty="0"/>
          </a:p>
        </p:txBody>
      </p:sp>
      <p:sp>
        <p:nvSpPr>
          <p:cNvPr id="10" name="Rectángulo 9"/>
          <p:cNvSpPr/>
          <p:nvPr/>
        </p:nvSpPr>
        <p:spPr>
          <a:xfrm>
            <a:off x="715537" y="3197716"/>
            <a:ext cx="9041780" cy="1323439"/>
          </a:xfrm>
          <a:prstGeom prst="rect">
            <a:avLst/>
          </a:prstGeom>
        </p:spPr>
        <p:txBody>
          <a:bodyPr wrap="square">
            <a:spAutoFit/>
          </a:bodyPr>
          <a:lstStyle/>
          <a:p>
            <a:pPr algn="just"/>
            <a:r>
              <a:rPr lang="es-MX" sz="2000" dirty="0"/>
              <a:t>Organizar las evidencias en función de las competencias trabajadas. En el informe de progreso se dará cuenta a los padres sobre aquellas competencias que se han desarrollado durante el periodo. Recuerda que a lo largo del año debes asegurar reportar información sobre todas las competencias. </a:t>
            </a:r>
            <a:endParaRPr lang="en-US" sz="2000" dirty="0"/>
          </a:p>
        </p:txBody>
      </p:sp>
      <p:sp>
        <p:nvSpPr>
          <p:cNvPr id="11" name="Rectángulo 10"/>
          <p:cNvSpPr/>
          <p:nvPr/>
        </p:nvSpPr>
        <p:spPr>
          <a:xfrm>
            <a:off x="755495" y="4925479"/>
            <a:ext cx="8961864" cy="1323439"/>
          </a:xfrm>
          <a:prstGeom prst="rect">
            <a:avLst/>
          </a:prstGeom>
        </p:spPr>
        <p:txBody>
          <a:bodyPr wrap="square">
            <a:spAutoFit/>
          </a:bodyPr>
          <a:lstStyle/>
          <a:p>
            <a:pPr algn="just"/>
            <a:r>
              <a:rPr lang="es-MX" sz="2000" dirty="0"/>
              <a:t>Redactar las conclusiones descriptivas de las competencias desarrolladas en el periodo a partir del análisis de las evidencias recogidas. Puedes utilizar el instrumento de seguimiento al desarrollo y aprendizaje del niño para registrar, en la última columna, las conclusiones descriptivas.</a:t>
            </a:r>
            <a:endParaRPr lang="en-US" sz="2000" dirty="0"/>
          </a:p>
        </p:txBody>
      </p:sp>
    </p:spTree>
    <p:extLst>
      <p:ext uri="{BB962C8B-B14F-4D97-AF65-F5344CB8AC3E}">
        <p14:creationId xmlns:p14="http://schemas.microsoft.com/office/powerpoint/2010/main" val="1474286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2" name="Rectángulo 1"/>
          <p:cNvSpPr/>
          <p:nvPr/>
        </p:nvSpPr>
        <p:spPr>
          <a:xfrm>
            <a:off x="828906" y="852168"/>
            <a:ext cx="8738839" cy="1631216"/>
          </a:xfrm>
          <a:prstGeom prst="rect">
            <a:avLst/>
          </a:prstGeom>
          <a:solidFill>
            <a:schemeClr val="accent4">
              <a:lumMod val="40000"/>
              <a:lumOff val="60000"/>
            </a:schemeClr>
          </a:solidFill>
        </p:spPr>
        <p:txBody>
          <a:bodyPr wrap="square">
            <a:spAutoFit/>
          </a:bodyPr>
          <a:lstStyle/>
          <a:p>
            <a:pPr algn="just"/>
            <a:r>
              <a:rPr lang="es-MX" sz="2000" dirty="0"/>
              <a:t>En base a la conclusión descriptiva, al término de un periodo, realizamos la calificación del proceso del niño en relación al nivel de logro que ha alcanzado en las competencias trabajadas. En el nivel de educación inicial la calificación no se utiliza con el propósito de promocionar a los niños de una edad a otra como si ocurre en los niveles de primaria y secundaria porque la promoción es automática. </a:t>
            </a:r>
            <a:endParaRPr lang="en-US" sz="2000" dirty="0"/>
          </a:p>
        </p:txBody>
      </p:sp>
      <p:sp>
        <p:nvSpPr>
          <p:cNvPr id="5" name="Rectángulo 4"/>
          <p:cNvSpPr/>
          <p:nvPr/>
        </p:nvSpPr>
        <p:spPr>
          <a:xfrm>
            <a:off x="828905" y="3129919"/>
            <a:ext cx="8738839" cy="1015663"/>
          </a:xfrm>
          <a:prstGeom prst="rect">
            <a:avLst/>
          </a:prstGeom>
          <a:solidFill>
            <a:schemeClr val="accent6">
              <a:lumMod val="40000"/>
              <a:lumOff val="60000"/>
            </a:schemeClr>
          </a:solidFill>
        </p:spPr>
        <p:txBody>
          <a:bodyPr wrap="square">
            <a:spAutoFit/>
          </a:bodyPr>
          <a:lstStyle/>
          <a:p>
            <a:pPr algn="just"/>
            <a:r>
              <a:rPr lang="es-MX" sz="2000" dirty="0"/>
              <a:t>El CNEB, propone que la comunicación del avance de los aprendizajes de nuestros niños y niñas, pueda ser informada a las familias de forma adecuada y en el momento oportuno para tomar las mejores decisiones. </a:t>
            </a:r>
            <a:endParaRPr lang="en-US" sz="2000" dirty="0"/>
          </a:p>
        </p:txBody>
      </p:sp>
      <p:sp>
        <p:nvSpPr>
          <p:cNvPr id="6" name="Rectángulo 5"/>
          <p:cNvSpPr/>
          <p:nvPr/>
        </p:nvSpPr>
        <p:spPr>
          <a:xfrm>
            <a:off x="890237" y="4792117"/>
            <a:ext cx="8616173" cy="707886"/>
          </a:xfrm>
          <a:prstGeom prst="rect">
            <a:avLst/>
          </a:prstGeom>
          <a:solidFill>
            <a:schemeClr val="accent5">
              <a:lumMod val="60000"/>
              <a:lumOff val="40000"/>
            </a:schemeClr>
          </a:solidFill>
        </p:spPr>
        <p:txBody>
          <a:bodyPr wrap="square">
            <a:spAutoFit/>
          </a:bodyPr>
          <a:lstStyle/>
          <a:p>
            <a:pPr algn="just"/>
            <a:r>
              <a:rPr lang="es-MX" sz="2000" dirty="0"/>
              <a:t>Todos los padres tienen derecho a conocer lo que hacen sus hijos y saber cómo están avanzando en el desarrollo de sus aprendizajes</a:t>
            </a:r>
            <a:endParaRPr lang="en-US" sz="2000" dirty="0"/>
          </a:p>
        </p:txBody>
      </p:sp>
    </p:spTree>
    <p:extLst>
      <p:ext uri="{BB962C8B-B14F-4D97-AF65-F5344CB8AC3E}">
        <p14:creationId xmlns:p14="http://schemas.microsoft.com/office/powerpoint/2010/main" val="265089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8875" y="4739"/>
            <a:ext cx="9603275" cy="1049235"/>
          </a:xfrm>
          <a:solidFill>
            <a:schemeClr val="accent6">
              <a:lumMod val="40000"/>
              <a:lumOff val="60000"/>
            </a:schemeClr>
          </a:solidFill>
        </p:spPr>
        <p:txBody>
          <a:bodyPr/>
          <a:lstStyle/>
          <a:p>
            <a:pPr algn="ctr"/>
            <a:r>
              <a:rPr lang="es-PE" b="1" i="1" dirty="0" smtClean="0"/>
              <a:t>SEGUIMIENTO PEDAGÓGICO DOCENTE</a:t>
            </a:r>
            <a:endParaRPr lang="es-PE" b="1" i="1" dirty="0"/>
          </a:p>
        </p:txBody>
      </p:sp>
      <p:graphicFrame>
        <p:nvGraphicFramePr>
          <p:cNvPr id="6" name="Marcador de contenido 5"/>
          <p:cNvGraphicFramePr>
            <a:graphicFrameLocks noGrp="1"/>
          </p:cNvGraphicFramePr>
          <p:nvPr>
            <p:ph idx="1"/>
            <p:extLst/>
          </p:nvPr>
        </p:nvGraphicFramePr>
        <p:xfrm>
          <a:off x="263467" y="1053974"/>
          <a:ext cx="11685725" cy="4942840"/>
        </p:xfrm>
        <a:graphic>
          <a:graphicData uri="http://schemas.openxmlformats.org/drawingml/2006/table">
            <a:tbl>
              <a:tblPr firstRow="1" bandRow="1">
                <a:tableStyleId>{5C22544A-7EE6-4342-B048-85BDC9FD1C3A}</a:tableStyleId>
              </a:tblPr>
              <a:tblGrid>
                <a:gridCol w="2337145">
                  <a:extLst>
                    <a:ext uri="{9D8B030D-6E8A-4147-A177-3AD203B41FA5}">
                      <a16:colId xmlns:a16="http://schemas.microsoft.com/office/drawing/2014/main" val="20000"/>
                    </a:ext>
                  </a:extLst>
                </a:gridCol>
                <a:gridCol w="2337145">
                  <a:extLst>
                    <a:ext uri="{9D8B030D-6E8A-4147-A177-3AD203B41FA5}">
                      <a16:colId xmlns:a16="http://schemas.microsoft.com/office/drawing/2014/main" val="20001"/>
                    </a:ext>
                  </a:extLst>
                </a:gridCol>
                <a:gridCol w="2337145">
                  <a:extLst>
                    <a:ext uri="{9D8B030D-6E8A-4147-A177-3AD203B41FA5}">
                      <a16:colId xmlns:a16="http://schemas.microsoft.com/office/drawing/2014/main" val="20002"/>
                    </a:ext>
                  </a:extLst>
                </a:gridCol>
                <a:gridCol w="2337145">
                  <a:extLst>
                    <a:ext uri="{9D8B030D-6E8A-4147-A177-3AD203B41FA5}">
                      <a16:colId xmlns:a16="http://schemas.microsoft.com/office/drawing/2014/main" val="20003"/>
                    </a:ext>
                  </a:extLst>
                </a:gridCol>
                <a:gridCol w="2337145">
                  <a:extLst>
                    <a:ext uri="{9D8B030D-6E8A-4147-A177-3AD203B41FA5}">
                      <a16:colId xmlns:a16="http://schemas.microsoft.com/office/drawing/2014/main" val="20004"/>
                    </a:ext>
                  </a:extLst>
                </a:gridCol>
              </a:tblGrid>
              <a:tr h="370840">
                <a:tc gridSpan="5">
                  <a:txBody>
                    <a:bodyPr/>
                    <a:lstStyle/>
                    <a:p>
                      <a:pPr algn="ctr"/>
                      <a:r>
                        <a:rPr lang="es-PE" dirty="0" smtClean="0"/>
                        <a:t>TÍTULO</a:t>
                      </a:r>
                      <a:endParaRPr lang="es-PE" dirty="0"/>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dirty="0"/>
                    </a:p>
                  </a:txBody>
                  <a:tcPr/>
                </a:tc>
                <a:extLst>
                  <a:ext uri="{0D108BD9-81ED-4DB2-BD59-A6C34878D82A}">
                    <a16:rowId xmlns:a16="http://schemas.microsoft.com/office/drawing/2014/main" val="10000"/>
                  </a:ext>
                </a:extLst>
              </a:tr>
              <a:tr h="370840">
                <a:tc gridSpan="3">
                  <a:txBody>
                    <a:bodyPr/>
                    <a:lstStyle/>
                    <a:p>
                      <a:r>
                        <a:rPr lang="es-PE" b="1" dirty="0" smtClean="0"/>
                        <a:t>ACTIVIDAD SIGNIFICATIVA</a:t>
                      </a:r>
                      <a:endParaRPr lang="es-PE" b="1" dirty="0"/>
                    </a:p>
                  </a:txBody>
                  <a:tcPr/>
                </a:tc>
                <a:tc hMerge="1">
                  <a:txBody>
                    <a:bodyPr/>
                    <a:lstStyle/>
                    <a:p>
                      <a:endParaRPr lang="es-PE"/>
                    </a:p>
                  </a:txBody>
                  <a:tcPr/>
                </a:tc>
                <a:tc hMerge="1">
                  <a:txBody>
                    <a:bodyPr/>
                    <a:lstStyle/>
                    <a:p>
                      <a:endParaRPr lang="es-PE" dirty="0"/>
                    </a:p>
                  </a:txBody>
                  <a:tcPr/>
                </a:tc>
                <a:tc gridSpan="2">
                  <a:txBody>
                    <a:bodyPr/>
                    <a:lstStyle/>
                    <a:p>
                      <a:r>
                        <a:rPr lang="es-PE" b="1" dirty="0" smtClean="0"/>
                        <a:t>FECHA</a:t>
                      </a:r>
                    </a:p>
                    <a:p>
                      <a:endParaRPr lang="es-PE" b="1" dirty="0" smtClean="0"/>
                    </a:p>
                    <a:p>
                      <a:endParaRPr lang="es-PE" b="1" dirty="0"/>
                    </a:p>
                  </a:txBody>
                  <a:tcPr/>
                </a:tc>
                <a:tc hMerge="1">
                  <a:txBody>
                    <a:bodyPr/>
                    <a:lstStyle/>
                    <a:p>
                      <a:endParaRPr lang="es-PE" dirty="0"/>
                    </a:p>
                  </a:txBody>
                  <a:tcPr/>
                </a:tc>
                <a:extLst>
                  <a:ext uri="{0D108BD9-81ED-4DB2-BD59-A6C34878D82A}">
                    <a16:rowId xmlns:a16="http://schemas.microsoft.com/office/drawing/2014/main" val="10001"/>
                  </a:ext>
                </a:extLst>
              </a:tr>
              <a:tr h="370840">
                <a:tc>
                  <a:txBody>
                    <a:bodyPr/>
                    <a:lstStyle/>
                    <a:p>
                      <a:r>
                        <a:rPr lang="es-PE" b="1" dirty="0" smtClean="0"/>
                        <a:t>ÁREA</a:t>
                      </a:r>
                      <a:endParaRPr lang="es-PE" b="1" dirty="0"/>
                    </a:p>
                  </a:txBody>
                  <a:tcPr/>
                </a:tc>
                <a:tc>
                  <a:txBody>
                    <a:bodyPr/>
                    <a:lstStyle/>
                    <a:p>
                      <a:r>
                        <a:rPr lang="es-PE" b="1" dirty="0" smtClean="0"/>
                        <a:t>COMPETENCIA</a:t>
                      </a:r>
                      <a:endParaRPr lang="es-PE" b="1" dirty="0"/>
                    </a:p>
                  </a:txBody>
                  <a:tcPr/>
                </a:tc>
                <a:tc>
                  <a:txBody>
                    <a:bodyPr/>
                    <a:lstStyle/>
                    <a:p>
                      <a:r>
                        <a:rPr lang="es-PE" b="1" dirty="0" smtClean="0"/>
                        <a:t>CAPACIDAD</a:t>
                      </a:r>
                      <a:endParaRPr lang="es-PE" b="1" dirty="0"/>
                    </a:p>
                  </a:txBody>
                  <a:tcPr/>
                </a:tc>
                <a:tc>
                  <a:txBody>
                    <a:bodyPr/>
                    <a:lstStyle/>
                    <a:p>
                      <a:r>
                        <a:rPr lang="es-PE" b="1" dirty="0" smtClean="0"/>
                        <a:t>DESEMPEÑO</a:t>
                      </a:r>
                      <a:endParaRPr lang="es-PE" b="1" dirty="0"/>
                    </a:p>
                  </a:txBody>
                  <a:tcPr/>
                </a:tc>
                <a:tc>
                  <a:txBody>
                    <a:bodyPr/>
                    <a:lstStyle/>
                    <a:p>
                      <a:r>
                        <a:rPr lang="es-PE" b="1" dirty="0" smtClean="0"/>
                        <a:t>EVIDENCIA</a:t>
                      </a:r>
                    </a:p>
                    <a:p>
                      <a:endParaRPr lang="es-PE" dirty="0" smtClean="0"/>
                    </a:p>
                    <a:p>
                      <a:endParaRPr lang="es-PE" dirty="0" smtClean="0"/>
                    </a:p>
                    <a:p>
                      <a:endParaRPr lang="es-PE" dirty="0"/>
                    </a:p>
                  </a:txBody>
                  <a:tcPr/>
                </a:tc>
                <a:extLst>
                  <a:ext uri="{0D108BD9-81ED-4DB2-BD59-A6C34878D82A}">
                    <a16:rowId xmlns:a16="http://schemas.microsoft.com/office/drawing/2014/main" val="10002"/>
                  </a:ext>
                </a:extLst>
              </a:tr>
              <a:tr h="370840">
                <a:tc gridSpan="5">
                  <a:txBody>
                    <a:bodyPr/>
                    <a:lstStyle/>
                    <a:p>
                      <a:pPr algn="ctr"/>
                      <a:r>
                        <a:rPr lang="es-PE" b="1" dirty="0" smtClean="0"/>
                        <a:t>IDEAS CLAVE:</a:t>
                      </a:r>
                    </a:p>
                    <a:p>
                      <a:endParaRPr lang="es-PE" b="1" dirty="0"/>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dirty="0"/>
                    </a:p>
                  </a:txBody>
                  <a:tcPr/>
                </a:tc>
                <a:extLst>
                  <a:ext uri="{0D108BD9-81ED-4DB2-BD59-A6C34878D82A}">
                    <a16:rowId xmlns:a16="http://schemas.microsoft.com/office/drawing/2014/main" val="10003"/>
                  </a:ext>
                </a:extLst>
              </a:tr>
              <a:tr h="370840">
                <a:tc gridSpan="5">
                  <a:txBody>
                    <a:bodyPr/>
                    <a:lstStyle/>
                    <a:p>
                      <a:pPr algn="ctr"/>
                      <a:r>
                        <a:rPr lang="es-PE" b="1" dirty="0" smtClean="0"/>
                        <a:t>RETROALIMENTACIÓN</a:t>
                      </a:r>
                      <a:r>
                        <a:rPr lang="es-PE" b="1" baseline="0" dirty="0" smtClean="0"/>
                        <a:t> DOCENTE:</a:t>
                      </a:r>
                    </a:p>
                    <a:p>
                      <a:pPr algn="ctr"/>
                      <a:endParaRPr lang="es-PE" b="1" baseline="0" dirty="0" smtClean="0"/>
                    </a:p>
                    <a:p>
                      <a:endParaRPr lang="es-PE" b="1" dirty="0"/>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dirty="0"/>
                    </a:p>
                  </a:txBody>
                  <a:tcPr/>
                </a:tc>
                <a:extLst>
                  <a:ext uri="{0D108BD9-81ED-4DB2-BD59-A6C34878D82A}">
                    <a16:rowId xmlns:a16="http://schemas.microsoft.com/office/drawing/2014/main" val="10004"/>
                  </a:ext>
                </a:extLst>
              </a:tr>
              <a:tr h="370840">
                <a:tc gridSpan="5">
                  <a:txBody>
                    <a:bodyPr/>
                    <a:lstStyle/>
                    <a:p>
                      <a:pPr algn="ctr"/>
                      <a:r>
                        <a:rPr lang="es-PE" b="1" dirty="0" smtClean="0"/>
                        <a:t>ACTIVIDADES/TAREAS A REALIZAR</a:t>
                      </a:r>
                    </a:p>
                    <a:p>
                      <a:pPr algn="ctr"/>
                      <a:endParaRPr lang="es-PE" b="1" dirty="0" smtClean="0"/>
                    </a:p>
                    <a:p>
                      <a:pPr algn="ctr"/>
                      <a:endParaRPr lang="es-PE" b="1" dirty="0"/>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dirty="0"/>
                    </a:p>
                  </a:txBody>
                  <a:tcPr/>
                </a:tc>
                <a:extLst>
                  <a:ext uri="{0D108BD9-81ED-4DB2-BD59-A6C34878D82A}">
                    <a16:rowId xmlns:a16="http://schemas.microsoft.com/office/drawing/2014/main" val="10005"/>
                  </a:ext>
                </a:extLst>
              </a:tr>
            </a:tbl>
          </a:graphicData>
        </a:graphic>
      </p:graphicFrame>
      <p:pic>
        <p:nvPicPr>
          <p:cNvPr id="8" name="Picture 2" descr="Aprendo en casa - UGEL CALCA - Unidad Ejecutora 311">
            <a:extLst>
              <a:ext uri="{FF2B5EF4-FFF2-40B4-BE49-F238E27FC236}">
                <a16:creationId xmlns:a16="http://schemas.microsoft.com/office/drawing/2014/main" id="{3504F06F-A477-4711-A30C-E96759FCB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68098"/>
            <a:ext cx="11461734" cy="11839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6" descr="Educación para la innovación y el emprendimiento: una educación ...">
            <a:extLst>
              <a:ext uri="{FF2B5EF4-FFF2-40B4-BE49-F238E27FC236}">
                <a16:creationId xmlns:a16="http://schemas.microsoft.com/office/drawing/2014/main" id="{0E2F0382-02BD-408A-8C3C-419A6FA9E0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39" t="40321" r="8474" b="9298"/>
          <a:stretch/>
        </p:blipFill>
        <p:spPr bwMode="auto">
          <a:xfrm>
            <a:off x="10412659" y="0"/>
            <a:ext cx="1800000" cy="1435855"/>
          </a:xfrm>
          <a:prstGeom prst="rect">
            <a:avLst/>
          </a:prstGeom>
          <a:noFill/>
          <a:extLst>
            <a:ext uri="{909E8E84-426E-40DD-AFC4-6F175D3DCCD1}">
              <a14:hiddenFill xmlns:a14="http://schemas.microsoft.com/office/drawing/2010/main">
                <a:solidFill>
                  <a:srgbClr val="FFFFFF"/>
                </a:solidFill>
              </a14:hiddenFill>
            </a:ext>
          </a:extLst>
        </p:spPr>
      </p:pic>
      <p:pic>
        <p:nvPicPr>
          <p:cNvPr id="7" name="Marcador de contenido 3"/>
          <p:cNvPicPr>
            <a:picLocks noChangeAspect="1"/>
          </p:cNvPicPr>
          <p:nvPr/>
        </p:nvPicPr>
        <p:blipFill rotWithShape="1">
          <a:blip r:embed="rId4"/>
          <a:srcRect l="23495" t="64182" r="56682" b="12337"/>
          <a:stretch/>
        </p:blipFill>
        <p:spPr>
          <a:xfrm>
            <a:off x="0" y="3232396"/>
            <a:ext cx="3425154" cy="2535702"/>
          </a:xfrm>
          <a:prstGeom prst="rect">
            <a:avLst/>
          </a:prstGeom>
        </p:spPr>
      </p:pic>
    </p:spTree>
    <p:extLst>
      <p:ext uri="{BB962C8B-B14F-4D97-AF65-F5344CB8AC3E}">
        <p14:creationId xmlns:p14="http://schemas.microsoft.com/office/powerpoint/2010/main" val="2455797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sp>
        <p:nvSpPr>
          <p:cNvPr id="9" name="Rectángulo 8"/>
          <p:cNvSpPr/>
          <p:nvPr/>
        </p:nvSpPr>
        <p:spPr>
          <a:xfrm>
            <a:off x="263027" y="260679"/>
            <a:ext cx="9782874" cy="584775"/>
          </a:xfrm>
          <a:prstGeom prst="rect">
            <a:avLst/>
          </a:prstGeom>
          <a:solidFill>
            <a:schemeClr val="accent1">
              <a:lumMod val="60000"/>
              <a:lumOff val="40000"/>
            </a:schemeClr>
          </a:solidFill>
        </p:spPr>
        <p:txBody>
          <a:bodyPr wrap="square" lIns="91440" tIns="45720" rIns="91440" bIns="45720">
            <a:spAutoFit/>
          </a:bodyPr>
          <a:lstStyle/>
          <a:p>
            <a:pPr algn="ctr"/>
            <a:r>
              <a:rPr lang="es-ES" sz="3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LA EVALUACION FORMATIVA</a:t>
            </a:r>
            <a:endParaRPr lang="es-E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Rectángulo 3"/>
          <p:cNvSpPr/>
          <p:nvPr/>
        </p:nvSpPr>
        <p:spPr>
          <a:xfrm>
            <a:off x="672791" y="1425564"/>
            <a:ext cx="8973014" cy="1938992"/>
          </a:xfrm>
          <a:prstGeom prst="rect">
            <a:avLst/>
          </a:prstGeom>
        </p:spPr>
        <p:txBody>
          <a:bodyPr wrap="square">
            <a:spAutoFit/>
          </a:bodyPr>
          <a:lstStyle/>
          <a:p>
            <a:pPr algn="just"/>
            <a:r>
              <a:rPr lang="es-MX" sz="2000" dirty="0"/>
              <a:t>Desde el enfoque formativo, la evaluación pone el foco en el proceso de enseñanza y aprendizaje, tomando en cuenta cómo aprenden los niños, cuáles son sus necesidades, intereses o dificultades y cómo evolucionan en su desarrollo. </a:t>
            </a:r>
            <a:endParaRPr lang="es-MX" sz="2000" dirty="0" smtClean="0"/>
          </a:p>
          <a:p>
            <a:pPr algn="just"/>
            <a:endParaRPr lang="es-MX" sz="2000" dirty="0"/>
          </a:p>
          <a:p>
            <a:pPr algn="just"/>
            <a:r>
              <a:rPr lang="es-MX" sz="2000" dirty="0" smtClean="0"/>
              <a:t>Esta </a:t>
            </a:r>
            <a:r>
              <a:rPr lang="es-MX" sz="2000" dirty="0"/>
              <a:t>información se utiliza para contribuir a la mejora de las prácticas educativas y al logro de aprendizajes. </a:t>
            </a:r>
            <a:endParaRPr lang="en-US" sz="2000" dirty="0"/>
          </a:p>
        </p:txBody>
      </p:sp>
      <p:sp>
        <p:nvSpPr>
          <p:cNvPr id="7" name="Rectángulo 6"/>
          <p:cNvSpPr/>
          <p:nvPr/>
        </p:nvSpPr>
        <p:spPr>
          <a:xfrm>
            <a:off x="758127" y="4034075"/>
            <a:ext cx="3602470" cy="1938992"/>
          </a:xfrm>
          <a:prstGeom prst="rect">
            <a:avLst/>
          </a:prstGeom>
        </p:spPr>
        <p:txBody>
          <a:bodyPr wrap="square">
            <a:spAutoFit/>
          </a:bodyPr>
          <a:lstStyle/>
          <a:p>
            <a:pPr algn="just"/>
            <a:r>
              <a:rPr lang="es-MX" sz="2000" dirty="0"/>
              <a:t>Pensar en la evaluación formativa nos lleva a centrarnos en el sujeto que aprende. </a:t>
            </a:r>
            <a:r>
              <a:rPr lang="es-MX" sz="2000" dirty="0">
                <a:solidFill>
                  <a:srgbClr val="FF0000"/>
                </a:solidFill>
              </a:rPr>
              <a:t>¿Cómo es? ¿Qué características tiene? ¿Cómo es su proceso de </a:t>
            </a:r>
            <a:r>
              <a:rPr lang="es-MX" sz="2000" dirty="0" smtClean="0">
                <a:solidFill>
                  <a:srgbClr val="FF0000"/>
                </a:solidFill>
              </a:rPr>
              <a:t>desarrollo?</a:t>
            </a:r>
            <a:endParaRPr lang="en-US" sz="2000" dirty="0">
              <a:solidFill>
                <a:srgbClr val="FF0000"/>
              </a:solidFill>
            </a:endParaRPr>
          </a:p>
        </p:txBody>
      </p:sp>
      <p:sp>
        <p:nvSpPr>
          <p:cNvPr id="8" name="Rectángulo 7"/>
          <p:cNvSpPr/>
          <p:nvPr/>
        </p:nvSpPr>
        <p:spPr>
          <a:xfrm>
            <a:off x="6323471" y="3944666"/>
            <a:ext cx="3652922" cy="2031325"/>
          </a:xfrm>
          <a:prstGeom prst="rect">
            <a:avLst/>
          </a:prstGeom>
        </p:spPr>
        <p:txBody>
          <a:bodyPr wrap="square">
            <a:spAutoFit/>
          </a:bodyPr>
          <a:lstStyle/>
          <a:p>
            <a:pPr algn="just"/>
            <a:r>
              <a:rPr lang="es-MX" dirty="0"/>
              <a:t>Comprender las ideas sobre el desarrollo y aprendizaje de los niños, así como de la enseñanza, nos ayudará a reconocer al niño como sujeto que aprende, el cual se desarrolla y aprende de manera activa a partir de su entorno. </a:t>
            </a:r>
            <a:endParaRPr lang="en-US" dirty="0"/>
          </a:p>
        </p:txBody>
      </p:sp>
    </p:spTree>
    <p:extLst>
      <p:ext uri="{BB962C8B-B14F-4D97-AF65-F5344CB8AC3E}">
        <p14:creationId xmlns:p14="http://schemas.microsoft.com/office/powerpoint/2010/main" val="130425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7" name="Picture 2" descr="Puede ser un dibujo animado de 4 personas, niños y texto que dice &quot;Cómo aprende nuestro cerebro Según William Glasser 95% Enseñando a otros 80% Haciendo 70% Dialogando 50% con otros Viendo y escuchando 30% Observando 20% Escuchando 10% Leyendo OCENTERAL docentesaldia.com AлRm&quot;"/>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35621" y="345688"/>
            <a:ext cx="9467384" cy="626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0616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t="11306" b="10207"/>
          <a:stretch/>
        </p:blipFill>
        <p:spPr>
          <a:xfrm>
            <a:off x="4029570" y="2803338"/>
            <a:ext cx="3911048" cy="1289181"/>
          </a:xfrm>
          <a:prstGeom prst="rect">
            <a:avLst/>
          </a:prstGeom>
        </p:spPr>
      </p:pic>
    </p:spTree>
    <p:extLst>
      <p:ext uri="{BB962C8B-B14F-4D97-AF65-F5344CB8AC3E}">
        <p14:creationId xmlns:p14="http://schemas.microsoft.com/office/powerpoint/2010/main" val="901279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1971" t="32000" r="6778" b="15734"/>
          <a:stretch/>
        </p:blipFill>
        <p:spPr>
          <a:xfrm>
            <a:off x="312234" y="531634"/>
            <a:ext cx="9994746" cy="5501175"/>
          </a:xfrm>
          <a:prstGeom prst="rect">
            <a:avLst/>
          </a:prstGeom>
        </p:spPr>
      </p:pic>
    </p:spTree>
    <p:extLst>
      <p:ext uri="{BB962C8B-B14F-4D97-AF65-F5344CB8AC3E}">
        <p14:creationId xmlns:p14="http://schemas.microsoft.com/office/powerpoint/2010/main" val="1354981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6" name="Imagen 5"/>
          <p:cNvPicPr>
            <a:picLocks noChangeAspect="1"/>
          </p:cNvPicPr>
          <p:nvPr/>
        </p:nvPicPr>
        <p:blipFill rotWithShape="1">
          <a:blip r:embed="rId3"/>
          <a:srcRect l="24637" t="27205" r="4775" b="8732"/>
          <a:stretch/>
        </p:blipFill>
        <p:spPr>
          <a:xfrm>
            <a:off x="0" y="494180"/>
            <a:ext cx="10062334" cy="5869640"/>
          </a:xfrm>
          <a:prstGeom prst="rect">
            <a:avLst/>
          </a:prstGeom>
        </p:spPr>
      </p:pic>
    </p:spTree>
    <p:extLst>
      <p:ext uri="{BB962C8B-B14F-4D97-AF65-F5344CB8AC3E}">
        <p14:creationId xmlns:p14="http://schemas.microsoft.com/office/powerpoint/2010/main" val="24208555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2" name="Imagen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5571" t="23346" r="3382" b="15073"/>
          <a:stretch/>
        </p:blipFill>
        <p:spPr>
          <a:xfrm>
            <a:off x="317032" y="685798"/>
            <a:ext cx="9780422" cy="5634319"/>
          </a:xfrm>
          <a:prstGeom prst="rect">
            <a:avLst/>
          </a:prstGeom>
        </p:spPr>
      </p:pic>
    </p:spTree>
    <p:extLst>
      <p:ext uri="{BB962C8B-B14F-4D97-AF65-F5344CB8AC3E}">
        <p14:creationId xmlns:p14="http://schemas.microsoft.com/office/powerpoint/2010/main" val="2665053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5BF357-7FF0-0248-9254-FF933B47F135}"/>
              </a:ext>
            </a:extLst>
          </p:cNvPr>
          <p:cNvPicPr>
            <a:picLocks noChangeAspect="1"/>
          </p:cNvPicPr>
          <p:nvPr/>
        </p:nvPicPr>
        <p:blipFill>
          <a:blip r:embed="rId2"/>
          <a:stretch>
            <a:fillRect/>
          </a:stretch>
        </p:blipFill>
        <p:spPr>
          <a:xfrm>
            <a:off x="10306980" y="0"/>
            <a:ext cx="1885020" cy="6858000"/>
          </a:xfrm>
          <a:prstGeom prst="rect">
            <a:avLst/>
          </a:prstGeom>
        </p:spPr>
      </p:pic>
      <p:pic>
        <p:nvPicPr>
          <p:cNvPr id="5" name="Imagen 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805" t="23600" r="9611" b="10600"/>
          <a:stretch/>
        </p:blipFill>
        <p:spPr>
          <a:xfrm>
            <a:off x="326173" y="434897"/>
            <a:ext cx="9768934" cy="5720575"/>
          </a:xfrm>
          <a:prstGeom prst="rect">
            <a:avLst/>
          </a:prstGeom>
        </p:spPr>
      </p:pic>
    </p:spTree>
    <p:extLst>
      <p:ext uri="{BB962C8B-B14F-4D97-AF65-F5344CB8AC3E}">
        <p14:creationId xmlns:p14="http://schemas.microsoft.com/office/powerpoint/2010/main" val="31504488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1330</TotalTime>
  <Words>3163</Words>
  <Application>Microsoft Office PowerPoint</Application>
  <PresentationFormat>Panorámica</PresentationFormat>
  <Paragraphs>329</Paragraphs>
  <Slides>51</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51</vt:i4>
      </vt:variant>
    </vt:vector>
  </HeadingPairs>
  <TitlesOfParts>
    <vt:vector size="59" baseType="lpstr">
      <vt:lpstr>arial</vt:lpstr>
      <vt:lpstr>arial</vt:lpstr>
      <vt:lpstr>Calibri</vt:lpstr>
      <vt:lpstr>Calibri Light</vt:lpstr>
      <vt:lpstr>Roboto</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SEGUIMIENTO PEDAGÓGICO DOCENTE</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USER</cp:lastModifiedBy>
  <cp:revision>109</cp:revision>
  <dcterms:created xsi:type="dcterms:W3CDTF">2020-04-24T18:36:59Z</dcterms:created>
  <dcterms:modified xsi:type="dcterms:W3CDTF">2022-02-25T20:57:47Z</dcterms:modified>
</cp:coreProperties>
</file>