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0" r:id="rId4"/>
    <p:sldId id="264" r:id="rId5"/>
    <p:sldId id="296" r:id="rId6"/>
    <p:sldId id="297" r:id="rId7"/>
    <p:sldId id="303" r:id="rId8"/>
    <p:sldId id="298" r:id="rId9"/>
    <p:sldId id="305" r:id="rId10"/>
    <p:sldId id="299" r:id="rId11"/>
    <p:sldId id="266" r:id="rId12"/>
    <p:sldId id="267" r:id="rId13"/>
    <p:sldId id="271" r:id="rId14"/>
    <p:sldId id="276" r:id="rId15"/>
    <p:sldId id="272" r:id="rId16"/>
    <p:sldId id="273" r:id="rId17"/>
    <p:sldId id="274" r:id="rId18"/>
    <p:sldId id="268" r:id="rId19"/>
    <p:sldId id="269" r:id="rId20"/>
    <p:sldId id="270" r:id="rId21"/>
    <p:sldId id="300" r:id="rId22"/>
    <p:sldId id="301" r:id="rId23"/>
    <p:sldId id="277" r:id="rId24"/>
    <p:sldId id="281" r:id="rId25"/>
    <p:sldId id="278" r:id="rId26"/>
    <p:sldId id="279" r:id="rId27"/>
    <p:sldId id="280" r:id="rId28"/>
    <p:sldId id="284" r:id="rId29"/>
    <p:sldId id="283" r:id="rId30"/>
    <p:sldId id="287" r:id="rId31"/>
    <p:sldId id="286" r:id="rId32"/>
    <p:sldId id="285" r:id="rId33"/>
    <p:sldId id="282" r:id="rId34"/>
    <p:sldId id="290" r:id="rId35"/>
    <p:sldId id="288" r:id="rId36"/>
    <p:sldId id="291" r:id="rId37"/>
    <p:sldId id="292" r:id="rId38"/>
    <p:sldId id="293" r:id="rId39"/>
    <p:sldId id="294" r:id="rId40"/>
    <p:sldId id="261" r:id="rId41"/>
    <p:sldId id="258" r:id="rId42"/>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1"/>
    <p:restoredTop sz="94683"/>
  </p:normalViewPr>
  <p:slideViewPr>
    <p:cSldViewPr snapToGrid="0" snapToObjects="1">
      <p:cViewPr varScale="1">
        <p:scale>
          <a:sx n="73" d="100"/>
          <a:sy n="73" d="100"/>
        </p:scale>
        <p:origin x="99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A0681-98D4-5940-8C13-0F74B16AC62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9176AACE-76CA-544F-8639-0B1B7EE319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6AB87244-C390-5748-A454-32124C6515A6}"/>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5" name="Marcador de pie de página 4">
            <a:extLst>
              <a:ext uri="{FF2B5EF4-FFF2-40B4-BE49-F238E27FC236}">
                <a16:creationId xmlns:a16="http://schemas.microsoft.com/office/drawing/2014/main" id="{57AC9F13-E88D-2F4F-B03E-8E42DC7AAF6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AAFC2DF-7BAE-A243-B35A-B06FBB76CA4E}"/>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3445640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C19176-97CF-A74B-9E63-497B24146495}"/>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70815444-E319-604A-BB63-6CCEB3A5105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94945184-05F6-3C49-B0B6-FAC6F13867FF}"/>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5" name="Marcador de pie de página 4">
            <a:extLst>
              <a:ext uri="{FF2B5EF4-FFF2-40B4-BE49-F238E27FC236}">
                <a16:creationId xmlns:a16="http://schemas.microsoft.com/office/drawing/2014/main" id="{22213963-456C-5347-ACAE-88DB8DB4E6F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A943C8E-0E2B-6848-8162-EBC479A5CDBC}"/>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113124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3C9ABFD-2CE0-A64D-9935-4B9E7D2201A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597885B5-9B59-D549-84DF-B20C30E4C2E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8966AD52-D4F1-F245-B141-BC1761198BF2}"/>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5" name="Marcador de pie de página 4">
            <a:extLst>
              <a:ext uri="{FF2B5EF4-FFF2-40B4-BE49-F238E27FC236}">
                <a16:creationId xmlns:a16="http://schemas.microsoft.com/office/drawing/2014/main" id="{F4CBC9E2-BF13-D740-B661-4C23A12D7BE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653DF5E4-6A95-DD44-982C-9E3F9C13F7E9}"/>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1763500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16562F-6623-C342-8750-D3013734F5FB}"/>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7C91D01F-ECD8-7146-B727-9903D4762EA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35B5E085-B2E6-EC45-94AB-694A2A68C2AD}"/>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5" name="Marcador de pie de página 4">
            <a:extLst>
              <a:ext uri="{FF2B5EF4-FFF2-40B4-BE49-F238E27FC236}">
                <a16:creationId xmlns:a16="http://schemas.microsoft.com/office/drawing/2014/main" id="{F7C0B4E6-EE8E-4046-A9EE-6E71CC480DC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47525D76-67A2-7945-8F4E-57C59D980581}"/>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2068034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E05A19-3FE5-CA4B-8DA5-AAE00527A9C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5F5DD10D-D435-FD4D-8E11-878185DCCD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D00FAD1-1896-C344-82F5-7324D8D5916F}"/>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5" name="Marcador de pie de página 4">
            <a:extLst>
              <a:ext uri="{FF2B5EF4-FFF2-40B4-BE49-F238E27FC236}">
                <a16:creationId xmlns:a16="http://schemas.microsoft.com/office/drawing/2014/main" id="{E27F8546-2110-6845-9C7E-975DE4F405B1}"/>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0E7E9D01-10FB-214B-9FF5-124023765C54}"/>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27633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810A5B-BDB7-8B4E-8FF0-67A79BE93CEA}"/>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D972CC31-D0C1-F246-A634-F996C11A58E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78A07399-7465-4E41-81A0-215032845DC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D4CD831B-8777-7D44-9B31-F1F26760185F}"/>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6" name="Marcador de pie de página 5">
            <a:extLst>
              <a:ext uri="{FF2B5EF4-FFF2-40B4-BE49-F238E27FC236}">
                <a16:creationId xmlns:a16="http://schemas.microsoft.com/office/drawing/2014/main" id="{D90BAF45-DE96-644C-B7B4-02DE602E5B9D}"/>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D3299136-C704-E94D-A606-2FB07267299C}"/>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3377431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61371E-1841-DE48-ABE7-257834481D5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BACF5B85-72A6-E943-A9C0-E830D5BE68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02B89EC-FB54-1F4C-81E7-4A79634EDDE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18596949-0FDC-6F40-BC74-0F2F74401D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678AC29-D8E7-9D45-B5D9-BFAC32AF260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4865A344-D363-5C42-91D1-0E9787FEC436}"/>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8" name="Marcador de pie de página 7">
            <a:extLst>
              <a:ext uri="{FF2B5EF4-FFF2-40B4-BE49-F238E27FC236}">
                <a16:creationId xmlns:a16="http://schemas.microsoft.com/office/drawing/2014/main" id="{A2CD1D84-0401-DC40-BF7F-5884C1453D07}"/>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EAAE97B3-9426-A442-B51C-72E9224825C7}"/>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186922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7C8A2B-77D7-7749-A44D-85E44EE5A987}"/>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05A5D22F-F09E-B442-9E35-ED85A1C3C710}"/>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4" name="Marcador de pie de página 3">
            <a:extLst>
              <a:ext uri="{FF2B5EF4-FFF2-40B4-BE49-F238E27FC236}">
                <a16:creationId xmlns:a16="http://schemas.microsoft.com/office/drawing/2014/main" id="{E7793CE6-0187-B149-ADAC-9CBD2B920A4E}"/>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4AF2B453-9088-2742-8CB3-7C97CCED2BE9}"/>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3073222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BED0B75-1331-8B46-B61B-03B77AB5B867}"/>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3" name="Marcador de pie de página 2">
            <a:extLst>
              <a:ext uri="{FF2B5EF4-FFF2-40B4-BE49-F238E27FC236}">
                <a16:creationId xmlns:a16="http://schemas.microsoft.com/office/drawing/2014/main" id="{6A1B3FE1-68AA-DE47-9272-76E4C81010B5}"/>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5496D539-7A43-5F48-ACAF-5CB56C141585}"/>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622930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D23A0A-E4EB-FB45-A6EB-D59F81FF74A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D4A7D16B-A9B4-5F41-B7F3-C9A14F03C2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301C25CE-C3A5-D749-93AE-918F01181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B483266-2D01-C94E-A9D5-4A9B1FA1832D}"/>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6" name="Marcador de pie de página 5">
            <a:extLst>
              <a:ext uri="{FF2B5EF4-FFF2-40B4-BE49-F238E27FC236}">
                <a16:creationId xmlns:a16="http://schemas.microsoft.com/office/drawing/2014/main" id="{17874F22-000E-CD4A-91C4-E7143E8EEDAA}"/>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D7542A4C-7C62-2C4C-85A2-AEDA61FD721E}"/>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199095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DBB990-E6BA-9A46-8BFD-E4AAE5C5BD1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8AFC4B59-4A72-074B-B457-673FE13BE7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42B5370C-B781-CC4B-8C9D-92D922742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2223FF-E9B1-EE4C-BF4C-DFE603FD35EF}"/>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6" name="Marcador de pie de página 5">
            <a:extLst>
              <a:ext uri="{FF2B5EF4-FFF2-40B4-BE49-F238E27FC236}">
                <a16:creationId xmlns:a16="http://schemas.microsoft.com/office/drawing/2014/main" id="{25605B1E-62C3-0C41-BAC8-55DBE156231C}"/>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AA99B347-7B2D-B643-8921-1866B66AB91B}"/>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3950795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1EAAE72-D35B-4745-BDA1-38C70743A2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D6DAE8A1-3798-1242-BCA3-EDFE89590F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ED1AA224-A43E-8C42-B516-A5B39B6671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40DF5-E31A-1747-9402-3F6E7CA07F9A}" type="datetimeFigureOut">
              <a:rPr lang="es-PE" smtClean="0"/>
              <a:t>25/02/2022</a:t>
            </a:fld>
            <a:endParaRPr lang="es-PE"/>
          </a:p>
        </p:txBody>
      </p:sp>
      <p:sp>
        <p:nvSpPr>
          <p:cNvPr id="5" name="Marcador de pie de página 4">
            <a:extLst>
              <a:ext uri="{FF2B5EF4-FFF2-40B4-BE49-F238E27FC236}">
                <a16:creationId xmlns:a16="http://schemas.microsoft.com/office/drawing/2014/main" id="{E9E556B0-F968-5E4E-9216-76D1FA1B26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7F646734-DAEF-C247-83DA-77A9BAA552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518D0D-6509-C94A-9CAC-657746182A0C}" type="slidenum">
              <a:rPr lang="es-PE" smtClean="0"/>
              <a:t>‹Nº›</a:t>
            </a:fld>
            <a:endParaRPr lang="es-PE"/>
          </a:p>
        </p:txBody>
      </p:sp>
    </p:spTree>
    <p:extLst>
      <p:ext uri="{BB962C8B-B14F-4D97-AF65-F5344CB8AC3E}">
        <p14:creationId xmlns:p14="http://schemas.microsoft.com/office/powerpoint/2010/main" val="2845578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jpeg"/><Relationship Id="rId7"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1.jpeg"/><Relationship Id="rId11" Type="http://schemas.openxmlformats.org/officeDocument/2006/relationships/image" Target="../media/image55.jpeg"/><Relationship Id="rId5" Type="http://schemas.openxmlformats.org/officeDocument/2006/relationships/image" Target="../media/image50.jpeg"/><Relationship Id="rId10" Type="http://schemas.openxmlformats.org/officeDocument/2006/relationships/image" Target="../media/image54.jpeg"/><Relationship Id="rId4" Type="http://schemas.openxmlformats.org/officeDocument/2006/relationships/image" Target="../media/image49.jpeg"/><Relationship Id="rId9"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svg"/><Relationship Id="rId7"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BDBB29C-9402-1648-9504-303E1740C2BB}"/>
              </a:ext>
            </a:extLst>
          </p:cNvPr>
          <p:cNvPicPr>
            <a:picLocks noChangeAspect="1"/>
          </p:cNvPicPr>
          <p:nvPr/>
        </p:nvPicPr>
        <p:blipFill>
          <a:blip r:embed="rId2"/>
          <a:stretch>
            <a:fillRect/>
          </a:stretch>
        </p:blipFill>
        <p:spPr>
          <a:xfrm>
            <a:off x="-78764" y="0"/>
            <a:ext cx="12192000" cy="6858000"/>
          </a:xfrm>
          <a:prstGeom prst="rect">
            <a:avLst/>
          </a:prstGeom>
        </p:spPr>
      </p:pic>
      <p:sp>
        <p:nvSpPr>
          <p:cNvPr id="4" name="TextBox 27">
            <a:extLst>
              <a:ext uri="{FF2B5EF4-FFF2-40B4-BE49-F238E27FC236}">
                <a16:creationId xmlns:a16="http://schemas.microsoft.com/office/drawing/2014/main" id="{836739C1-1FF5-44C9-A058-D47AD9901690}"/>
              </a:ext>
            </a:extLst>
          </p:cNvPr>
          <p:cNvSpPr txBox="1"/>
          <p:nvPr/>
        </p:nvSpPr>
        <p:spPr>
          <a:xfrm>
            <a:off x="785169" y="2290227"/>
            <a:ext cx="10915952" cy="1138773"/>
          </a:xfrm>
          <a:prstGeom prst="rect">
            <a:avLst/>
          </a:prstGeom>
          <a:noFill/>
        </p:spPr>
        <p:txBody>
          <a:bodyPr wrap="square" rtlCol="0">
            <a:spAutoFit/>
          </a:bodyPr>
          <a:lstStyle/>
          <a:p>
            <a:pPr lvl="0" algn="r">
              <a:defRPr/>
            </a:pPr>
            <a:r>
              <a:rPr lang="es-ES" sz="3400" b="1" dirty="0">
                <a:solidFill>
                  <a:schemeClr val="bg1"/>
                </a:solidFill>
              </a:rPr>
              <a:t>Uso de herramientas interactivas para hacer procesos más efectivos en un diseño de aprendizaje hibrido</a:t>
            </a:r>
            <a:endParaRPr kumimoji="0" lang="en-GB" sz="3400" b="1" i="0" u="none" strike="noStrike" kern="1200" cap="none" spc="0" normalizeH="0" baseline="0" noProof="0" dirty="0">
              <a:ln>
                <a:noFill/>
              </a:ln>
              <a:solidFill>
                <a:schemeClr val="bg1"/>
              </a:solidFill>
              <a:effectLst/>
              <a:uLnTx/>
              <a:uFillTx/>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422608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670415" y="867607"/>
            <a:ext cx="9111314" cy="5429127"/>
            <a:chOff x="0" y="0"/>
            <a:chExt cx="123120529" cy="73363395"/>
          </a:xfrm>
        </p:grpSpPr>
        <p:sp>
          <p:nvSpPr>
            <p:cNvPr id="5" name="Freeform 5"/>
            <p:cNvSpPr/>
            <p:nvPr/>
          </p:nvSpPr>
          <p:spPr>
            <a:xfrm>
              <a:off x="72390" y="72390"/>
              <a:ext cx="122975752" cy="73218615"/>
            </a:xfrm>
            <a:custGeom>
              <a:avLst/>
              <a:gdLst/>
              <a:ahLst/>
              <a:cxnLst/>
              <a:rect l="l" t="t" r="r" b="b"/>
              <a:pathLst>
                <a:path w="122975752" h="73218615">
                  <a:moveTo>
                    <a:pt x="0" y="0"/>
                  </a:moveTo>
                  <a:lnTo>
                    <a:pt x="122975752" y="0"/>
                  </a:lnTo>
                  <a:lnTo>
                    <a:pt x="122975752" y="73218615"/>
                  </a:lnTo>
                  <a:lnTo>
                    <a:pt x="0" y="73218615"/>
                  </a:lnTo>
                  <a:lnTo>
                    <a:pt x="0" y="0"/>
                  </a:lnTo>
                  <a:close/>
                </a:path>
              </a:pathLst>
            </a:custGeom>
            <a:solidFill>
              <a:srgbClr val="3E3970"/>
            </a:solidFill>
          </p:spPr>
        </p:sp>
        <p:sp>
          <p:nvSpPr>
            <p:cNvPr id="6" name="Freeform 6"/>
            <p:cNvSpPr/>
            <p:nvPr/>
          </p:nvSpPr>
          <p:spPr>
            <a:xfrm>
              <a:off x="0" y="0"/>
              <a:ext cx="123120534" cy="73363398"/>
            </a:xfrm>
            <a:custGeom>
              <a:avLst/>
              <a:gdLst/>
              <a:ahLst/>
              <a:cxnLst/>
              <a:rect l="l" t="t" r="r" b="b"/>
              <a:pathLst>
                <a:path w="123120534" h="73363398">
                  <a:moveTo>
                    <a:pt x="122975750" y="73218613"/>
                  </a:moveTo>
                  <a:lnTo>
                    <a:pt x="123120534" y="73218613"/>
                  </a:lnTo>
                  <a:lnTo>
                    <a:pt x="123120534" y="73363398"/>
                  </a:lnTo>
                  <a:lnTo>
                    <a:pt x="122975750" y="73363398"/>
                  </a:lnTo>
                  <a:lnTo>
                    <a:pt x="122975750" y="73218613"/>
                  </a:lnTo>
                  <a:close/>
                  <a:moveTo>
                    <a:pt x="0" y="144780"/>
                  </a:moveTo>
                  <a:lnTo>
                    <a:pt x="144780" y="144780"/>
                  </a:lnTo>
                  <a:lnTo>
                    <a:pt x="144780" y="73218613"/>
                  </a:lnTo>
                  <a:lnTo>
                    <a:pt x="0" y="73218613"/>
                  </a:lnTo>
                  <a:lnTo>
                    <a:pt x="0" y="144780"/>
                  </a:lnTo>
                  <a:close/>
                  <a:moveTo>
                    <a:pt x="0" y="73218613"/>
                  </a:moveTo>
                  <a:lnTo>
                    <a:pt x="144780" y="73218613"/>
                  </a:lnTo>
                  <a:lnTo>
                    <a:pt x="144780" y="73363398"/>
                  </a:lnTo>
                  <a:lnTo>
                    <a:pt x="0" y="73363398"/>
                  </a:lnTo>
                  <a:lnTo>
                    <a:pt x="0" y="73218613"/>
                  </a:lnTo>
                  <a:close/>
                  <a:moveTo>
                    <a:pt x="122975750" y="144780"/>
                  </a:moveTo>
                  <a:lnTo>
                    <a:pt x="123120534" y="144780"/>
                  </a:lnTo>
                  <a:lnTo>
                    <a:pt x="123120534" y="73218613"/>
                  </a:lnTo>
                  <a:lnTo>
                    <a:pt x="122975750" y="73218613"/>
                  </a:lnTo>
                  <a:lnTo>
                    <a:pt x="122975750" y="144780"/>
                  </a:lnTo>
                  <a:close/>
                  <a:moveTo>
                    <a:pt x="144780" y="73218613"/>
                  </a:moveTo>
                  <a:lnTo>
                    <a:pt x="122975750" y="73218613"/>
                  </a:lnTo>
                  <a:lnTo>
                    <a:pt x="122975750" y="73363398"/>
                  </a:lnTo>
                  <a:lnTo>
                    <a:pt x="144780" y="73363398"/>
                  </a:lnTo>
                  <a:lnTo>
                    <a:pt x="144780" y="73218613"/>
                  </a:lnTo>
                  <a:close/>
                  <a:moveTo>
                    <a:pt x="122975750" y="0"/>
                  </a:moveTo>
                  <a:lnTo>
                    <a:pt x="123120534" y="0"/>
                  </a:lnTo>
                  <a:lnTo>
                    <a:pt x="123120534" y="144780"/>
                  </a:lnTo>
                  <a:lnTo>
                    <a:pt x="122975750" y="144780"/>
                  </a:lnTo>
                  <a:lnTo>
                    <a:pt x="122975750" y="0"/>
                  </a:lnTo>
                  <a:close/>
                  <a:moveTo>
                    <a:pt x="0" y="0"/>
                  </a:moveTo>
                  <a:lnTo>
                    <a:pt x="144780" y="0"/>
                  </a:lnTo>
                  <a:lnTo>
                    <a:pt x="144780" y="144780"/>
                  </a:lnTo>
                  <a:lnTo>
                    <a:pt x="0" y="144780"/>
                  </a:lnTo>
                  <a:lnTo>
                    <a:pt x="0" y="0"/>
                  </a:lnTo>
                  <a:close/>
                  <a:moveTo>
                    <a:pt x="144780" y="0"/>
                  </a:moveTo>
                  <a:lnTo>
                    <a:pt x="122975750" y="0"/>
                  </a:lnTo>
                  <a:lnTo>
                    <a:pt x="122975750" y="144780"/>
                  </a:lnTo>
                  <a:lnTo>
                    <a:pt x="144780" y="144780"/>
                  </a:lnTo>
                  <a:lnTo>
                    <a:pt x="144780" y="0"/>
                  </a:lnTo>
                  <a:close/>
                </a:path>
              </a:pathLst>
            </a:custGeom>
            <a:solidFill>
              <a:srgbClr val="3E3970"/>
            </a:solidFill>
          </p:spPr>
        </p:sp>
      </p:grpSp>
      <p:grpSp>
        <p:nvGrpSpPr>
          <p:cNvPr id="7" name="Group 7"/>
          <p:cNvGrpSpPr/>
          <p:nvPr/>
        </p:nvGrpSpPr>
        <p:grpSpPr>
          <a:xfrm>
            <a:off x="440641" y="897795"/>
            <a:ext cx="10280306" cy="5244995"/>
            <a:chOff x="0" y="0"/>
            <a:chExt cx="62777495" cy="35690515"/>
          </a:xfrm>
        </p:grpSpPr>
        <p:sp>
          <p:nvSpPr>
            <p:cNvPr id="8" name="Freeform 8"/>
            <p:cNvSpPr/>
            <p:nvPr/>
          </p:nvSpPr>
          <p:spPr>
            <a:xfrm>
              <a:off x="72390" y="72390"/>
              <a:ext cx="62632713" cy="35545737"/>
            </a:xfrm>
            <a:custGeom>
              <a:avLst/>
              <a:gdLst/>
              <a:ahLst/>
              <a:cxnLst/>
              <a:rect l="l" t="t" r="r" b="b"/>
              <a:pathLst>
                <a:path w="62632713" h="35545737">
                  <a:moveTo>
                    <a:pt x="0" y="0"/>
                  </a:moveTo>
                  <a:lnTo>
                    <a:pt x="62632713" y="0"/>
                  </a:lnTo>
                  <a:lnTo>
                    <a:pt x="62632713" y="35545737"/>
                  </a:lnTo>
                  <a:lnTo>
                    <a:pt x="0" y="35545737"/>
                  </a:lnTo>
                  <a:lnTo>
                    <a:pt x="0" y="0"/>
                  </a:lnTo>
                  <a:close/>
                </a:path>
              </a:pathLst>
            </a:custGeom>
            <a:solidFill>
              <a:srgbClr val="FFFFFF"/>
            </a:solidFill>
          </p:spPr>
        </p:sp>
        <p:sp>
          <p:nvSpPr>
            <p:cNvPr id="9" name="Freeform 9"/>
            <p:cNvSpPr/>
            <p:nvPr/>
          </p:nvSpPr>
          <p:spPr>
            <a:xfrm>
              <a:off x="0" y="0"/>
              <a:ext cx="62777495" cy="35690516"/>
            </a:xfrm>
            <a:custGeom>
              <a:avLst/>
              <a:gdLst/>
              <a:ahLst/>
              <a:cxnLst/>
              <a:rect l="l" t="t" r="r" b="b"/>
              <a:pathLst>
                <a:path w="62777495" h="35690516">
                  <a:moveTo>
                    <a:pt x="62632717" y="35545734"/>
                  </a:moveTo>
                  <a:lnTo>
                    <a:pt x="62777495" y="35545734"/>
                  </a:lnTo>
                  <a:lnTo>
                    <a:pt x="62777495" y="35690516"/>
                  </a:lnTo>
                  <a:lnTo>
                    <a:pt x="62632717" y="35690516"/>
                  </a:lnTo>
                  <a:lnTo>
                    <a:pt x="62632717" y="35545734"/>
                  </a:lnTo>
                  <a:close/>
                  <a:moveTo>
                    <a:pt x="0" y="144780"/>
                  </a:moveTo>
                  <a:lnTo>
                    <a:pt x="144780" y="144780"/>
                  </a:lnTo>
                  <a:lnTo>
                    <a:pt x="144780" y="35545734"/>
                  </a:lnTo>
                  <a:lnTo>
                    <a:pt x="0" y="35545734"/>
                  </a:lnTo>
                  <a:lnTo>
                    <a:pt x="0" y="144780"/>
                  </a:lnTo>
                  <a:close/>
                  <a:moveTo>
                    <a:pt x="0" y="35545734"/>
                  </a:moveTo>
                  <a:lnTo>
                    <a:pt x="144780" y="35545734"/>
                  </a:lnTo>
                  <a:lnTo>
                    <a:pt x="144780" y="35690516"/>
                  </a:lnTo>
                  <a:lnTo>
                    <a:pt x="0" y="35690516"/>
                  </a:lnTo>
                  <a:lnTo>
                    <a:pt x="0" y="35545734"/>
                  </a:lnTo>
                  <a:close/>
                  <a:moveTo>
                    <a:pt x="62632717" y="144780"/>
                  </a:moveTo>
                  <a:lnTo>
                    <a:pt x="62777495" y="144780"/>
                  </a:lnTo>
                  <a:lnTo>
                    <a:pt x="62777495" y="35545734"/>
                  </a:lnTo>
                  <a:lnTo>
                    <a:pt x="62632717" y="35545734"/>
                  </a:lnTo>
                  <a:lnTo>
                    <a:pt x="62632717" y="144780"/>
                  </a:lnTo>
                  <a:close/>
                  <a:moveTo>
                    <a:pt x="144780" y="35545734"/>
                  </a:moveTo>
                  <a:lnTo>
                    <a:pt x="62632717" y="35545734"/>
                  </a:lnTo>
                  <a:lnTo>
                    <a:pt x="62632717" y="35690516"/>
                  </a:lnTo>
                  <a:lnTo>
                    <a:pt x="144780" y="35690516"/>
                  </a:lnTo>
                  <a:lnTo>
                    <a:pt x="144780" y="35545734"/>
                  </a:lnTo>
                  <a:close/>
                  <a:moveTo>
                    <a:pt x="62632717" y="0"/>
                  </a:moveTo>
                  <a:lnTo>
                    <a:pt x="62777495" y="0"/>
                  </a:lnTo>
                  <a:lnTo>
                    <a:pt x="62777495" y="144780"/>
                  </a:lnTo>
                  <a:lnTo>
                    <a:pt x="62632717" y="144780"/>
                  </a:lnTo>
                  <a:lnTo>
                    <a:pt x="62632717" y="0"/>
                  </a:lnTo>
                  <a:close/>
                  <a:moveTo>
                    <a:pt x="0" y="0"/>
                  </a:moveTo>
                  <a:lnTo>
                    <a:pt x="144780" y="0"/>
                  </a:lnTo>
                  <a:lnTo>
                    <a:pt x="144780" y="144780"/>
                  </a:lnTo>
                  <a:lnTo>
                    <a:pt x="0" y="144780"/>
                  </a:lnTo>
                  <a:lnTo>
                    <a:pt x="0" y="0"/>
                  </a:lnTo>
                  <a:close/>
                  <a:moveTo>
                    <a:pt x="144780" y="0"/>
                  </a:moveTo>
                  <a:lnTo>
                    <a:pt x="62632717" y="0"/>
                  </a:lnTo>
                  <a:lnTo>
                    <a:pt x="62632717" y="144780"/>
                  </a:lnTo>
                  <a:lnTo>
                    <a:pt x="144780" y="144780"/>
                  </a:lnTo>
                  <a:lnTo>
                    <a:pt x="144780" y="0"/>
                  </a:lnTo>
                  <a:close/>
                </a:path>
              </a:pathLst>
            </a:custGeom>
            <a:solidFill>
              <a:srgbClr val="201139"/>
            </a:solidFill>
          </p:spPr>
        </p:sp>
      </p:grpSp>
      <p:grpSp>
        <p:nvGrpSpPr>
          <p:cNvPr id="10" name="Group 10"/>
          <p:cNvGrpSpPr/>
          <p:nvPr/>
        </p:nvGrpSpPr>
        <p:grpSpPr>
          <a:xfrm>
            <a:off x="520564" y="898520"/>
            <a:ext cx="10280306" cy="332744"/>
            <a:chOff x="0" y="0"/>
            <a:chExt cx="18451269" cy="665488"/>
          </a:xfrm>
          <a:solidFill>
            <a:srgbClr val="FF1E5F"/>
          </a:solidFill>
        </p:grpSpPr>
        <p:grpSp>
          <p:nvGrpSpPr>
            <p:cNvPr id="11" name="Group 11"/>
            <p:cNvGrpSpPr/>
            <p:nvPr/>
          </p:nvGrpSpPr>
          <p:grpSpPr>
            <a:xfrm>
              <a:off x="0" y="0"/>
              <a:ext cx="18451269" cy="665488"/>
              <a:chOff x="0" y="0"/>
              <a:chExt cx="62777495" cy="2264215"/>
            </a:xfrm>
            <a:grpFill/>
          </p:grpSpPr>
          <p:sp>
            <p:nvSpPr>
              <p:cNvPr id="12" name="Freeform 12"/>
              <p:cNvSpPr/>
              <p:nvPr/>
            </p:nvSpPr>
            <p:spPr>
              <a:xfrm>
                <a:off x="72390" y="72390"/>
                <a:ext cx="62632713" cy="2119436"/>
              </a:xfrm>
              <a:custGeom>
                <a:avLst/>
                <a:gdLst/>
                <a:ahLst/>
                <a:cxnLst/>
                <a:rect l="l" t="t" r="r" b="b"/>
                <a:pathLst>
                  <a:path w="62632713" h="2119436">
                    <a:moveTo>
                      <a:pt x="0" y="0"/>
                    </a:moveTo>
                    <a:lnTo>
                      <a:pt x="62632713" y="0"/>
                    </a:lnTo>
                    <a:lnTo>
                      <a:pt x="62632713" y="2119436"/>
                    </a:lnTo>
                    <a:lnTo>
                      <a:pt x="0" y="2119436"/>
                    </a:lnTo>
                    <a:lnTo>
                      <a:pt x="0" y="0"/>
                    </a:lnTo>
                    <a:close/>
                  </a:path>
                </a:pathLst>
              </a:custGeom>
              <a:grpFill/>
            </p:spPr>
          </p:sp>
          <p:sp>
            <p:nvSpPr>
              <p:cNvPr id="13" name="Freeform 13"/>
              <p:cNvSpPr/>
              <p:nvPr/>
            </p:nvSpPr>
            <p:spPr>
              <a:xfrm>
                <a:off x="0" y="0"/>
                <a:ext cx="62777495" cy="2264215"/>
              </a:xfrm>
              <a:custGeom>
                <a:avLst/>
                <a:gdLst/>
                <a:ahLst/>
                <a:cxnLst/>
                <a:rect l="l" t="t" r="r" b="b"/>
                <a:pathLst>
                  <a:path w="62777495" h="2264215">
                    <a:moveTo>
                      <a:pt x="62632717" y="2119436"/>
                    </a:moveTo>
                    <a:lnTo>
                      <a:pt x="62777495" y="2119436"/>
                    </a:lnTo>
                    <a:lnTo>
                      <a:pt x="62777495" y="2264215"/>
                    </a:lnTo>
                    <a:lnTo>
                      <a:pt x="62632717" y="2264215"/>
                    </a:lnTo>
                    <a:lnTo>
                      <a:pt x="62632717" y="2119435"/>
                    </a:lnTo>
                    <a:close/>
                    <a:moveTo>
                      <a:pt x="0" y="144780"/>
                    </a:moveTo>
                    <a:lnTo>
                      <a:pt x="144780" y="144780"/>
                    </a:lnTo>
                    <a:lnTo>
                      <a:pt x="144780" y="2119436"/>
                    </a:lnTo>
                    <a:lnTo>
                      <a:pt x="0" y="2119436"/>
                    </a:lnTo>
                    <a:lnTo>
                      <a:pt x="0" y="144780"/>
                    </a:lnTo>
                    <a:close/>
                    <a:moveTo>
                      <a:pt x="0" y="2119436"/>
                    </a:moveTo>
                    <a:lnTo>
                      <a:pt x="144780" y="2119436"/>
                    </a:lnTo>
                    <a:lnTo>
                      <a:pt x="144780" y="2264215"/>
                    </a:lnTo>
                    <a:lnTo>
                      <a:pt x="0" y="2264215"/>
                    </a:lnTo>
                    <a:lnTo>
                      <a:pt x="0" y="2119435"/>
                    </a:lnTo>
                    <a:close/>
                    <a:moveTo>
                      <a:pt x="62632717" y="144780"/>
                    </a:moveTo>
                    <a:lnTo>
                      <a:pt x="62777495" y="144780"/>
                    </a:lnTo>
                    <a:lnTo>
                      <a:pt x="62777495" y="2119436"/>
                    </a:lnTo>
                    <a:lnTo>
                      <a:pt x="62632717" y="2119436"/>
                    </a:lnTo>
                    <a:lnTo>
                      <a:pt x="62632717" y="144780"/>
                    </a:lnTo>
                    <a:close/>
                    <a:moveTo>
                      <a:pt x="144780" y="2119436"/>
                    </a:moveTo>
                    <a:lnTo>
                      <a:pt x="62632717" y="2119436"/>
                    </a:lnTo>
                    <a:lnTo>
                      <a:pt x="62632717" y="2264215"/>
                    </a:lnTo>
                    <a:lnTo>
                      <a:pt x="144780" y="2264215"/>
                    </a:lnTo>
                    <a:lnTo>
                      <a:pt x="144780" y="2119435"/>
                    </a:lnTo>
                    <a:close/>
                    <a:moveTo>
                      <a:pt x="62632717" y="0"/>
                    </a:moveTo>
                    <a:lnTo>
                      <a:pt x="62777495" y="0"/>
                    </a:lnTo>
                    <a:lnTo>
                      <a:pt x="62777495" y="144780"/>
                    </a:lnTo>
                    <a:lnTo>
                      <a:pt x="62632717" y="144780"/>
                    </a:lnTo>
                    <a:lnTo>
                      <a:pt x="62632717" y="0"/>
                    </a:lnTo>
                    <a:close/>
                    <a:moveTo>
                      <a:pt x="0" y="0"/>
                    </a:moveTo>
                    <a:lnTo>
                      <a:pt x="144780" y="0"/>
                    </a:lnTo>
                    <a:lnTo>
                      <a:pt x="144780" y="144780"/>
                    </a:lnTo>
                    <a:lnTo>
                      <a:pt x="0" y="144780"/>
                    </a:lnTo>
                    <a:lnTo>
                      <a:pt x="0" y="0"/>
                    </a:lnTo>
                    <a:close/>
                    <a:moveTo>
                      <a:pt x="144780" y="0"/>
                    </a:moveTo>
                    <a:lnTo>
                      <a:pt x="62632717" y="0"/>
                    </a:lnTo>
                    <a:lnTo>
                      <a:pt x="62632717" y="144780"/>
                    </a:lnTo>
                    <a:lnTo>
                      <a:pt x="144780" y="144780"/>
                    </a:lnTo>
                    <a:lnTo>
                      <a:pt x="144780" y="0"/>
                    </a:lnTo>
                    <a:close/>
                  </a:path>
                </a:pathLst>
              </a:custGeom>
              <a:grpFill/>
            </p:spPr>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10236" y="210506"/>
              <a:ext cx="244475" cy="244475"/>
            </a:xfrm>
            <a:prstGeom prst="rect">
              <a:avLst/>
            </a:prstGeom>
          </p:spPr>
        </p:pic>
        <p:grpSp>
          <p:nvGrpSpPr>
            <p:cNvPr id="15" name="Group 15"/>
            <p:cNvGrpSpPr/>
            <p:nvPr/>
          </p:nvGrpSpPr>
          <p:grpSpPr>
            <a:xfrm>
              <a:off x="17362739" y="241312"/>
              <a:ext cx="259969" cy="213669"/>
              <a:chOff x="0" y="0"/>
              <a:chExt cx="553256" cy="454724"/>
            </a:xfrm>
            <a:grpFill/>
          </p:grpSpPr>
          <p:sp>
            <p:nvSpPr>
              <p:cNvPr id="16" name="Freeform 16"/>
              <p:cNvSpPr/>
              <p:nvPr/>
            </p:nvSpPr>
            <p:spPr>
              <a:xfrm>
                <a:off x="0" y="0"/>
                <a:ext cx="553256" cy="454724"/>
              </a:xfrm>
              <a:custGeom>
                <a:avLst/>
                <a:gdLst/>
                <a:ahLst/>
                <a:cxnLst/>
                <a:rect l="l" t="t" r="r" b="b"/>
                <a:pathLst>
                  <a:path w="553256" h="454724">
                    <a:moveTo>
                      <a:pt x="0" y="0"/>
                    </a:moveTo>
                    <a:lnTo>
                      <a:pt x="0" y="454724"/>
                    </a:lnTo>
                    <a:lnTo>
                      <a:pt x="553256" y="454724"/>
                    </a:lnTo>
                    <a:lnTo>
                      <a:pt x="553256" y="0"/>
                    </a:lnTo>
                    <a:lnTo>
                      <a:pt x="0" y="0"/>
                    </a:lnTo>
                    <a:close/>
                    <a:moveTo>
                      <a:pt x="492296" y="393764"/>
                    </a:moveTo>
                    <a:lnTo>
                      <a:pt x="59690" y="393764"/>
                    </a:lnTo>
                    <a:lnTo>
                      <a:pt x="59690" y="59690"/>
                    </a:lnTo>
                    <a:lnTo>
                      <a:pt x="492296" y="59690"/>
                    </a:lnTo>
                    <a:lnTo>
                      <a:pt x="492296" y="393764"/>
                    </a:lnTo>
                    <a:close/>
                  </a:path>
                </a:pathLst>
              </a:custGeom>
              <a:grpFill/>
            </p:spPr>
          </p:sp>
        </p:grpSp>
        <p:sp>
          <p:nvSpPr>
            <p:cNvPr id="17" name="AutoShape 17"/>
            <p:cNvSpPr/>
            <p:nvPr/>
          </p:nvSpPr>
          <p:spPr>
            <a:xfrm>
              <a:off x="16830735" y="407829"/>
              <a:ext cx="244476" cy="0"/>
            </a:xfrm>
            <a:prstGeom prst="line">
              <a:avLst/>
            </a:prstGeom>
            <a:grpFill/>
            <a:ln w="38100" cap="rnd">
              <a:solidFill>
                <a:srgbClr val="000000"/>
              </a:solidFill>
              <a:prstDash val="solid"/>
              <a:headEnd type="none" w="sm" len="sm"/>
              <a:tailEnd type="none" w="sm" len="sm"/>
            </a:ln>
          </p:spPr>
        </p:sp>
      </p:grpSp>
      <p:grpSp>
        <p:nvGrpSpPr>
          <p:cNvPr id="18" name="Group 18"/>
          <p:cNvGrpSpPr/>
          <p:nvPr/>
        </p:nvGrpSpPr>
        <p:grpSpPr>
          <a:xfrm>
            <a:off x="145433" y="1373016"/>
            <a:ext cx="11300247" cy="1300356"/>
            <a:chOff x="0" y="434553"/>
            <a:chExt cx="15148875" cy="2600713"/>
          </a:xfrm>
        </p:grpSpPr>
        <p:sp>
          <p:nvSpPr>
            <p:cNvPr id="19" name="TextBox 19"/>
            <p:cNvSpPr txBox="1"/>
            <p:nvPr/>
          </p:nvSpPr>
          <p:spPr>
            <a:xfrm>
              <a:off x="361526" y="434553"/>
              <a:ext cx="14787349" cy="2600713"/>
            </a:xfrm>
            <a:prstGeom prst="rect">
              <a:avLst/>
            </a:prstGeom>
          </p:spPr>
          <p:txBody>
            <a:bodyPr lIns="0" tIns="0" rIns="0" bIns="0" rtlCol="0" anchor="t">
              <a:spAutoFit/>
            </a:bodyPr>
            <a:lstStyle/>
            <a:p>
              <a:pPr algn="ctr">
                <a:lnSpc>
                  <a:spcPts val="5200"/>
                </a:lnSpc>
              </a:pPr>
              <a:r>
                <a:rPr lang="en-US" sz="4000" b="1" dirty="0">
                  <a:solidFill>
                    <a:srgbClr val="0070C0"/>
                  </a:solidFill>
                  <a:effectLst>
                    <a:outerShdw blurRad="38100" dist="38100" dir="2700000" algn="tl">
                      <a:srgbClr val="000000">
                        <a:alpha val="43137"/>
                      </a:srgbClr>
                    </a:outerShdw>
                  </a:effectLst>
                  <a:latin typeface="Museo 500" panose="02000000000000000000" pitchFamily="50" charset="0"/>
                </a:rPr>
                <a:t>PRESTACIÓN DEL SERVICIO SEMIPRESENCIAL</a:t>
              </a:r>
            </a:p>
          </p:txBody>
        </p:sp>
        <p:sp>
          <p:nvSpPr>
            <p:cNvPr id="20" name="TextBox 20"/>
            <p:cNvSpPr txBox="1"/>
            <p:nvPr/>
          </p:nvSpPr>
          <p:spPr>
            <a:xfrm>
              <a:off x="0" y="1442326"/>
              <a:ext cx="14787349" cy="436016"/>
            </a:xfrm>
            <a:prstGeom prst="rect">
              <a:avLst/>
            </a:prstGeom>
          </p:spPr>
          <p:txBody>
            <a:bodyPr lIns="0" tIns="0" rIns="0" bIns="0" rtlCol="0" anchor="t">
              <a:spAutoFit/>
            </a:bodyPr>
            <a:lstStyle/>
            <a:p>
              <a:pPr algn="ctr">
                <a:lnSpc>
                  <a:spcPts val="1733"/>
                </a:lnSpc>
              </a:pPr>
              <a:endParaRPr lang="en-US" sz="1600" dirty="0">
                <a:latin typeface="Museo 300" panose="02000000000000000000" pitchFamily="50" charset="0"/>
              </a:endParaRPr>
            </a:p>
          </p:txBody>
        </p:sp>
      </p:grpSp>
      <p:sp>
        <p:nvSpPr>
          <p:cNvPr id="23" name="CuadroTexto 22">
            <a:extLst>
              <a:ext uri="{FF2B5EF4-FFF2-40B4-BE49-F238E27FC236}">
                <a16:creationId xmlns:a16="http://schemas.microsoft.com/office/drawing/2014/main" id="{D24777F2-0DED-4821-8640-147B5B909147}"/>
              </a:ext>
            </a:extLst>
          </p:cNvPr>
          <p:cNvSpPr txBox="1"/>
          <p:nvPr/>
        </p:nvSpPr>
        <p:spPr>
          <a:xfrm>
            <a:off x="4447743" y="3203018"/>
            <a:ext cx="5886721" cy="830997"/>
          </a:xfrm>
          <a:prstGeom prst="rect">
            <a:avLst/>
          </a:prstGeom>
          <a:noFill/>
          <a:ln>
            <a:noFill/>
          </a:ln>
        </p:spPr>
        <p:txBody>
          <a:bodyPr wrap="square" rtlCol="0">
            <a:spAutoFit/>
          </a:bodyPr>
          <a:lstStyle/>
          <a:p>
            <a:pPr algn="just"/>
            <a:r>
              <a:rPr lang="es-AR" sz="1600" b="1" dirty="0"/>
              <a:t>El horario depende de las características, condiciones y programas educativos de cada institución. </a:t>
            </a:r>
          </a:p>
          <a:p>
            <a:pPr algn="just"/>
            <a:endParaRPr lang="es-AR" sz="1600" b="1" dirty="0">
              <a:effectLst>
                <a:outerShdw blurRad="38100" dist="38100" dir="2700000" algn="tl">
                  <a:srgbClr val="000000">
                    <a:alpha val="43137"/>
                  </a:srgbClr>
                </a:outerShdw>
              </a:effectLst>
            </a:endParaRPr>
          </a:p>
        </p:txBody>
      </p:sp>
      <p:pic>
        <p:nvPicPr>
          <p:cNvPr id="1026" name="Picture 2" descr="Ventajas de la educación híbrida | Noticias de Educación">
            <a:extLst>
              <a:ext uri="{FF2B5EF4-FFF2-40B4-BE49-F238E27FC236}">
                <a16:creationId xmlns:a16="http://schemas.microsoft.com/office/drawing/2014/main" id="{EA620320-565B-47F3-81DE-D5F44916B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12" y="2225817"/>
            <a:ext cx="3304137" cy="31335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Rectángulo 24">
            <a:extLst>
              <a:ext uri="{FF2B5EF4-FFF2-40B4-BE49-F238E27FC236}">
                <a16:creationId xmlns:a16="http://schemas.microsoft.com/office/drawing/2014/main" id="{31CC7FE0-6785-4468-8214-17B203657299}"/>
              </a:ext>
            </a:extLst>
          </p:cNvPr>
          <p:cNvSpPr/>
          <p:nvPr/>
        </p:nvSpPr>
        <p:spPr>
          <a:xfrm>
            <a:off x="4225598" y="2473497"/>
            <a:ext cx="5948667" cy="584775"/>
          </a:xfrm>
          <a:prstGeom prst="rect">
            <a:avLst/>
          </a:prstGeom>
        </p:spPr>
        <p:txBody>
          <a:bodyPr wrap="square">
            <a:spAutoFit/>
          </a:bodyPr>
          <a:lstStyle/>
          <a:p>
            <a:pPr algn="just"/>
            <a:r>
              <a:rPr lang="es-AR" sz="1600" b="1" dirty="0"/>
              <a:t>Combina momentos de trabajo a distancia y presencial cubriendo los 5 días a la semana.</a:t>
            </a:r>
            <a:endParaRPr lang="es-AR" sz="1600" dirty="0"/>
          </a:p>
        </p:txBody>
      </p:sp>
      <p:sp>
        <p:nvSpPr>
          <p:cNvPr id="27" name="Flecha: hacia abajo 26">
            <a:extLst>
              <a:ext uri="{FF2B5EF4-FFF2-40B4-BE49-F238E27FC236}">
                <a16:creationId xmlns:a16="http://schemas.microsoft.com/office/drawing/2014/main" id="{06416D65-3A29-4ED9-9157-B617ADE58D99}"/>
              </a:ext>
            </a:extLst>
          </p:cNvPr>
          <p:cNvSpPr/>
          <p:nvPr/>
        </p:nvSpPr>
        <p:spPr>
          <a:xfrm rot="3992822" flipV="1">
            <a:off x="3618310" y="2560939"/>
            <a:ext cx="535789" cy="645000"/>
          </a:xfrm>
          <a:prstGeom prst="downArrow">
            <a:avLst/>
          </a:prstGeom>
          <a:solidFill>
            <a:srgbClr val="FFFF00"/>
          </a:solidFill>
          <a:ln>
            <a:solidFill>
              <a:srgbClr val="FF1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200" dirty="0"/>
          </a:p>
        </p:txBody>
      </p:sp>
      <p:sp>
        <p:nvSpPr>
          <p:cNvPr id="26" name="Rectángulo 25">
            <a:extLst>
              <a:ext uri="{FF2B5EF4-FFF2-40B4-BE49-F238E27FC236}">
                <a16:creationId xmlns:a16="http://schemas.microsoft.com/office/drawing/2014/main" id="{5A2B373E-B4D5-406B-9A31-3AE6036A7EA8}"/>
              </a:ext>
            </a:extLst>
          </p:cNvPr>
          <p:cNvSpPr/>
          <p:nvPr/>
        </p:nvSpPr>
        <p:spPr>
          <a:xfrm>
            <a:off x="8414095" y="5702711"/>
            <a:ext cx="2081019" cy="297454"/>
          </a:xfrm>
          <a:prstGeom prst="rect">
            <a:avLst/>
          </a:prstGeom>
        </p:spPr>
        <p:txBody>
          <a:bodyPr wrap="none">
            <a:spAutoFit/>
          </a:bodyPr>
          <a:lstStyle/>
          <a:p>
            <a:r>
              <a:rPr lang="es-AR" sz="1333" b="1" dirty="0">
                <a:effectLst>
                  <a:outerShdw blurRad="38100" dist="38100" dir="2700000" algn="tl">
                    <a:srgbClr val="000000">
                      <a:alpha val="43137"/>
                    </a:srgbClr>
                  </a:outerShdw>
                </a:effectLst>
              </a:rPr>
              <a:t>(RM 048 – 2022 - MINEDU)</a:t>
            </a:r>
            <a:endParaRPr lang="es-AR" sz="1333" dirty="0"/>
          </a:p>
        </p:txBody>
      </p:sp>
      <p:sp>
        <p:nvSpPr>
          <p:cNvPr id="29" name="Flecha: hacia abajo 28">
            <a:extLst>
              <a:ext uri="{FF2B5EF4-FFF2-40B4-BE49-F238E27FC236}">
                <a16:creationId xmlns:a16="http://schemas.microsoft.com/office/drawing/2014/main" id="{A2916949-48F5-40F0-8CEE-8F541B6CDDCD}"/>
              </a:ext>
            </a:extLst>
          </p:cNvPr>
          <p:cNvSpPr/>
          <p:nvPr/>
        </p:nvSpPr>
        <p:spPr>
          <a:xfrm rot="16912714">
            <a:off x="3780805" y="4045201"/>
            <a:ext cx="535491" cy="666279"/>
          </a:xfrm>
          <a:prstGeom prst="downArrow">
            <a:avLst/>
          </a:prstGeom>
          <a:solidFill>
            <a:srgbClr val="FFFF00"/>
          </a:solidFill>
          <a:ln>
            <a:solidFill>
              <a:srgbClr val="FF1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200" dirty="0"/>
          </a:p>
        </p:txBody>
      </p:sp>
      <p:sp>
        <p:nvSpPr>
          <p:cNvPr id="30" name="Flecha: hacia abajo 29">
            <a:extLst>
              <a:ext uri="{FF2B5EF4-FFF2-40B4-BE49-F238E27FC236}">
                <a16:creationId xmlns:a16="http://schemas.microsoft.com/office/drawing/2014/main" id="{118FAB99-8C80-4435-8232-7890C6C3B318}"/>
              </a:ext>
            </a:extLst>
          </p:cNvPr>
          <p:cNvSpPr/>
          <p:nvPr/>
        </p:nvSpPr>
        <p:spPr>
          <a:xfrm rot="16200000">
            <a:off x="3787245" y="3283627"/>
            <a:ext cx="553997" cy="666279"/>
          </a:xfrm>
          <a:prstGeom prst="downArrow">
            <a:avLst/>
          </a:prstGeom>
          <a:solidFill>
            <a:srgbClr val="FFFF00"/>
          </a:solidFill>
          <a:ln>
            <a:solidFill>
              <a:srgbClr val="FF1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200" dirty="0"/>
          </a:p>
        </p:txBody>
      </p:sp>
      <p:sp>
        <p:nvSpPr>
          <p:cNvPr id="31" name="CuadroTexto 30">
            <a:extLst>
              <a:ext uri="{FF2B5EF4-FFF2-40B4-BE49-F238E27FC236}">
                <a16:creationId xmlns:a16="http://schemas.microsoft.com/office/drawing/2014/main" id="{82693F25-B23C-47F8-99B6-9E0AC438893C}"/>
              </a:ext>
            </a:extLst>
          </p:cNvPr>
          <p:cNvSpPr txBox="1"/>
          <p:nvPr/>
        </p:nvSpPr>
        <p:spPr>
          <a:xfrm>
            <a:off x="4465817" y="4114175"/>
            <a:ext cx="5886721" cy="830997"/>
          </a:xfrm>
          <a:prstGeom prst="rect">
            <a:avLst/>
          </a:prstGeom>
          <a:noFill/>
          <a:ln>
            <a:noFill/>
          </a:ln>
        </p:spPr>
        <p:txBody>
          <a:bodyPr wrap="square" rtlCol="0">
            <a:spAutoFit/>
          </a:bodyPr>
          <a:lstStyle/>
          <a:p>
            <a:pPr algn="just"/>
            <a:r>
              <a:rPr lang="es-AR" sz="1600" b="1" dirty="0"/>
              <a:t>Los procesos de aprendizaje desarrollados por los estudiantes a distancia y presencial se complementan.</a:t>
            </a:r>
          </a:p>
          <a:p>
            <a:pPr algn="just"/>
            <a:endParaRPr lang="es-AR" sz="1600" b="1" dirty="0">
              <a:effectLst>
                <a:outerShdw blurRad="38100" dist="38100" dir="2700000" algn="tl">
                  <a:srgbClr val="000000">
                    <a:alpha val="43137"/>
                  </a:srgbClr>
                </a:outerShdw>
              </a:effectLst>
            </a:endParaRPr>
          </a:p>
        </p:txBody>
      </p:sp>
      <p:sp>
        <p:nvSpPr>
          <p:cNvPr id="32" name="CuadroTexto 31">
            <a:extLst>
              <a:ext uri="{FF2B5EF4-FFF2-40B4-BE49-F238E27FC236}">
                <a16:creationId xmlns:a16="http://schemas.microsoft.com/office/drawing/2014/main" id="{15158A7B-48DD-4B1B-B4AA-B63C0BF62ACD}"/>
              </a:ext>
            </a:extLst>
          </p:cNvPr>
          <p:cNvSpPr txBox="1"/>
          <p:nvPr/>
        </p:nvSpPr>
        <p:spPr>
          <a:xfrm>
            <a:off x="4048550" y="4950060"/>
            <a:ext cx="5886721" cy="830997"/>
          </a:xfrm>
          <a:prstGeom prst="rect">
            <a:avLst/>
          </a:prstGeom>
          <a:noFill/>
          <a:ln>
            <a:noFill/>
          </a:ln>
        </p:spPr>
        <p:txBody>
          <a:bodyPr wrap="square" rtlCol="0">
            <a:spAutoFit/>
          </a:bodyPr>
          <a:lstStyle/>
          <a:p>
            <a:pPr algn="just"/>
            <a:r>
              <a:rPr lang="es-AR" sz="1600" b="1" dirty="0"/>
              <a:t>El trabajo a distancia contempla contextos con o sin conectividad, para lo cual el docente debe adecuar las herramientas.</a:t>
            </a:r>
          </a:p>
          <a:p>
            <a:pPr algn="just"/>
            <a:endParaRPr lang="es-AR" sz="1600" b="1" dirty="0">
              <a:effectLst>
                <a:outerShdw blurRad="38100" dist="38100" dir="2700000" algn="tl">
                  <a:srgbClr val="000000">
                    <a:alpha val="43137"/>
                  </a:srgbClr>
                </a:outerShdw>
              </a:effectLst>
            </a:endParaRPr>
          </a:p>
        </p:txBody>
      </p:sp>
      <p:sp>
        <p:nvSpPr>
          <p:cNvPr id="33" name="Flecha: hacia abajo 32">
            <a:extLst>
              <a:ext uri="{FF2B5EF4-FFF2-40B4-BE49-F238E27FC236}">
                <a16:creationId xmlns:a16="http://schemas.microsoft.com/office/drawing/2014/main" id="{E1681728-A444-4338-91E6-035BEB6728AC}"/>
              </a:ext>
            </a:extLst>
          </p:cNvPr>
          <p:cNvSpPr/>
          <p:nvPr/>
        </p:nvSpPr>
        <p:spPr>
          <a:xfrm rot="18004568">
            <a:off x="3400587" y="4735941"/>
            <a:ext cx="535491" cy="666279"/>
          </a:xfrm>
          <a:prstGeom prst="downArrow">
            <a:avLst/>
          </a:prstGeom>
          <a:solidFill>
            <a:srgbClr val="FFFF00"/>
          </a:solidFill>
          <a:ln>
            <a:solidFill>
              <a:srgbClr val="FF1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200" dirty="0"/>
          </a:p>
        </p:txBody>
      </p:sp>
    </p:spTree>
    <p:extLst>
      <p:ext uri="{BB962C8B-B14F-4D97-AF65-F5344CB8AC3E}">
        <p14:creationId xmlns:p14="http://schemas.microsoft.com/office/powerpoint/2010/main" val="1913938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5080"/>
            <a:ext cx="1885020" cy="6858000"/>
          </a:xfrm>
          <a:prstGeom prst="rect">
            <a:avLst/>
          </a:prstGeom>
        </p:spPr>
      </p:pic>
      <p:sp>
        <p:nvSpPr>
          <p:cNvPr id="3" name="TextBox 27">
            <a:extLst>
              <a:ext uri="{FF2B5EF4-FFF2-40B4-BE49-F238E27FC236}">
                <a16:creationId xmlns:a16="http://schemas.microsoft.com/office/drawing/2014/main" id="{0E89B824-AC7B-43F4-BB71-C31117F94DC3}"/>
              </a:ext>
            </a:extLst>
          </p:cNvPr>
          <p:cNvSpPr txBox="1"/>
          <p:nvPr/>
        </p:nvSpPr>
        <p:spPr>
          <a:xfrm>
            <a:off x="3383280" y="376167"/>
            <a:ext cx="2967980" cy="615553"/>
          </a:xfrm>
          <a:prstGeom prst="rect">
            <a:avLst/>
          </a:prstGeom>
          <a:noFill/>
        </p:spPr>
        <p:txBody>
          <a:bodyPr wrap="square" rtlCol="0">
            <a:spAutoFit/>
          </a:bodyPr>
          <a:lstStyle/>
          <a:p>
            <a:pPr lvl="0" algn="r">
              <a:defRPr/>
            </a:pPr>
            <a:r>
              <a:rPr lang="es-PE" sz="3400" b="1" dirty="0">
                <a:solidFill>
                  <a:srgbClr val="FF0000"/>
                </a:solidFill>
              </a:rPr>
              <a:t>Mediación</a:t>
            </a:r>
            <a:endParaRPr kumimoji="0" lang="en-GB" sz="3400" b="1" i="0" u="none" strike="noStrike" kern="1200" cap="none" spc="0" normalizeH="0" baseline="0" noProof="0" dirty="0">
              <a:ln>
                <a:noFill/>
              </a:ln>
              <a:solidFill>
                <a:srgbClr val="FF0000"/>
              </a:solidFill>
              <a:effectLst/>
              <a:uLnTx/>
              <a:uFillTx/>
              <a:latin typeface="Noto Sans" panose="020B0502040504020204" pitchFamily="34"/>
              <a:ea typeface="Noto Sans" panose="020B0502040504020204" pitchFamily="34"/>
              <a:cs typeface="Noto Sans" panose="020B0502040504020204" pitchFamily="34"/>
            </a:endParaRPr>
          </a:p>
        </p:txBody>
      </p:sp>
      <p:sp>
        <p:nvSpPr>
          <p:cNvPr id="6" name="Rectángulo 5">
            <a:extLst>
              <a:ext uri="{FF2B5EF4-FFF2-40B4-BE49-F238E27FC236}">
                <a16:creationId xmlns:a16="http://schemas.microsoft.com/office/drawing/2014/main" id="{ACB19D51-47C1-44FB-B266-12AA5A186DCF}"/>
              </a:ext>
            </a:extLst>
          </p:cNvPr>
          <p:cNvSpPr/>
          <p:nvPr/>
        </p:nvSpPr>
        <p:spPr>
          <a:xfrm>
            <a:off x="5225436" y="1195978"/>
            <a:ext cx="4795520" cy="1754326"/>
          </a:xfrm>
          <a:prstGeom prst="rect">
            <a:avLst/>
          </a:prstGeom>
        </p:spPr>
        <p:txBody>
          <a:bodyPr wrap="square">
            <a:spAutoFit/>
          </a:bodyPr>
          <a:lstStyle/>
          <a:p>
            <a:pPr algn="just"/>
            <a:r>
              <a:rPr lang="es-ES" dirty="0"/>
              <a:t>“La </a:t>
            </a:r>
            <a:r>
              <a:rPr lang="es-ES" b="1" dirty="0"/>
              <a:t>mediación del docente </a:t>
            </a:r>
            <a:r>
              <a:rPr lang="es-ES" dirty="0"/>
              <a:t>durante el proceso de aprendizaje supone </a:t>
            </a:r>
            <a:r>
              <a:rPr lang="es-ES" b="1" dirty="0"/>
              <a:t>acompañar</a:t>
            </a:r>
            <a:r>
              <a:rPr lang="es-ES" dirty="0"/>
              <a:t> al estudiante hacia un </a:t>
            </a:r>
            <a:r>
              <a:rPr lang="es-ES" b="1" dirty="0"/>
              <a:t>nivel inmediatamente superior </a:t>
            </a:r>
            <a:r>
              <a:rPr lang="es-ES" dirty="0"/>
              <a:t>de posibilidades (zona de desarrollo próximo) con respecto a su </a:t>
            </a:r>
            <a:r>
              <a:rPr lang="es-ES" b="1" dirty="0"/>
              <a:t>nivel actual </a:t>
            </a:r>
            <a:r>
              <a:rPr lang="es-ES" dirty="0"/>
              <a:t>(zona real de aprendizaje)</a:t>
            </a:r>
            <a:endParaRPr lang="es-PE" dirty="0"/>
          </a:p>
        </p:txBody>
      </p:sp>
      <p:sp>
        <p:nvSpPr>
          <p:cNvPr id="8" name="Rectángulo 7">
            <a:extLst>
              <a:ext uri="{FF2B5EF4-FFF2-40B4-BE49-F238E27FC236}">
                <a16:creationId xmlns:a16="http://schemas.microsoft.com/office/drawing/2014/main" id="{16F7DCA0-5DB9-40B7-9F30-C41312D8489B}"/>
              </a:ext>
            </a:extLst>
          </p:cNvPr>
          <p:cNvSpPr/>
          <p:nvPr/>
        </p:nvSpPr>
        <p:spPr>
          <a:xfrm>
            <a:off x="1065688" y="3446032"/>
            <a:ext cx="4724400" cy="923330"/>
          </a:xfrm>
          <a:prstGeom prst="rect">
            <a:avLst/>
          </a:prstGeom>
        </p:spPr>
        <p:txBody>
          <a:bodyPr wrap="square">
            <a:spAutoFit/>
          </a:bodyPr>
          <a:lstStyle/>
          <a:p>
            <a:r>
              <a:rPr lang="es-ES" dirty="0"/>
              <a:t>El dominio 2</a:t>
            </a:r>
          </a:p>
          <a:p>
            <a:r>
              <a:rPr lang="es-ES" dirty="0"/>
              <a:t>“Enseñanza para el aprendizaje de los estudiantes”</a:t>
            </a:r>
            <a:endParaRPr lang="es-PE" dirty="0"/>
          </a:p>
        </p:txBody>
      </p:sp>
      <p:sp>
        <p:nvSpPr>
          <p:cNvPr id="10" name="Rectángulo 9">
            <a:extLst>
              <a:ext uri="{FF2B5EF4-FFF2-40B4-BE49-F238E27FC236}">
                <a16:creationId xmlns:a16="http://schemas.microsoft.com/office/drawing/2014/main" id="{79F92239-0AD9-4FF0-BD0B-01382C86E547}"/>
              </a:ext>
            </a:extLst>
          </p:cNvPr>
          <p:cNvSpPr/>
          <p:nvPr/>
        </p:nvSpPr>
        <p:spPr>
          <a:xfrm>
            <a:off x="1065688" y="4250454"/>
            <a:ext cx="4978400" cy="2031325"/>
          </a:xfrm>
          <a:prstGeom prst="rect">
            <a:avLst/>
          </a:prstGeom>
        </p:spPr>
        <p:txBody>
          <a:bodyPr wrap="square">
            <a:spAutoFit/>
          </a:bodyPr>
          <a:lstStyle/>
          <a:p>
            <a:pPr algn="just"/>
            <a:r>
              <a:rPr lang="es-ES" dirty="0"/>
              <a:t>“Refiere a la </a:t>
            </a:r>
            <a:r>
              <a:rPr lang="es-ES" b="1" dirty="0"/>
              <a:t>mediación pedagógica </a:t>
            </a:r>
            <a:r>
              <a:rPr lang="es-ES" dirty="0"/>
              <a:t>del docente en el desarrollo de un </a:t>
            </a:r>
            <a:r>
              <a:rPr lang="es-ES" b="1" dirty="0"/>
              <a:t>clima favorable </a:t>
            </a:r>
            <a:r>
              <a:rPr lang="es-ES" dirty="0"/>
              <a:t>al aprendizaje, el </a:t>
            </a:r>
            <a:r>
              <a:rPr lang="es-ES" b="1" dirty="0"/>
              <a:t>manejo de los contenidos</a:t>
            </a:r>
            <a:r>
              <a:rPr lang="es-ES" dirty="0"/>
              <a:t>, la </a:t>
            </a:r>
            <a:r>
              <a:rPr lang="es-ES" b="1" dirty="0"/>
              <a:t>motivación permanente</a:t>
            </a:r>
            <a:r>
              <a:rPr lang="es-ES" dirty="0"/>
              <a:t> de sus estudiantes, el </a:t>
            </a:r>
            <a:r>
              <a:rPr lang="es-ES" b="1" dirty="0"/>
              <a:t>desarrollo</a:t>
            </a:r>
            <a:r>
              <a:rPr lang="es-ES" dirty="0"/>
              <a:t> de diversas </a:t>
            </a:r>
            <a:r>
              <a:rPr lang="es-ES" b="1" dirty="0"/>
              <a:t>estrategias metodológicas </a:t>
            </a:r>
            <a:r>
              <a:rPr lang="es-ES" dirty="0"/>
              <a:t>y de </a:t>
            </a:r>
            <a:r>
              <a:rPr lang="es-ES" b="1" dirty="0"/>
              <a:t>evaluación</a:t>
            </a:r>
            <a:r>
              <a:rPr lang="es-ES" dirty="0"/>
              <a:t>, así como la </a:t>
            </a:r>
            <a:r>
              <a:rPr lang="es-ES" b="1" dirty="0"/>
              <a:t>utilización de recursos </a:t>
            </a:r>
            <a:r>
              <a:rPr lang="es-ES" dirty="0"/>
              <a:t>didácticos pertinentes y relevantes.</a:t>
            </a:r>
            <a:endParaRPr lang="es-PE" dirty="0"/>
          </a:p>
        </p:txBody>
      </p:sp>
      <p:pic>
        <p:nvPicPr>
          <p:cNvPr id="5" name="Imagen 4">
            <a:extLst>
              <a:ext uri="{FF2B5EF4-FFF2-40B4-BE49-F238E27FC236}">
                <a16:creationId xmlns:a16="http://schemas.microsoft.com/office/drawing/2014/main" id="{2F614164-6BD4-46D1-8866-FA78E0FD887C}"/>
              </a:ext>
            </a:extLst>
          </p:cNvPr>
          <p:cNvPicPr>
            <a:picLocks noChangeAspect="1"/>
          </p:cNvPicPr>
          <p:nvPr/>
        </p:nvPicPr>
        <p:blipFill>
          <a:blip r:embed="rId3"/>
          <a:stretch>
            <a:fillRect/>
          </a:stretch>
        </p:blipFill>
        <p:spPr>
          <a:xfrm>
            <a:off x="591136" y="1095710"/>
            <a:ext cx="3909725" cy="1954863"/>
          </a:xfrm>
          <a:prstGeom prst="rect">
            <a:avLst/>
          </a:prstGeom>
        </p:spPr>
      </p:pic>
      <p:pic>
        <p:nvPicPr>
          <p:cNvPr id="9" name="Imagen 8">
            <a:extLst>
              <a:ext uri="{FF2B5EF4-FFF2-40B4-BE49-F238E27FC236}">
                <a16:creationId xmlns:a16="http://schemas.microsoft.com/office/drawing/2014/main" id="{12BAE05B-C73D-4A64-BF02-116FF437B0DF}"/>
              </a:ext>
            </a:extLst>
          </p:cNvPr>
          <p:cNvPicPr>
            <a:picLocks noChangeAspect="1"/>
          </p:cNvPicPr>
          <p:nvPr/>
        </p:nvPicPr>
        <p:blipFill>
          <a:blip r:embed="rId4"/>
          <a:stretch>
            <a:fillRect/>
          </a:stretch>
        </p:blipFill>
        <p:spPr>
          <a:xfrm>
            <a:off x="6726743" y="3907697"/>
            <a:ext cx="3326237" cy="2491467"/>
          </a:xfrm>
          <a:prstGeom prst="rect">
            <a:avLst/>
          </a:prstGeom>
        </p:spPr>
      </p:pic>
    </p:spTree>
    <p:extLst>
      <p:ext uri="{BB962C8B-B14F-4D97-AF65-F5344CB8AC3E}">
        <p14:creationId xmlns:p14="http://schemas.microsoft.com/office/powerpoint/2010/main" val="419397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4" name="Rectángulo 3">
            <a:extLst>
              <a:ext uri="{FF2B5EF4-FFF2-40B4-BE49-F238E27FC236}">
                <a16:creationId xmlns:a16="http://schemas.microsoft.com/office/drawing/2014/main" id="{0AA6622D-7C7E-4345-A0D7-A381D16D261C}"/>
              </a:ext>
            </a:extLst>
          </p:cNvPr>
          <p:cNvSpPr/>
          <p:nvPr/>
        </p:nvSpPr>
        <p:spPr>
          <a:xfrm>
            <a:off x="2784566" y="438984"/>
            <a:ext cx="5220788" cy="615553"/>
          </a:xfrm>
          <a:prstGeom prst="rect">
            <a:avLst/>
          </a:prstGeom>
        </p:spPr>
        <p:txBody>
          <a:bodyPr wrap="none">
            <a:spAutoFit/>
          </a:bodyPr>
          <a:lstStyle/>
          <a:p>
            <a:r>
              <a:rPr lang="es-PE" sz="3400" b="1" dirty="0">
                <a:solidFill>
                  <a:srgbClr val="FF0000"/>
                </a:solidFill>
              </a:rPr>
              <a:t>Una mediación competente</a:t>
            </a:r>
            <a:r>
              <a:rPr lang="es-PE" sz="1100" dirty="0">
                <a:latin typeface="GothamRounded-Book"/>
              </a:rPr>
              <a:t>:</a:t>
            </a:r>
            <a:endParaRPr lang="es-PE" dirty="0"/>
          </a:p>
        </p:txBody>
      </p:sp>
      <p:sp>
        <p:nvSpPr>
          <p:cNvPr id="7" name="Rectángulo 6">
            <a:extLst>
              <a:ext uri="{FF2B5EF4-FFF2-40B4-BE49-F238E27FC236}">
                <a16:creationId xmlns:a16="http://schemas.microsoft.com/office/drawing/2014/main" id="{216DF420-604C-4AE4-8621-E22DFDA58E15}"/>
              </a:ext>
            </a:extLst>
          </p:cNvPr>
          <p:cNvSpPr/>
          <p:nvPr/>
        </p:nvSpPr>
        <p:spPr>
          <a:xfrm>
            <a:off x="5299588" y="1396051"/>
            <a:ext cx="4851352" cy="923330"/>
          </a:xfrm>
          <a:prstGeom prst="rect">
            <a:avLst/>
          </a:prstGeom>
        </p:spPr>
        <p:txBody>
          <a:bodyPr wrap="square">
            <a:spAutoFit/>
          </a:bodyPr>
          <a:lstStyle/>
          <a:p>
            <a:r>
              <a:rPr lang="es-ES" dirty="0"/>
              <a:t>Se requiere generar un clima para el aprendizaje, en el que el error se vea como un elemento para construir nuevos caminos.</a:t>
            </a:r>
            <a:endParaRPr lang="es-PE" dirty="0"/>
          </a:p>
        </p:txBody>
      </p:sp>
      <p:sp>
        <p:nvSpPr>
          <p:cNvPr id="11" name="Rectángulo 10">
            <a:extLst>
              <a:ext uri="{FF2B5EF4-FFF2-40B4-BE49-F238E27FC236}">
                <a16:creationId xmlns:a16="http://schemas.microsoft.com/office/drawing/2014/main" id="{98BAFC5D-CBA4-44C6-BEE2-E1BE3FED0CB5}"/>
              </a:ext>
            </a:extLst>
          </p:cNvPr>
          <p:cNvSpPr/>
          <p:nvPr/>
        </p:nvSpPr>
        <p:spPr>
          <a:xfrm>
            <a:off x="1313839" y="3026794"/>
            <a:ext cx="3632088" cy="1754326"/>
          </a:xfrm>
          <a:prstGeom prst="rect">
            <a:avLst/>
          </a:prstGeom>
        </p:spPr>
        <p:txBody>
          <a:bodyPr wrap="square">
            <a:spAutoFit/>
          </a:bodyPr>
          <a:lstStyle/>
          <a:p>
            <a:pPr algn="just"/>
            <a:r>
              <a:rPr lang="es-ES" dirty="0"/>
              <a:t>Considerar siempre que no existe una única forma de realizar la mediación. Se requiere actuar con flexibilidad frente a las características y necesidades de los estudiantes.</a:t>
            </a:r>
            <a:endParaRPr lang="es-PE" dirty="0"/>
          </a:p>
        </p:txBody>
      </p:sp>
      <p:sp>
        <p:nvSpPr>
          <p:cNvPr id="12" name="Rectángulo 11">
            <a:extLst>
              <a:ext uri="{FF2B5EF4-FFF2-40B4-BE49-F238E27FC236}">
                <a16:creationId xmlns:a16="http://schemas.microsoft.com/office/drawing/2014/main" id="{3AF5A864-5BD8-4AB7-B6B4-98DA10023CA1}"/>
              </a:ext>
            </a:extLst>
          </p:cNvPr>
          <p:cNvSpPr/>
          <p:nvPr/>
        </p:nvSpPr>
        <p:spPr>
          <a:xfrm>
            <a:off x="5363064" y="5408484"/>
            <a:ext cx="4724400" cy="923330"/>
          </a:xfrm>
          <a:prstGeom prst="rect">
            <a:avLst/>
          </a:prstGeom>
        </p:spPr>
        <p:txBody>
          <a:bodyPr wrap="square">
            <a:spAutoFit/>
          </a:bodyPr>
          <a:lstStyle/>
          <a:p>
            <a:pPr algn="just"/>
            <a:r>
              <a:rPr lang="es-ES" dirty="0"/>
              <a:t>Generar la reflexión constante de los estudiantes, haciendo preguntas y repreguntas, sin dar la respuesta correcta.</a:t>
            </a:r>
            <a:endParaRPr lang="es-PE" dirty="0"/>
          </a:p>
        </p:txBody>
      </p:sp>
      <p:pic>
        <p:nvPicPr>
          <p:cNvPr id="13" name="Imagen 12">
            <a:extLst>
              <a:ext uri="{FF2B5EF4-FFF2-40B4-BE49-F238E27FC236}">
                <a16:creationId xmlns:a16="http://schemas.microsoft.com/office/drawing/2014/main" id="{FAEB5123-E09D-4805-B435-C43FC5EB7DB4}"/>
              </a:ext>
            </a:extLst>
          </p:cNvPr>
          <p:cNvPicPr>
            <a:picLocks noChangeAspect="1"/>
          </p:cNvPicPr>
          <p:nvPr/>
        </p:nvPicPr>
        <p:blipFill>
          <a:blip r:embed="rId3"/>
          <a:stretch>
            <a:fillRect/>
          </a:stretch>
        </p:blipFill>
        <p:spPr>
          <a:xfrm>
            <a:off x="1821045" y="1070765"/>
            <a:ext cx="2418398" cy="1735339"/>
          </a:xfrm>
          <a:prstGeom prst="rect">
            <a:avLst/>
          </a:prstGeom>
        </p:spPr>
      </p:pic>
      <p:pic>
        <p:nvPicPr>
          <p:cNvPr id="15" name="Imagen 14">
            <a:extLst>
              <a:ext uri="{FF2B5EF4-FFF2-40B4-BE49-F238E27FC236}">
                <a16:creationId xmlns:a16="http://schemas.microsoft.com/office/drawing/2014/main" id="{667A9B33-29F5-4C05-82CA-A978002C249F}"/>
              </a:ext>
            </a:extLst>
          </p:cNvPr>
          <p:cNvPicPr>
            <a:picLocks noChangeAspect="1"/>
          </p:cNvPicPr>
          <p:nvPr/>
        </p:nvPicPr>
        <p:blipFill>
          <a:blip r:embed="rId4"/>
          <a:stretch>
            <a:fillRect/>
          </a:stretch>
        </p:blipFill>
        <p:spPr>
          <a:xfrm>
            <a:off x="6554891" y="2792370"/>
            <a:ext cx="2143125" cy="2143125"/>
          </a:xfrm>
          <a:prstGeom prst="rect">
            <a:avLst/>
          </a:prstGeom>
        </p:spPr>
      </p:pic>
      <p:pic>
        <p:nvPicPr>
          <p:cNvPr id="16" name="Imagen 15">
            <a:extLst>
              <a:ext uri="{FF2B5EF4-FFF2-40B4-BE49-F238E27FC236}">
                <a16:creationId xmlns:a16="http://schemas.microsoft.com/office/drawing/2014/main" id="{0C6F1040-3F84-434C-AC45-F4B5AF590EC4}"/>
              </a:ext>
            </a:extLst>
          </p:cNvPr>
          <p:cNvPicPr>
            <a:picLocks noChangeAspect="1"/>
          </p:cNvPicPr>
          <p:nvPr/>
        </p:nvPicPr>
        <p:blipFill>
          <a:blip r:embed="rId5"/>
          <a:stretch>
            <a:fillRect/>
          </a:stretch>
        </p:blipFill>
        <p:spPr>
          <a:xfrm>
            <a:off x="1932713" y="4935382"/>
            <a:ext cx="1703705" cy="1703705"/>
          </a:xfrm>
          <a:prstGeom prst="rect">
            <a:avLst/>
          </a:prstGeom>
        </p:spPr>
      </p:pic>
    </p:spTree>
    <p:extLst>
      <p:ext uri="{BB962C8B-B14F-4D97-AF65-F5344CB8AC3E}">
        <p14:creationId xmlns:p14="http://schemas.microsoft.com/office/powerpoint/2010/main" val="1756677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8" name="Imagen 7">
            <a:extLst>
              <a:ext uri="{FF2B5EF4-FFF2-40B4-BE49-F238E27FC236}">
                <a16:creationId xmlns:a16="http://schemas.microsoft.com/office/drawing/2014/main" id="{011ABBF1-5CD1-43D0-98AB-8F7F57C2FEAB}"/>
              </a:ext>
            </a:extLst>
          </p:cNvPr>
          <p:cNvPicPr>
            <a:picLocks noChangeAspect="1"/>
          </p:cNvPicPr>
          <p:nvPr/>
        </p:nvPicPr>
        <p:blipFill rotWithShape="1">
          <a:blip r:embed="rId3"/>
          <a:srcRect l="9597" t="18910" r="9274" b="14678"/>
          <a:stretch/>
        </p:blipFill>
        <p:spPr>
          <a:xfrm>
            <a:off x="426393" y="2137329"/>
            <a:ext cx="9674941" cy="4452781"/>
          </a:xfrm>
          <a:prstGeom prst="rect">
            <a:avLst/>
          </a:prstGeom>
        </p:spPr>
      </p:pic>
      <p:sp>
        <p:nvSpPr>
          <p:cNvPr id="5" name="CuadroTexto 4">
            <a:extLst>
              <a:ext uri="{FF2B5EF4-FFF2-40B4-BE49-F238E27FC236}">
                <a16:creationId xmlns:a16="http://schemas.microsoft.com/office/drawing/2014/main" id="{66049819-838F-45EF-A1AF-790481630FD1}"/>
              </a:ext>
            </a:extLst>
          </p:cNvPr>
          <p:cNvSpPr txBox="1"/>
          <p:nvPr/>
        </p:nvSpPr>
        <p:spPr>
          <a:xfrm>
            <a:off x="746234" y="609600"/>
            <a:ext cx="7241628" cy="1077218"/>
          </a:xfrm>
          <a:prstGeom prst="rect">
            <a:avLst/>
          </a:prstGeom>
          <a:noFill/>
        </p:spPr>
        <p:txBody>
          <a:bodyPr wrap="square" rtlCol="0">
            <a:spAutoFit/>
          </a:bodyPr>
          <a:lstStyle/>
          <a:p>
            <a:r>
              <a:rPr lang="es-ES" sz="3200" b="1" dirty="0">
                <a:solidFill>
                  <a:srgbClr val="FF0000"/>
                </a:solidFill>
              </a:rPr>
              <a:t>FUNCIONES DEL DOCENTE MEDIADOR EN LA EDUCACIÓN SEMIPRESENCIAL </a:t>
            </a:r>
            <a:endParaRPr lang="es-PE" sz="3200" b="1" dirty="0">
              <a:solidFill>
                <a:srgbClr val="FF0000"/>
              </a:solidFill>
            </a:endParaRPr>
          </a:p>
        </p:txBody>
      </p:sp>
    </p:spTree>
    <p:extLst>
      <p:ext uri="{BB962C8B-B14F-4D97-AF65-F5344CB8AC3E}">
        <p14:creationId xmlns:p14="http://schemas.microsoft.com/office/powerpoint/2010/main" val="410136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4" name="Imagen 3">
            <a:extLst>
              <a:ext uri="{FF2B5EF4-FFF2-40B4-BE49-F238E27FC236}">
                <a16:creationId xmlns:a16="http://schemas.microsoft.com/office/drawing/2014/main" id="{854E9288-F551-414F-B040-AB527736B67F}"/>
              </a:ext>
            </a:extLst>
          </p:cNvPr>
          <p:cNvPicPr>
            <a:picLocks noChangeAspect="1"/>
          </p:cNvPicPr>
          <p:nvPr/>
        </p:nvPicPr>
        <p:blipFill>
          <a:blip r:embed="rId3"/>
          <a:stretch>
            <a:fillRect/>
          </a:stretch>
        </p:blipFill>
        <p:spPr>
          <a:xfrm>
            <a:off x="628495" y="1761546"/>
            <a:ext cx="9431329" cy="4554107"/>
          </a:xfrm>
          <a:prstGeom prst="rect">
            <a:avLst/>
          </a:prstGeom>
        </p:spPr>
      </p:pic>
      <p:sp>
        <p:nvSpPr>
          <p:cNvPr id="6" name="CuadroTexto 5">
            <a:extLst>
              <a:ext uri="{FF2B5EF4-FFF2-40B4-BE49-F238E27FC236}">
                <a16:creationId xmlns:a16="http://schemas.microsoft.com/office/drawing/2014/main" id="{B24B45E4-ABDF-40EA-AEA9-603E434D8A55}"/>
              </a:ext>
            </a:extLst>
          </p:cNvPr>
          <p:cNvSpPr txBox="1"/>
          <p:nvPr/>
        </p:nvSpPr>
        <p:spPr>
          <a:xfrm>
            <a:off x="746234" y="609600"/>
            <a:ext cx="7241628" cy="1077218"/>
          </a:xfrm>
          <a:prstGeom prst="rect">
            <a:avLst/>
          </a:prstGeom>
          <a:noFill/>
        </p:spPr>
        <p:txBody>
          <a:bodyPr wrap="square" rtlCol="0">
            <a:spAutoFit/>
          </a:bodyPr>
          <a:lstStyle/>
          <a:p>
            <a:r>
              <a:rPr lang="es-ES" sz="3200" b="1" dirty="0">
                <a:solidFill>
                  <a:srgbClr val="FF0000"/>
                </a:solidFill>
              </a:rPr>
              <a:t>FUNCIONES DEL DOCENTE MEDIADOR EN LA EDUCACIÓN SEMIPRESENCIAL </a:t>
            </a:r>
            <a:endParaRPr lang="es-PE" sz="3200" b="1" dirty="0">
              <a:solidFill>
                <a:srgbClr val="FF0000"/>
              </a:solidFill>
            </a:endParaRPr>
          </a:p>
        </p:txBody>
      </p:sp>
    </p:spTree>
    <p:extLst>
      <p:ext uri="{BB962C8B-B14F-4D97-AF65-F5344CB8AC3E}">
        <p14:creationId xmlns:p14="http://schemas.microsoft.com/office/powerpoint/2010/main" val="3660720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Imagen 2">
            <a:extLst>
              <a:ext uri="{FF2B5EF4-FFF2-40B4-BE49-F238E27FC236}">
                <a16:creationId xmlns:a16="http://schemas.microsoft.com/office/drawing/2014/main" id="{A4B98D40-7F5E-445C-98E0-AE705F4A7635}"/>
              </a:ext>
            </a:extLst>
          </p:cNvPr>
          <p:cNvPicPr>
            <a:picLocks noChangeAspect="1"/>
          </p:cNvPicPr>
          <p:nvPr/>
        </p:nvPicPr>
        <p:blipFill>
          <a:blip r:embed="rId3"/>
          <a:stretch>
            <a:fillRect/>
          </a:stretch>
        </p:blipFill>
        <p:spPr>
          <a:xfrm>
            <a:off x="458823" y="2048059"/>
            <a:ext cx="9425233" cy="4529721"/>
          </a:xfrm>
          <a:prstGeom prst="rect">
            <a:avLst/>
          </a:prstGeom>
        </p:spPr>
      </p:pic>
      <p:sp>
        <p:nvSpPr>
          <p:cNvPr id="5" name="CuadroTexto 4">
            <a:extLst>
              <a:ext uri="{FF2B5EF4-FFF2-40B4-BE49-F238E27FC236}">
                <a16:creationId xmlns:a16="http://schemas.microsoft.com/office/drawing/2014/main" id="{45C0FD1A-FB28-44C5-B679-F4FDE3E10C86}"/>
              </a:ext>
            </a:extLst>
          </p:cNvPr>
          <p:cNvSpPr txBox="1"/>
          <p:nvPr/>
        </p:nvSpPr>
        <p:spPr>
          <a:xfrm>
            <a:off x="746234" y="609600"/>
            <a:ext cx="7241628" cy="1077218"/>
          </a:xfrm>
          <a:prstGeom prst="rect">
            <a:avLst/>
          </a:prstGeom>
          <a:noFill/>
        </p:spPr>
        <p:txBody>
          <a:bodyPr wrap="square" rtlCol="0">
            <a:spAutoFit/>
          </a:bodyPr>
          <a:lstStyle/>
          <a:p>
            <a:r>
              <a:rPr lang="es-ES" sz="3200" b="1" dirty="0">
                <a:solidFill>
                  <a:srgbClr val="FF0000"/>
                </a:solidFill>
              </a:rPr>
              <a:t>FUNCIONES DEL DOCENTE MEDIADOR EN LA EDUCACIÓN SEMIPRESENCIAL </a:t>
            </a:r>
            <a:endParaRPr lang="es-PE" sz="3200" b="1" dirty="0">
              <a:solidFill>
                <a:srgbClr val="FF0000"/>
              </a:solidFill>
            </a:endParaRPr>
          </a:p>
        </p:txBody>
      </p:sp>
    </p:spTree>
    <p:extLst>
      <p:ext uri="{BB962C8B-B14F-4D97-AF65-F5344CB8AC3E}">
        <p14:creationId xmlns:p14="http://schemas.microsoft.com/office/powerpoint/2010/main" val="2018868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Imagen 2">
            <a:extLst>
              <a:ext uri="{FF2B5EF4-FFF2-40B4-BE49-F238E27FC236}">
                <a16:creationId xmlns:a16="http://schemas.microsoft.com/office/drawing/2014/main" id="{88E4167F-3BC4-457E-82AE-6E7C8D1501CE}"/>
              </a:ext>
            </a:extLst>
          </p:cNvPr>
          <p:cNvPicPr>
            <a:picLocks noChangeAspect="1"/>
          </p:cNvPicPr>
          <p:nvPr/>
        </p:nvPicPr>
        <p:blipFill>
          <a:blip r:embed="rId3"/>
          <a:stretch>
            <a:fillRect/>
          </a:stretch>
        </p:blipFill>
        <p:spPr>
          <a:xfrm>
            <a:off x="426305" y="2049091"/>
            <a:ext cx="9620322" cy="4182218"/>
          </a:xfrm>
          <a:prstGeom prst="rect">
            <a:avLst/>
          </a:prstGeom>
        </p:spPr>
      </p:pic>
      <p:sp>
        <p:nvSpPr>
          <p:cNvPr id="5" name="CuadroTexto 4">
            <a:extLst>
              <a:ext uri="{FF2B5EF4-FFF2-40B4-BE49-F238E27FC236}">
                <a16:creationId xmlns:a16="http://schemas.microsoft.com/office/drawing/2014/main" id="{EECF3201-7232-4605-A082-DF1605F2DECC}"/>
              </a:ext>
            </a:extLst>
          </p:cNvPr>
          <p:cNvSpPr txBox="1"/>
          <p:nvPr/>
        </p:nvSpPr>
        <p:spPr>
          <a:xfrm>
            <a:off x="746234" y="609600"/>
            <a:ext cx="7241628" cy="1077218"/>
          </a:xfrm>
          <a:prstGeom prst="rect">
            <a:avLst/>
          </a:prstGeom>
          <a:noFill/>
        </p:spPr>
        <p:txBody>
          <a:bodyPr wrap="square" rtlCol="0">
            <a:spAutoFit/>
          </a:bodyPr>
          <a:lstStyle/>
          <a:p>
            <a:r>
              <a:rPr lang="es-ES" sz="3200" b="1" dirty="0">
                <a:solidFill>
                  <a:srgbClr val="FF0000"/>
                </a:solidFill>
              </a:rPr>
              <a:t>FUNCIONES DEL DOCENTE MEDIADOR EN LA EDUCACIÓN SEMIPRESENCIAL </a:t>
            </a:r>
            <a:endParaRPr lang="es-PE" sz="3200" b="1" dirty="0">
              <a:solidFill>
                <a:srgbClr val="FF0000"/>
              </a:solidFill>
            </a:endParaRPr>
          </a:p>
        </p:txBody>
      </p:sp>
    </p:spTree>
    <p:extLst>
      <p:ext uri="{BB962C8B-B14F-4D97-AF65-F5344CB8AC3E}">
        <p14:creationId xmlns:p14="http://schemas.microsoft.com/office/powerpoint/2010/main" val="961399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Imagen 2">
            <a:extLst>
              <a:ext uri="{FF2B5EF4-FFF2-40B4-BE49-F238E27FC236}">
                <a16:creationId xmlns:a16="http://schemas.microsoft.com/office/drawing/2014/main" id="{FD035219-2F19-4BBB-ADDC-5F3F71CB2706}"/>
              </a:ext>
            </a:extLst>
          </p:cNvPr>
          <p:cNvPicPr>
            <a:picLocks noChangeAspect="1"/>
          </p:cNvPicPr>
          <p:nvPr/>
        </p:nvPicPr>
        <p:blipFill>
          <a:blip r:embed="rId3"/>
          <a:stretch>
            <a:fillRect/>
          </a:stretch>
        </p:blipFill>
        <p:spPr>
          <a:xfrm>
            <a:off x="523463" y="2032823"/>
            <a:ext cx="9431329" cy="4438273"/>
          </a:xfrm>
          <a:prstGeom prst="rect">
            <a:avLst/>
          </a:prstGeom>
        </p:spPr>
      </p:pic>
      <p:sp>
        <p:nvSpPr>
          <p:cNvPr id="5" name="CuadroTexto 4">
            <a:extLst>
              <a:ext uri="{FF2B5EF4-FFF2-40B4-BE49-F238E27FC236}">
                <a16:creationId xmlns:a16="http://schemas.microsoft.com/office/drawing/2014/main" id="{2142FE74-E5D9-4C80-BBD7-4C573F4E26FC}"/>
              </a:ext>
            </a:extLst>
          </p:cNvPr>
          <p:cNvSpPr txBox="1"/>
          <p:nvPr/>
        </p:nvSpPr>
        <p:spPr>
          <a:xfrm>
            <a:off x="746234" y="609600"/>
            <a:ext cx="7241628" cy="1077218"/>
          </a:xfrm>
          <a:prstGeom prst="rect">
            <a:avLst/>
          </a:prstGeom>
          <a:noFill/>
        </p:spPr>
        <p:txBody>
          <a:bodyPr wrap="square" rtlCol="0">
            <a:spAutoFit/>
          </a:bodyPr>
          <a:lstStyle/>
          <a:p>
            <a:r>
              <a:rPr lang="es-ES" sz="3200" b="1" dirty="0">
                <a:solidFill>
                  <a:srgbClr val="FF0000"/>
                </a:solidFill>
              </a:rPr>
              <a:t>FUNCIONES DEL DOCENTE MEDIADOR EN LA EDUCACIÓN SEMIPRESENCIAL </a:t>
            </a:r>
            <a:endParaRPr lang="es-PE" sz="3200" b="1" dirty="0">
              <a:solidFill>
                <a:srgbClr val="FF0000"/>
              </a:solidFill>
            </a:endParaRPr>
          </a:p>
        </p:txBody>
      </p:sp>
    </p:spTree>
    <p:extLst>
      <p:ext uri="{BB962C8B-B14F-4D97-AF65-F5344CB8AC3E}">
        <p14:creationId xmlns:p14="http://schemas.microsoft.com/office/powerpoint/2010/main" val="1354813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Imagen 2">
            <a:extLst>
              <a:ext uri="{FF2B5EF4-FFF2-40B4-BE49-F238E27FC236}">
                <a16:creationId xmlns:a16="http://schemas.microsoft.com/office/drawing/2014/main" id="{B20EE0E0-B8A2-41BA-80E0-E80933E4A00B}"/>
              </a:ext>
            </a:extLst>
          </p:cNvPr>
          <p:cNvPicPr>
            <a:picLocks noChangeAspect="1"/>
          </p:cNvPicPr>
          <p:nvPr/>
        </p:nvPicPr>
        <p:blipFill>
          <a:blip r:embed="rId3"/>
          <a:stretch>
            <a:fillRect/>
          </a:stretch>
        </p:blipFill>
        <p:spPr>
          <a:xfrm>
            <a:off x="416270" y="423545"/>
            <a:ext cx="9862135" cy="5611495"/>
          </a:xfrm>
          <a:prstGeom prst="rect">
            <a:avLst/>
          </a:prstGeom>
        </p:spPr>
      </p:pic>
    </p:spTree>
    <p:extLst>
      <p:ext uri="{BB962C8B-B14F-4D97-AF65-F5344CB8AC3E}">
        <p14:creationId xmlns:p14="http://schemas.microsoft.com/office/powerpoint/2010/main" val="265535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4" name="Imagen 3">
            <a:extLst>
              <a:ext uri="{FF2B5EF4-FFF2-40B4-BE49-F238E27FC236}">
                <a16:creationId xmlns:a16="http://schemas.microsoft.com/office/drawing/2014/main" id="{48FF37F2-6885-4ABA-A74A-CAD929E9A60B}"/>
              </a:ext>
            </a:extLst>
          </p:cNvPr>
          <p:cNvPicPr>
            <a:picLocks noChangeAspect="1"/>
          </p:cNvPicPr>
          <p:nvPr/>
        </p:nvPicPr>
        <p:blipFill rotWithShape="1">
          <a:blip r:embed="rId3"/>
          <a:srcRect t="3713"/>
          <a:stretch/>
        </p:blipFill>
        <p:spPr>
          <a:xfrm>
            <a:off x="30730" y="1249680"/>
            <a:ext cx="9844790" cy="4196080"/>
          </a:xfrm>
          <a:prstGeom prst="rect">
            <a:avLst/>
          </a:prstGeom>
        </p:spPr>
      </p:pic>
    </p:spTree>
    <p:extLst>
      <p:ext uri="{BB962C8B-B14F-4D97-AF65-F5344CB8AC3E}">
        <p14:creationId xmlns:p14="http://schemas.microsoft.com/office/powerpoint/2010/main" val="1673974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TextBox 27">
            <a:extLst>
              <a:ext uri="{FF2B5EF4-FFF2-40B4-BE49-F238E27FC236}">
                <a16:creationId xmlns:a16="http://schemas.microsoft.com/office/drawing/2014/main" id="{8D1785A6-148E-4D6B-A5C2-150F9E6051D6}"/>
              </a:ext>
            </a:extLst>
          </p:cNvPr>
          <p:cNvSpPr txBox="1"/>
          <p:nvPr/>
        </p:nvSpPr>
        <p:spPr>
          <a:xfrm>
            <a:off x="3590985" y="620007"/>
            <a:ext cx="4335075" cy="615553"/>
          </a:xfrm>
          <a:prstGeom prst="rect">
            <a:avLst/>
          </a:prstGeom>
          <a:noFill/>
        </p:spPr>
        <p:txBody>
          <a:bodyPr wrap="square" rtlCol="0">
            <a:spAutoFit/>
          </a:bodyPr>
          <a:lstStyle/>
          <a:p>
            <a:pPr lvl="0" algn="r">
              <a:defRPr/>
            </a:pPr>
            <a:r>
              <a:rPr lang="es-PE" sz="3400" b="1" dirty="0">
                <a:solidFill>
                  <a:srgbClr val="FF0000"/>
                </a:solidFill>
              </a:rPr>
              <a:t>Educación a distancia</a:t>
            </a:r>
            <a:endParaRPr kumimoji="0" lang="en-GB" sz="3400" b="1" i="0" u="none" strike="noStrike" kern="1200" cap="none" spc="0" normalizeH="0" baseline="0" noProof="0" dirty="0">
              <a:ln>
                <a:noFill/>
              </a:ln>
              <a:solidFill>
                <a:srgbClr val="FF0000"/>
              </a:solidFill>
              <a:effectLst/>
              <a:uLnTx/>
              <a:uFillTx/>
              <a:latin typeface="Noto Sans" panose="020B0502040504020204" pitchFamily="34"/>
              <a:ea typeface="Noto Sans" panose="020B0502040504020204" pitchFamily="34"/>
              <a:cs typeface="Noto Sans" panose="020B0502040504020204" pitchFamily="34"/>
            </a:endParaRPr>
          </a:p>
        </p:txBody>
      </p:sp>
      <p:sp>
        <p:nvSpPr>
          <p:cNvPr id="4" name="Rectángulo 3">
            <a:extLst>
              <a:ext uri="{FF2B5EF4-FFF2-40B4-BE49-F238E27FC236}">
                <a16:creationId xmlns:a16="http://schemas.microsoft.com/office/drawing/2014/main" id="{42DF4EBC-BCC6-48EE-8183-90904015B8B7}"/>
              </a:ext>
            </a:extLst>
          </p:cNvPr>
          <p:cNvSpPr/>
          <p:nvPr/>
        </p:nvSpPr>
        <p:spPr>
          <a:xfrm>
            <a:off x="7863012" y="1179602"/>
            <a:ext cx="2315121" cy="369332"/>
          </a:xfrm>
          <a:prstGeom prst="rect">
            <a:avLst/>
          </a:prstGeom>
        </p:spPr>
        <p:txBody>
          <a:bodyPr wrap="square">
            <a:spAutoFit/>
          </a:bodyPr>
          <a:lstStyle/>
          <a:p>
            <a:r>
              <a:rPr lang="es-ES" dirty="0"/>
              <a:t>* Diferida en el tiempo </a:t>
            </a:r>
            <a:endParaRPr lang="es-PE" dirty="0"/>
          </a:p>
        </p:txBody>
      </p:sp>
      <p:sp>
        <p:nvSpPr>
          <p:cNvPr id="5" name="Rectángulo 4">
            <a:extLst>
              <a:ext uri="{FF2B5EF4-FFF2-40B4-BE49-F238E27FC236}">
                <a16:creationId xmlns:a16="http://schemas.microsoft.com/office/drawing/2014/main" id="{D55E78C9-690A-4722-9477-503D931235A1}"/>
              </a:ext>
            </a:extLst>
          </p:cNvPr>
          <p:cNvSpPr/>
          <p:nvPr/>
        </p:nvSpPr>
        <p:spPr>
          <a:xfrm>
            <a:off x="7310061" y="5333007"/>
            <a:ext cx="3036344" cy="369332"/>
          </a:xfrm>
          <a:prstGeom prst="rect">
            <a:avLst/>
          </a:prstGeom>
        </p:spPr>
        <p:txBody>
          <a:bodyPr wrap="none">
            <a:spAutoFit/>
          </a:bodyPr>
          <a:lstStyle/>
          <a:p>
            <a:r>
              <a:rPr lang="es-PE" dirty="0"/>
              <a:t>actores del proceso educativo</a:t>
            </a:r>
          </a:p>
        </p:txBody>
      </p:sp>
      <p:sp>
        <p:nvSpPr>
          <p:cNvPr id="6" name="Rectángulo 5">
            <a:extLst>
              <a:ext uri="{FF2B5EF4-FFF2-40B4-BE49-F238E27FC236}">
                <a16:creationId xmlns:a16="http://schemas.microsoft.com/office/drawing/2014/main" id="{A552B5A8-0A6D-4F43-8756-16959D17E5CE}"/>
              </a:ext>
            </a:extLst>
          </p:cNvPr>
          <p:cNvSpPr/>
          <p:nvPr/>
        </p:nvSpPr>
        <p:spPr>
          <a:xfrm>
            <a:off x="6805478" y="4415673"/>
            <a:ext cx="1034963" cy="369332"/>
          </a:xfrm>
          <a:prstGeom prst="rect">
            <a:avLst/>
          </a:prstGeom>
        </p:spPr>
        <p:txBody>
          <a:bodyPr wrap="none">
            <a:spAutoFit/>
          </a:bodyPr>
          <a:lstStyle/>
          <a:p>
            <a:r>
              <a:rPr lang="es-PE" dirty="0"/>
              <a:t>facilitada</a:t>
            </a:r>
          </a:p>
        </p:txBody>
      </p:sp>
      <p:sp>
        <p:nvSpPr>
          <p:cNvPr id="7" name="Rectángulo 6">
            <a:extLst>
              <a:ext uri="{FF2B5EF4-FFF2-40B4-BE49-F238E27FC236}">
                <a16:creationId xmlns:a16="http://schemas.microsoft.com/office/drawing/2014/main" id="{B4EF6A10-EDAB-4A3A-9301-4DD578B5E999}"/>
              </a:ext>
            </a:extLst>
          </p:cNvPr>
          <p:cNvSpPr/>
          <p:nvPr/>
        </p:nvSpPr>
        <p:spPr>
          <a:xfrm>
            <a:off x="3916221" y="3387373"/>
            <a:ext cx="2246384" cy="369332"/>
          </a:xfrm>
          <a:prstGeom prst="rect">
            <a:avLst/>
          </a:prstGeom>
        </p:spPr>
        <p:txBody>
          <a:bodyPr wrap="none">
            <a:spAutoFit/>
          </a:bodyPr>
          <a:lstStyle/>
          <a:p>
            <a:r>
              <a:rPr lang="es-PE" dirty="0"/>
              <a:t>* Recursos educativos</a:t>
            </a:r>
          </a:p>
        </p:txBody>
      </p:sp>
      <p:sp>
        <p:nvSpPr>
          <p:cNvPr id="8" name="Rectángulo 7">
            <a:extLst>
              <a:ext uri="{FF2B5EF4-FFF2-40B4-BE49-F238E27FC236}">
                <a16:creationId xmlns:a16="http://schemas.microsoft.com/office/drawing/2014/main" id="{35FF4899-8CBD-45E5-B68D-6A336C3EB333}"/>
              </a:ext>
            </a:extLst>
          </p:cNvPr>
          <p:cNvSpPr/>
          <p:nvPr/>
        </p:nvSpPr>
        <p:spPr>
          <a:xfrm>
            <a:off x="3916221" y="4686677"/>
            <a:ext cx="2747868" cy="369332"/>
          </a:xfrm>
          <a:prstGeom prst="rect">
            <a:avLst/>
          </a:prstGeom>
        </p:spPr>
        <p:txBody>
          <a:bodyPr wrap="none">
            <a:spAutoFit/>
          </a:bodyPr>
          <a:lstStyle/>
          <a:p>
            <a:r>
              <a:rPr lang="es-PE" dirty="0"/>
              <a:t>* Sistema tutorial de apoyo</a:t>
            </a:r>
          </a:p>
        </p:txBody>
      </p:sp>
      <p:sp>
        <p:nvSpPr>
          <p:cNvPr id="9" name="Rectángulo 8">
            <a:extLst>
              <a:ext uri="{FF2B5EF4-FFF2-40B4-BE49-F238E27FC236}">
                <a16:creationId xmlns:a16="http://schemas.microsoft.com/office/drawing/2014/main" id="{0784E832-2B7C-44FF-B201-124B42889676}"/>
              </a:ext>
            </a:extLst>
          </p:cNvPr>
          <p:cNvSpPr/>
          <p:nvPr/>
        </p:nvSpPr>
        <p:spPr>
          <a:xfrm>
            <a:off x="837913" y="3564394"/>
            <a:ext cx="2305952" cy="369332"/>
          </a:xfrm>
          <a:prstGeom prst="rect">
            <a:avLst/>
          </a:prstGeom>
        </p:spPr>
        <p:txBody>
          <a:bodyPr wrap="none">
            <a:spAutoFit/>
          </a:bodyPr>
          <a:lstStyle/>
          <a:p>
            <a:r>
              <a:rPr lang="es-PE" dirty="0"/>
              <a:t>aprendizaje autónomo</a:t>
            </a:r>
          </a:p>
        </p:txBody>
      </p:sp>
      <p:pic>
        <p:nvPicPr>
          <p:cNvPr id="10" name="Imagen 9">
            <a:extLst>
              <a:ext uri="{FF2B5EF4-FFF2-40B4-BE49-F238E27FC236}">
                <a16:creationId xmlns:a16="http://schemas.microsoft.com/office/drawing/2014/main" id="{C695ABBF-EAAF-42DD-91BA-F19C4B97FFEF}"/>
              </a:ext>
            </a:extLst>
          </p:cNvPr>
          <p:cNvPicPr>
            <a:picLocks noChangeAspect="1"/>
          </p:cNvPicPr>
          <p:nvPr/>
        </p:nvPicPr>
        <p:blipFill>
          <a:blip r:embed="rId3"/>
          <a:stretch>
            <a:fillRect/>
          </a:stretch>
        </p:blipFill>
        <p:spPr>
          <a:xfrm>
            <a:off x="572647" y="1402660"/>
            <a:ext cx="2280699" cy="1561012"/>
          </a:xfrm>
          <a:prstGeom prst="rect">
            <a:avLst/>
          </a:prstGeom>
        </p:spPr>
      </p:pic>
      <p:pic>
        <p:nvPicPr>
          <p:cNvPr id="11" name="Imagen 10">
            <a:extLst>
              <a:ext uri="{FF2B5EF4-FFF2-40B4-BE49-F238E27FC236}">
                <a16:creationId xmlns:a16="http://schemas.microsoft.com/office/drawing/2014/main" id="{F7EB264A-ED08-4ADA-AB09-F89CE009DE3B}"/>
              </a:ext>
            </a:extLst>
          </p:cNvPr>
          <p:cNvPicPr>
            <a:picLocks noChangeAspect="1"/>
          </p:cNvPicPr>
          <p:nvPr/>
        </p:nvPicPr>
        <p:blipFill>
          <a:blip r:embed="rId4"/>
          <a:stretch>
            <a:fillRect/>
          </a:stretch>
        </p:blipFill>
        <p:spPr>
          <a:xfrm>
            <a:off x="3495024" y="1313469"/>
            <a:ext cx="2563522" cy="1709015"/>
          </a:xfrm>
          <a:prstGeom prst="rect">
            <a:avLst/>
          </a:prstGeom>
        </p:spPr>
      </p:pic>
      <p:sp>
        <p:nvSpPr>
          <p:cNvPr id="12" name="Rectángulo 11">
            <a:extLst>
              <a:ext uri="{FF2B5EF4-FFF2-40B4-BE49-F238E27FC236}">
                <a16:creationId xmlns:a16="http://schemas.microsoft.com/office/drawing/2014/main" id="{E8B76D64-8FAA-439A-84CC-DE0465097668}"/>
              </a:ext>
            </a:extLst>
          </p:cNvPr>
          <p:cNvSpPr/>
          <p:nvPr/>
        </p:nvSpPr>
        <p:spPr>
          <a:xfrm>
            <a:off x="6513657" y="1467264"/>
            <a:ext cx="1225272" cy="369332"/>
          </a:xfrm>
          <a:prstGeom prst="rect">
            <a:avLst/>
          </a:prstGeom>
        </p:spPr>
        <p:txBody>
          <a:bodyPr wrap="none">
            <a:spAutoFit/>
          </a:bodyPr>
          <a:lstStyle/>
          <a:p>
            <a:r>
              <a:rPr lang="es-PE" dirty="0"/>
              <a:t>interacción</a:t>
            </a:r>
          </a:p>
        </p:txBody>
      </p:sp>
      <p:sp>
        <p:nvSpPr>
          <p:cNvPr id="13" name="Rectángulo 12">
            <a:extLst>
              <a:ext uri="{FF2B5EF4-FFF2-40B4-BE49-F238E27FC236}">
                <a16:creationId xmlns:a16="http://schemas.microsoft.com/office/drawing/2014/main" id="{564170EE-A6DB-4149-9970-EDFFFDBC7B29}"/>
              </a:ext>
            </a:extLst>
          </p:cNvPr>
          <p:cNvSpPr/>
          <p:nvPr/>
        </p:nvSpPr>
        <p:spPr>
          <a:xfrm>
            <a:off x="7882568" y="2782299"/>
            <a:ext cx="2499467" cy="369332"/>
          </a:xfrm>
          <a:prstGeom prst="rect">
            <a:avLst/>
          </a:prstGeom>
        </p:spPr>
        <p:txBody>
          <a:bodyPr wrap="none">
            <a:spAutoFit/>
          </a:bodyPr>
          <a:lstStyle/>
          <a:p>
            <a:r>
              <a:rPr lang="es-PE" dirty="0"/>
              <a:t>* Separada en el espacio</a:t>
            </a:r>
          </a:p>
        </p:txBody>
      </p:sp>
      <p:pic>
        <p:nvPicPr>
          <p:cNvPr id="14" name="Imagen 13">
            <a:extLst>
              <a:ext uri="{FF2B5EF4-FFF2-40B4-BE49-F238E27FC236}">
                <a16:creationId xmlns:a16="http://schemas.microsoft.com/office/drawing/2014/main" id="{6728829D-5F47-4DF3-8E46-EB2D32C6F5B1}"/>
              </a:ext>
            </a:extLst>
          </p:cNvPr>
          <p:cNvPicPr>
            <a:picLocks noChangeAspect="1"/>
          </p:cNvPicPr>
          <p:nvPr/>
        </p:nvPicPr>
        <p:blipFill>
          <a:blip r:embed="rId5"/>
          <a:stretch>
            <a:fillRect/>
          </a:stretch>
        </p:blipFill>
        <p:spPr>
          <a:xfrm>
            <a:off x="6442693" y="1966862"/>
            <a:ext cx="1581143" cy="1117798"/>
          </a:xfrm>
          <a:prstGeom prst="rect">
            <a:avLst/>
          </a:prstGeom>
        </p:spPr>
      </p:pic>
      <p:pic>
        <p:nvPicPr>
          <p:cNvPr id="15" name="Imagen 14">
            <a:extLst>
              <a:ext uri="{FF2B5EF4-FFF2-40B4-BE49-F238E27FC236}">
                <a16:creationId xmlns:a16="http://schemas.microsoft.com/office/drawing/2014/main" id="{E74ED4B0-0C03-48A6-A6EC-944916B0916A}"/>
              </a:ext>
            </a:extLst>
          </p:cNvPr>
          <p:cNvPicPr>
            <a:picLocks noChangeAspect="1"/>
          </p:cNvPicPr>
          <p:nvPr/>
        </p:nvPicPr>
        <p:blipFill>
          <a:blip r:embed="rId6"/>
          <a:stretch>
            <a:fillRect/>
          </a:stretch>
        </p:blipFill>
        <p:spPr>
          <a:xfrm>
            <a:off x="8064508" y="1651032"/>
            <a:ext cx="1817937" cy="1022590"/>
          </a:xfrm>
          <a:prstGeom prst="rect">
            <a:avLst/>
          </a:prstGeom>
        </p:spPr>
      </p:pic>
      <p:pic>
        <p:nvPicPr>
          <p:cNvPr id="16" name="Imagen 15">
            <a:extLst>
              <a:ext uri="{FF2B5EF4-FFF2-40B4-BE49-F238E27FC236}">
                <a16:creationId xmlns:a16="http://schemas.microsoft.com/office/drawing/2014/main" id="{57A2BC6B-8374-42C2-8B36-3DE58737F00C}"/>
              </a:ext>
            </a:extLst>
          </p:cNvPr>
          <p:cNvPicPr>
            <a:picLocks noChangeAspect="1"/>
          </p:cNvPicPr>
          <p:nvPr/>
        </p:nvPicPr>
        <p:blipFill>
          <a:blip r:embed="rId7"/>
          <a:stretch>
            <a:fillRect/>
          </a:stretch>
        </p:blipFill>
        <p:spPr>
          <a:xfrm>
            <a:off x="8056605" y="3655063"/>
            <a:ext cx="2034211" cy="1223323"/>
          </a:xfrm>
          <a:prstGeom prst="rect">
            <a:avLst/>
          </a:prstGeom>
        </p:spPr>
      </p:pic>
      <p:sp>
        <p:nvSpPr>
          <p:cNvPr id="17" name="Flecha: a la derecha 16">
            <a:extLst>
              <a:ext uri="{FF2B5EF4-FFF2-40B4-BE49-F238E27FC236}">
                <a16:creationId xmlns:a16="http://schemas.microsoft.com/office/drawing/2014/main" id="{50827567-75DB-404C-B0BE-DADC1E8E01DB}"/>
              </a:ext>
            </a:extLst>
          </p:cNvPr>
          <p:cNvSpPr/>
          <p:nvPr/>
        </p:nvSpPr>
        <p:spPr>
          <a:xfrm>
            <a:off x="3118595" y="2143760"/>
            <a:ext cx="284480" cy="193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Flecha: a la derecha 17">
            <a:extLst>
              <a:ext uri="{FF2B5EF4-FFF2-40B4-BE49-F238E27FC236}">
                <a16:creationId xmlns:a16="http://schemas.microsoft.com/office/drawing/2014/main" id="{BA6A2DD3-E022-442E-A6BD-85427999F1D6}"/>
              </a:ext>
            </a:extLst>
          </p:cNvPr>
          <p:cNvSpPr/>
          <p:nvPr/>
        </p:nvSpPr>
        <p:spPr>
          <a:xfrm>
            <a:off x="6050408" y="2307456"/>
            <a:ext cx="284480" cy="193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9" name="Abrir llave 18">
            <a:extLst>
              <a:ext uri="{FF2B5EF4-FFF2-40B4-BE49-F238E27FC236}">
                <a16:creationId xmlns:a16="http://schemas.microsoft.com/office/drawing/2014/main" id="{AE45B065-F3A2-4716-B7A1-F4392C35EC8A}"/>
              </a:ext>
            </a:extLst>
          </p:cNvPr>
          <p:cNvSpPr/>
          <p:nvPr/>
        </p:nvSpPr>
        <p:spPr>
          <a:xfrm>
            <a:off x="7779601" y="1083455"/>
            <a:ext cx="251377" cy="216369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pic>
        <p:nvPicPr>
          <p:cNvPr id="20" name="Imagen 19">
            <a:extLst>
              <a:ext uri="{FF2B5EF4-FFF2-40B4-BE49-F238E27FC236}">
                <a16:creationId xmlns:a16="http://schemas.microsoft.com/office/drawing/2014/main" id="{47F1A723-BD84-45AB-AFE2-214A1829611E}"/>
              </a:ext>
            </a:extLst>
          </p:cNvPr>
          <p:cNvPicPr>
            <a:picLocks noChangeAspect="1"/>
          </p:cNvPicPr>
          <p:nvPr/>
        </p:nvPicPr>
        <p:blipFill>
          <a:blip r:embed="rId8"/>
          <a:stretch>
            <a:fillRect/>
          </a:stretch>
        </p:blipFill>
        <p:spPr>
          <a:xfrm>
            <a:off x="4493248" y="3756671"/>
            <a:ext cx="1316392" cy="801431"/>
          </a:xfrm>
          <a:prstGeom prst="rect">
            <a:avLst/>
          </a:prstGeom>
        </p:spPr>
      </p:pic>
      <p:pic>
        <p:nvPicPr>
          <p:cNvPr id="21" name="Imagen 20">
            <a:extLst>
              <a:ext uri="{FF2B5EF4-FFF2-40B4-BE49-F238E27FC236}">
                <a16:creationId xmlns:a16="http://schemas.microsoft.com/office/drawing/2014/main" id="{ED2F6905-22EA-49C2-81D8-D7AE06A3EACC}"/>
              </a:ext>
            </a:extLst>
          </p:cNvPr>
          <p:cNvPicPr>
            <a:picLocks noChangeAspect="1"/>
          </p:cNvPicPr>
          <p:nvPr/>
        </p:nvPicPr>
        <p:blipFill>
          <a:blip r:embed="rId9"/>
          <a:stretch>
            <a:fillRect/>
          </a:stretch>
        </p:blipFill>
        <p:spPr>
          <a:xfrm>
            <a:off x="4342617" y="5056009"/>
            <a:ext cx="1682753" cy="1018791"/>
          </a:xfrm>
          <a:prstGeom prst="rect">
            <a:avLst/>
          </a:prstGeom>
        </p:spPr>
      </p:pic>
      <p:sp>
        <p:nvSpPr>
          <p:cNvPr id="22" name="Cerrar llave 21">
            <a:extLst>
              <a:ext uri="{FF2B5EF4-FFF2-40B4-BE49-F238E27FC236}">
                <a16:creationId xmlns:a16="http://schemas.microsoft.com/office/drawing/2014/main" id="{0C0D3D72-32A8-4C1B-A235-3FF3EFE34D52}"/>
              </a:ext>
            </a:extLst>
          </p:cNvPr>
          <p:cNvSpPr/>
          <p:nvPr/>
        </p:nvSpPr>
        <p:spPr>
          <a:xfrm>
            <a:off x="6379053" y="3387373"/>
            <a:ext cx="386310" cy="24181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23" name="Abrir llave 22">
            <a:extLst>
              <a:ext uri="{FF2B5EF4-FFF2-40B4-BE49-F238E27FC236}">
                <a16:creationId xmlns:a16="http://schemas.microsoft.com/office/drawing/2014/main" id="{B562C9C8-DCE5-4ED6-AF00-17D0EBBF2AE6}"/>
              </a:ext>
            </a:extLst>
          </p:cNvPr>
          <p:cNvSpPr/>
          <p:nvPr/>
        </p:nvSpPr>
        <p:spPr>
          <a:xfrm>
            <a:off x="3360313" y="3499702"/>
            <a:ext cx="251377" cy="216369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Tree>
    <p:extLst>
      <p:ext uri="{BB962C8B-B14F-4D97-AF65-F5344CB8AC3E}">
        <p14:creationId xmlns:p14="http://schemas.microsoft.com/office/powerpoint/2010/main" val="278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Imagen 2">
            <a:extLst>
              <a:ext uri="{FF2B5EF4-FFF2-40B4-BE49-F238E27FC236}">
                <a16:creationId xmlns:a16="http://schemas.microsoft.com/office/drawing/2014/main" id="{09953A1A-7883-48CB-A7D1-BD2183DF7B31}"/>
              </a:ext>
            </a:extLst>
          </p:cNvPr>
          <p:cNvPicPr>
            <a:picLocks noChangeAspect="1"/>
          </p:cNvPicPr>
          <p:nvPr/>
        </p:nvPicPr>
        <p:blipFill rotWithShape="1">
          <a:blip r:embed="rId3"/>
          <a:srcRect t="2912"/>
          <a:stretch/>
        </p:blipFill>
        <p:spPr>
          <a:xfrm>
            <a:off x="147637" y="1015999"/>
            <a:ext cx="9677083" cy="4975225"/>
          </a:xfrm>
          <a:prstGeom prst="rect">
            <a:avLst/>
          </a:prstGeom>
        </p:spPr>
      </p:pic>
    </p:spTree>
    <p:extLst>
      <p:ext uri="{BB962C8B-B14F-4D97-AF65-F5344CB8AC3E}">
        <p14:creationId xmlns:p14="http://schemas.microsoft.com/office/powerpoint/2010/main" val="3876559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grpSp>
        <p:nvGrpSpPr>
          <p:cNvPr id="5" name="Grupo 4">
            <a:extLst>
              <a:ext uri="{FF2B5EF4-FFF2-40B4-BE49-F238E27FC236}">
                <a16:creationId xmlns:a16="http://schemas.microsoft.com/office/drawing/2014/main" id="{AD668722-CF5D-4955-9CFC-EB1D6EC805DD}"/>
              </a:ext>
            </a:extLst>
          </p:cNvPr>
          <p:cNvGrpSpPr/>
          <p:nvPr/>
        </p:nvGrpSpPr>
        <p:grpSpPr>
          <a:xfrm>
            <a:off x="4556448" y="6169927"/>
            <a:ext cx="5482000" cy="119379"/>
            <a:chOff x="6002086" y="4191362"/>
            <a:chExt cx="5482000" cy="119379"/>
          </a:xfrm>
        </p:grpSpPr>
        <p:sp>
          <p:nvSpPr>
            <p:cNvPr id="6" name="Rectangle 1">
              <a:extLst>
                <a:ext uri="{FF2B5EF4-FFF2-40B4-BE49-F238E27FC236}">
                  <a16:creationId xmlns:a16="http://schemas.microsoft.com/office/drawing/2014/main" id="{71FE5E5C-84FC-45C1-9250-04F98244FD61}"/>
                </a:ext>
              </a:extLst>
            </p:cNvPr>
            <p:cNvSpPr/>
            <p:nvPr/>
          </p:nvSpPr>
          <p:spPr>
            <a:xfrm>
              <a:off x="8875844" y="4191362"/>
              <a:ext cx="1220493" cy="1193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13">
              <a:extLst>
                <a:ext uri="{FF2B5EF4-FFF2-40B4-BE49-F238E27FC236}">
                  <a16:creationId xmlns:a16="http://schemas.microsoft.com/office/drawing/2014/main" id="{0F5AC525-4B27-4326-A418-6EBFC05D6136}"/>
                </a:ext>
              </a:extLst>
            </p:cNvPr>
            <p:cNvSpPr/>
            <p:nvPr/>
          </p:nvSpPr>
          <p:spPr>
            <a:xfrm>
              <a:off x="6002086" y="4191362"/>
              <a:ext cx="1220493" cy="1193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16">
              <a:extLst>
                <a:ext uri="{FF2B5EF4-FFF2-40B4-BE49-F238E27FC236}">
                  <a16:creationId xmlns:a16="http://schemas.microsoft.com/office/drawing/2014/main" id="{B5A3289F-825E-4DDC-A58D-4355DA45EF64}"/>
                </a:ext>
              </a:extLst>
            </p:cNvPr>
            <p:cNvSpPr/>
            <p:nvPr/>
          </p:nvSpPr>
          <p:spPr>
            <a:xfrm>
              <a:off x="7448907" y="4191362"/>
              <a:ext cx="1220493" cy="1193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17">
              <a:extLst>
                <a:ext uri="{FF2B5EF4-FFF2-40B4-BE49-F238E27FC236}">
                  <a16:creationId xmlns:a16="http://schemas.microsoft.com/office/drawing/2014/main" id="{2C69CCBD-5B97-44C1-8C45-B307889923BB}"/>
                </a:ext>
              </a:extLst>
            </p:cNvPr>
            <p:cNvSpPr/>
            <p:nvPr/>
          </p:nvSpPr>
          <p:spPr>
            <a:xfrm>
              <a:off x="10263593" y="4191362"/>
              <a:ext cx="1220493" cy="1193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0" name="TextBox 27">
            <a:extLst>
              <a:ext uri="{FF2B5EF4-FFF2-40B4-BE49-F238E27FC236}">
                <a16:creationId xmlns:a16="http://schemas.microsoft.com/office/drawing/2014/main" id="{95B8C2B2-45D9-4879-88A4-0DBB794AD3C9}"/>
              </a:ext>
            </a:extLst>
          </p:cNvPr>
          <p:cNvSpPr txBox="1"/>
          <p:nvPr/>
        </p:nvSpPr>
        <p:spPr>
          <a:xfrm>
            <a:off x="406400" y="1130453"/>
            <a:ext cx="2180026" cy="369332"/>
          </a:xfrm>
          <a:prstGeom prst="rect">
            <a:avLst/>
          </a:prstGeom>
          <a:noFill/>
        </p:spPr>
        <p:txBody>
          <a:bodyPr wrap="square" rtlCol="0">
            <a:spAutoFit/>
          </a:bodyPr>
          <a:lstStyle/>
          <a:p>
            <a:pPr lvl="0" algn="ctr">
              <a:defRPr/>
            </a:pPr>
            <a:r>
              <a:rPr lang="en-GB" dirty="0">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Software o </a:t>
            </a:r>
            <a:r>
              <a:rPr lang="en-GB" dirty="0" err="1">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programa</a:t>
            </a:r>
            <a:endParaRPr kumimoji="0" lang="en-GB" i="0" u="none" strike="noStrike" kern="1200" cap="none" spc="0" normalizeH="0" baseline="0" noProof="0" dirty="0">
              <a:ln>
                <a:noFill/>
              </a:ln>
              <a:solidFill>
                <a:schemeClr val="accent1">
                  <a:lumMod val="75000"/>
                </a:schemeClr>
              </a:solidFill>
              <a:effectLst/>
              <a:uLnTx/>
              <a:uFillTx/>
              <a:latin typeface="Modern No. 20" panose="02070704070505020303" pitchFamily="18" charset="0"/>
              <a:ea typeface="Noto Sans" panose="020B0502040504020204" pitchFamily="34"/>
              <a:cs typeface="Noto Sans" panose="020B0502040504020204" pitchFamily="34"/>
            </a:endParaRPr>
          </a:p>
        </p:txBody>
      </p:sp>
      <p:sp>
        <p:nvSpPr>
          <p:cNvPr id="11" name="TextBox 27">
            <a:extLst>
              <a:ext uri="{FF2B5EF4-FFF2-40B4-BE49-F238E27FC236}">
                <a16:creationId xmlns:a16="http://schemas.microsoft.com/office/drawing/2014/main" id="{229577AC-61BD-4445-8FCF-6BBFA11DBB7A}"/>
              </a:ext>
            </a:extLst>
          </p:cNvPr>
          <p:cNvSpPr txBox="1"/>
          <p:nvPr/>
        </p:nvSpPr>
        <p:spPr>
          <a:xfrm>
            <a:off x="5166694" y="1114226"/>
            <a:ext cx="1762459" cy="461665"/>
          </a:xfrm>
          <a:prstGeom prst="rect">
            <a:avLst/>
          </a:prstGeom>
          <a:noFill/>
        </p:spPr>
        <p:txBody>
          <a:bodyPr wrap="square" rtlCol="0">
            <a:spAutoFit/>
          </a:bodyPr>
          <a:lstStyle/>
          <a:p>
            <a:pPr lvl="0" algn="ctr">
              <a:defRPr/>
            </a:pPr>
            <a:r>
              <a:rPr lang="en-GB" dirty="0" err="1">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dispositivos</a:t>
            </a:r>
            <a:r>
              <a:rPr lang="en-GB" sz="2400" b="1" dirty="0">
                <a:solidFill>
                  <a:schemeClr val="accent1">
                    <a:lumMod val="75000"/>
                  </a:schemeClr>
                </a:solidFill>
                <a:latin typeface="Noto Sans" panose="020B0502040504020204" pitchFamily="34"/>
                <a:ea typeface="Noto Sans" panose="020B0502040504020204" pitchFamily="34"/>
                <a:cs typeface="Noto Sans" panose="020B0502040504020204" pitchFamily="34"/>
              </a:rPr>
              <a:t> </a:t>
            </a:r>
            <a:endParaRPr kumimoji="0" lang="en-GB" sz="2400" b="1" i="0" u="none" strike="noStrike" kern="1200" cap="none" spc="0" normalizeH="0" baseline="0" noProof="0" dirty="0">
              <a:ln>
                <a:noFill/>
              </a:ln>
              <a:solidFill>
                <a:schemeClr val="accent1">
                  <a:lumMod val="75000"/>
                </a:schemeClr>
              </a:solidFill>
              <a:effectLst/>
              <a:uLnTx/>
              <a:uFillTx/>
              <a:latin typeface="Noto Sans" panose="020B0502040504020204" pitchFamily="34"/>
              <a:ea typeface="Noto Sans" panose="020B0502040504020204" pitchFamily="34"/>
              <a:cs typeface="Noto Sans" panose="020B0502040504020204" pitchFamily="34"/>
            </a:endParaRPr>
          </a:p>
        </p:txBody>
      </p:sp>
      <p:pic>
        <p:nvPicPr>
          <p:cNvPr id="12" name="Picture 2" descr="Clasificación de software de sistemas y aplicaciones – Conogasi">
            <a:extLst>
              <a:ext uri="{FF2B5EF4-FFF2-40B4-BE49-F238E27FC236}">
                <a16:creationId xmlns:a16="http://schemas.microsoft.com/office/drawing/2014/main" id="{3022965D-46C1-4E27-A2CB-E55AE64FA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852" y="1732896"/>
            <a:ext cx="2830324" cy="141516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27">
            <a:extLst>
              <a:ext uri="{FF2B5EF4-FFF2-40B4-BE49-F238E27FC236}">
                <a16:creationId xmlns:a16="http://schemas.microsoft.com/office/drawing/2014/main" id="{A96EB108-6BBC-4844-AE6D-1D85909754DE}"/>
              </a:ext>
            </a:extLst>
          </p:cNvPr>
          <p:cNvSpPr txBox="1"/>
          <p:nvPr/>
        </p:nvSpPr>
        <p:spPr>
          <a:xfrm>
            <a:off x="3163005" y="1989190"/>
            <a:ext cx="1330195" cy="369332"/>
          </a:xfrm>
          <a:prstGeom prst="rect">
            <a:avLst/>
          </a:prstGeom>
          <a:noFill/>
        </p:spPr>
        <p:txBody>
          <a:bodyPr wrap="square" rtlCol="0">
            <a:spAutoFit/>
          </a:bodyPr>
          <a:lstStyle/>
          <a:p>
            <a:pPr lvl="0" algn="ctr">
              <a:defRPr/>
            </a:pPr>
            <a:r>
              <a:rPr lang="en-GB" dirty="0" err="1">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encuentran</a:t>
            </a:r>
            <a:endParaRPr kumimoji="0" lang="en-GB" sz="2400" b="1" i="0" u="none" strike="noStrike" kern="1200" cap="none" spc="0" normalizeH="0" baseline="0" noProof="0" dirty="0">
              <a:ln>
                <a:noFill/>
              </a:ln>
              <a:solidFill>
                <a:schemeClr val="accent1">
                  <a:lumMod val="75000"/>
                </a:schemeClr>
              </a:solidFill>
              <a:effectLst/>
              <a:uLnTx/>
              <a:uFillTx/>
              <a:latin typeface="Noto Sans" panose="020B0502040504020204" pitchFamily="34"/>
              <a:ea typeface="Noto Sans" panose="020B0502040504020204" pitchFamily="34"/>
              <a:cs typeface="Noto Sans" panose="020B0502040504020204" pitchFamily="34"/>
            </a:endParaRPr>
          </a:p>
        </p:txBody>
      </p:sp>
      <p:pic>
        <p:nvPicPr>
          <p:cNvPr id="14" name="Picture 4" descr="Gartner: En 2016 se venderán más dispositivos, pero se ganará menos">
            <a:extLst>
              <a:ext uri="{FF2B5EF4-FFF2-40B4-BE49-F238E27FC236}">
                <a16:creationId xmlns:a16="http://schemas.microsoft.com/office/drawing/2014/main" id="{0E107EA4-742D-4711-8E3A-605AEEC171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448" y="1674807"/>
            <a:ext cx="2646414" cy="1499635"/>
          </a:xfrm>
          <a:prstGeom prst="rect">
            <a:avLst/>
          </a:prstGeom>
          <a:noFill/>
          <a:extLst>
            <a:ext uri="{909E8E84-426E-40DD-AFC4-6F175D3DCCD1}">
              <a14:hiddenFill xmlns:a14="http://schemas.microsoft.com/office/drawing/2010/main">
                <a:solidFill>
                  <a:srgbClr val="FFFFFF"/>
                </a:solidFill>
              </a14:hiddenFill>
            </a:ext>
          </a:extLst>
        </p:spPr>
      </p:pic>
      <p:sp>
        <p:nvSpPr>
          <p:cNvPr id="15" name="Flecha: a la derecha 14">
            <a:extLst>
              <a:ext uri="{FF2B5EF4-FFF2-40B4-BE49-F238E27FC236}">
                <a16:creationId xmlns:a16="http://schemas.microsoft.com/office/drawing/2014/main" id="{AF41BFBF-8CD8-486F-967B-9F8602582057}"/>
              </a:ext>
            </a:extLst>
          </p:cNvPr>
          <p:cNvSpPr/>
          <p:nvPr/>
        </p:nvSpPr>
        <p:spPr>
          <a:xfrm>
            <a:off x="3274916" y="2387133"/>
            <a:ext cx="1220493" cy="209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TextBox 27">
            <a:extLst>
              <a:ext uri="{FF2B5EF4-FFF2-40B4-BE49-F238E27FC236}">
                <a16:creationId xmlns:a16="http://schemas.microsoft.com/office/drawing/2014/main" id="{5BA8FD24-5948-4A9B-8933-877E18352DD1}"/>
              </a:ext>
            </a:extLst>
          </p:cNvPr>
          <p:cNvSpPr txBox="1"/>
          <p:nvPr/>
        </p:nvSpPr>
        <p:spPr>
          <a:xfrm>
            <a:off x="7381939" y="2089897"/>
            <a:ext cx="1330195" cy="369332"/>
          </a:xfrm>
          <a:prstGeom prst="rect">
            <a:avLst/>
          </a:prstGeom>
          <a:noFill/>
        </p:spPr>
        <p:txBody>
          <a:bodyPr wrap="square" rtlCol="0">
            <a:spAutoFit/>
          </a:bodyPr>
          <a:lstStyle/>
          <a:p>
            <a:pPr lvl="0" algn="ctr">
              <a:defRPr/>
            </a:pPr>
            <a:r>
              <a:rPr lang="en-GB" dirty="0" err="1">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permiten</a:t>
            </a:r>
            <a:endParaRPr kumimoji="0" lang="en-GB" sz="2400" b="1" i="0" u="none" strike="noStrike" kern="1200" cap="none" spc="0" normalizeH="0" baseline="0" noProof="0" dirty="0">
              <a:ln>
                <a:noFill/>
              </a:ln>
              <a:solidFill>
                <a:schemeClr val="accent1">
                  <a:lumMod val="75000"/>
                </a:schemeClr>
              </a:solidFill>
              <a:effectLst/>
              <a:uLnTx/>
              <a:uFillTx/>
              <a:latin typeface="Noto Sans" panose="020B0502040504020204" pitchFamily="34"/>
              <a:ea typeface="Noto Sans" panose="020B0502040504020204" pitchFamily="34"/>
              <a:cs typeface="Noto Sans" panose="020B0502040504020204" pitchFamily="34"/>
            </a:endParaRPr>
          </a:p>
        </p:txBody>
      </p:sp>
      <p:sp>
        <p:nvSpPr>
          <p:cNvPr id="17" name="TextBox 27">
            <a:extLst>
              <a:ext uri="{FF2B5EF4-FFF2-40B4-BE49-F238E27FC236}">
                <a16:creationId xmlns:a16="http://schemas.microsoft.com/office/drawing/2014/main" id="{5CF5AE60-0140-4F77-9EA8-1A39BF710AE8}"/>
              </a:ext>
            </a:extLst>
          </p:cNvPr>
          <p:cNvSpPr txBox="1"/>
          <p:nvPr/>
        </p:nvSpPr>
        <p:spPr>
          <a:xfrm>
            <a:off x="9645817" y="1130453"/>
            <a:ext cx="1762459" cy="461665"/>
          </a:xfrm>
          <a:prstGeom prst="rect">
            <a:avLst/>
          </a:prstGeom>
          <a:noFill/>
        </p:spPr>
        <p:txBody>
          <a:bodyPr wrap="square" rtlCol="0">
            <a:spAutoFit/>
          </a:bodyPr>
          <a:lstStyle/>
          <a:p>
            <a:pPr lvl="0" algn="ctr">
              <a:defRPr/>
            </a:pPr>
            <a:r>
              <a:rPr lang="en-GB" dirty="0" err="1">
                <a:latin typeface="Modern No. 20" panose="02070704070505020303" pitchFamily="18" charset="0"/>
                <a:ea typeface="Noto Sans" panose="020B0502040504020204" pitchFamily="34"/>
                <a:cs typeface="Noto Sans" panose="020B0502040504020204" pitchFamily="34"/>
              </a:rPr>
              <a:t>interacción</a:t>
            </a:r>
            <a:r>
              <a:rPr lang="en-GB" sz="2400" b="1" dirty="0">
                <a:latin typeface="Noto Sans" panose="020B0502040504020204" pitchFamily="34"/>
                <a:ea typeface="Noto Sans" panose="020B0502040504020204" pitchFamily="34"/>
                <a:cs typeface="Noto Sans" panose="020B0502040504020204" pitchFamily="34"/>
              </a:rPr>
              <a:t> </a:t>
            </a:r>
            <a:endParaRPr kumimoji="0" lang="en-GB" sz="2400" b="1" i="0" u="none" strike="noStrike" kern="1200" cap="none" spc="0" normalizeH="0" baseline="0" noProof="0" dirty="0">
              <a:ln>
                <a:noFill/>
              </a:ln>
              <a:effectLst/>
              <a:uLnTx/>
              <a:uFillTx/>
              <a:latin typeface="Noto Sans" panose="020B0502040504020204" pitchFamily="34"/>
              <a:ea typeface="Noto Sans" panose="020B0502040504020204" pitchFamily="34"/>
              <a:cs typeface="Noto Sans" panose="020B0502040504020204" pitchFamily="34"/>
            </a:endParaRPr>
          </a:p>
        </p:txBody>
      </p:sp>
      <p:pic>
        <p:nvPicPr>
          <p:cNvPr id="18" name="Picture 6" descr="Las 9 mega tendencias tecnológicas que cambiarán al mundo el 2018 |  Xiaomitoday En Español">
            <a:extLst>
              <a:ext uri="{FF2B5EF4-FFF2-40B4-BE49-F238E27FC236}">
                <a16:creationId xmlns:a16="http://schemas.microsoft.com/office/drawing/2014/main" id="{84CBB311-4F02-4F48-9147-C830E38F80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7726" y="1624524"/>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9" name="Flecha: a la derecha 18">
            <a:extLst>
              <a:ext uri="{FF2B5EF4-FFF2-40B4-BE49-F238E27FC236}">
                <a16:creationId xmlns:a16="http://schemas.microsoft.com/office/drawing/2014/main" id="{940028AD-4E6F-4FB3-9AA8-337AAF5F39DA}"/>
              </a:ext>
            </a:extLst>
          </p:cNvPr>
          <p:cNvSpPr/>
          <p:nvPr/>
        </p:nvSpPr>
        <p:spPr>
          <a:xfrm>
            <a:off x="7491641" y="2411421"/>
            <a:ext cx="1220493" cy="209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TextBox 27">
            <a:extLst>
              <a:ext uri="{FF2B5EF4-FFF2-40B4-BE49-F238E27FC236}">
                <a16:creationId xmlns:a16="http://schemas.microsoft.com/office/drawing/2014/main" id="{17D58F4D-B714-4FB0-A2FB-D9E034603E64}"/>
              </a:ext>
            </a:extLst>
          </p:cNvPr>
          <p:cNvSpPr txBox="1"/>
          <p:nvPr/>
        </p:nvSpPr>
        <p:spPr>
          <a:xfrm>
            <a:off x="792480" y="3579986"/>
            <a:ext cx="2180026" cy="646331"/>
          </a:xfrm>
          <a:prstGeom prst="rect">
            <a:avLst/>
          </a:prstGeom>
          <a:noFill/>
        </p:spPr>
        <p:txBody>
          <a:bodyPr wrap="square" rtlCol="0">
            <a:spAutoFit/>
          </a:bodyPr>
          <a:lstStyle/>
          <a:p>
            <a:pPr marL="182563" indent="-182563">
              <a:buFont typeface="Arial" panose="020B0604020202020204" pitchFamily="34" charset="0"/>
              <a:buChar char="•"/>
              <a:defRPr/>
            </a:pPr>
            <a:r>
              <a:rPr lang="en-GB" dirty="0">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De </a:t>
            </a:r>
            <a:r>
              <a:rPr lang="en-GB" dirty="0" err="1">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aplicación</a:t>
            </a:r>
            <a:endParaRPr lang="en-GB" dirty="0">
              <a:solidFill>
                <a:schemeClr val="accent1">
                  <a:lumMod val="75000"/>
                </a:schemeClr>
              </a:solidFill>
              <a:latin typeface="Modern No. 20" panose="02070704070505020303" pitchFamily="18" charset="0"/>
              <a:ea typeface="Noto Sans" panose="020B0502040504020204" pitchFamily="34"/>
              <a:cs typeface="Noto Sans" panose="020B0502040504020204" pitchFamily="34"/>
            </a:endParaRPr>
          </a:p>
          <a:p>
            <a:pPr lvl="0" algn="ctr">
              <a:defRPr/>
            </a:pPr>
            <a:endParaRPr kumimoji="0" lang="en-GB" i="0" u="none" strike="noStrike" kern="1200" cap="none" spc="0" normalizeH="0" baseline="0" noProof="0" dirty="0">
              <a:ln>
                <a:noFill/>
              </a:ln>
              <a:solidFill>
                <a:schemeClr val="accent1">
                  <a:lumMod val="75000"/>
                </a:schemeClr>
              </a:solidFill>
              <a:effectLst/>
              <a:uLnTx/>
              <a:uFillTx/>
              <a:latin typeface="Modern No. 20" panose="02070704070505020303" pitchFamily="18" charset="0"/>
              <a:ea typeface="Noto Sans" panose="020B0502040504020204" pitchFamily="34"/>
              <a:cs typeface="Noto Sans" panose="020B0502040504020204" pitchFamily="34"/>
            </a:endParaRPr>
          </a:p>
        </p:txBody>
      </p:sp>
      <p:sp>
        <p:nvSpPr>
          <p:cNvPr id="21" name="TextBox 27">
            <a:extLst>
              <a:ext uri="{FF2B5EF4-FFF2-40B4-BE49-F238E27FC236}">
                <a16:creationId xmlns:a16="http://schemas.microsoft.com/office/drawing/2014/main" id="{B6939B77-2D21-4128-9A36-514C762C46BE}"/>
              </a:ext>
            </a:extLst>
          </p:cNvPr>
          <p:cNvSpPr txBox="1"/>
          <p:nvPr/>
        </p:nvSpPr>
        <p:spPr>
          <a:xfrm>
            <a:off x="5523502" y="3184856"/>
            <a:ext cx="2180026" cy="1200329"/>
          </a:xfrm>
          <a:prstGeom prst="rect">
            <a:avLst/>
          </a:prstGeom>
          <a:noFill/>
        </p:spPr>
        <p:txBody>
          <a:bodyPr wrap="square" rtlCol="0">
            <a:spAutoFit/>
          </a:bodyPr>
          <a:lstStyle/>
          <a:p>
            <a:pPr marL="182563" lvl="0" indent="-182563">
              <a:buFont typeface="Arial" panose="020B0604020202020204" pitchFamily="34" charset="0"/>
              <a:buChar char="•"/>
              <a:defRPr/>
            </a:pPr>
            <a:r>
              <a:rPr lang="en-GB" dirty="0" err="1">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Computadoras</a:t>
            </a:r>
            <a:endParaRPr lang="en-GB" dirty="0">
              <a:solidFill>
                <a:schemeClr val="accent1">
                  <a:lumMod val="75000"/>
                </a:schemeClr>
              </a:solidFill>
              <a:latin typeface="Modern No. 20" panose="02070704070505020303" pitchFamily="18" charset="0"/>
              <a:ea typeface="Noto Sans" panose="020B0502040504020204" pitchFamily="34"/>
              <a:cs typeface="Noto Sans" panose="020B0502040504020204" pitchFamily="34"/>
            </a:endParaRPr>
          </a:p>
          <a:p>
            <a:pPr marL="182563" indent="-182563">
              <a:buFont typeface="Arial" panose="020B0604020202020204" pitchFamily="34" charset="0"/>
              <a:buChar char="•"/>
              <a:defRPr/>
            </a:pPr>
            <a:r>
              <a:rPr lang="en-GB" dirty="0">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Tablets</a:t>
            </a:r>
          </a:p>
          <a:p>
            <a:pPr marL="182563" indent="-182563">
              <a:buFont typeface="Arial" panose="020B0604020202020204" pitchFamily="34" charset="0"/>
              <a:buChar char="•"/>
              <a:defRPr/>
            </a:pPr>
            <a:r>
              <a:rPr lang="en-GB" dirty="0" err="1">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Celulares</a:t>
            </a:r>
            <a:endParaRPr lang="en-GB" dirty="0">
              <a:solidFill>
                <a:schemeClr val="accent1">
                  <a:lumMod val="75000"/>
                </a:schemeClr>
              </a:solidFill>
              <a:latin typeface="Modern No. 20" panose="02070704070505020303" pitchFamily="18" charset="0"/>
              <a:ea typeface="Noto Sans" panose="020B0502040504020204" pitchFamily="34"/>
              <a:cs typeface="Noto Sans" panose="020B0502040504020204" pitchFamily="34"/>
            </a:endParaRPr>
          </a:p>
          <a:p>
            <a:pPr lvl="0" algn="ctr">
              <a:defRPr/>
            </a:pPr>
            <a:endParaRPr kumimoji="0" lang="en-GB" i="0" u="none" strike="noStrike" kern="1200" cap="none" spc="0" normalizeH="0" baseline="0" noProof="0" dirty="0">
              <a:ln>
                <a:noFill/>
              </a:ln>
              <a:solidFill>
                <a:schemeClr val="accent1">
                  <a:lumMod val="75000"/>
                </a:schemeClr>
              </a:solidFill>
              <a:effectLst/>
              <a:uLnTx/>
              <a:uFillTx/>
              <a:latin typeface="Modern No. 20" panose="02070704070505020303" pitchFamily="18" charset="0"/>
              <a:ea typeface="Noto Sans" panose="020B0502040504020204" pitchFamily="34"/>
              <a:cs typeface="Noto Sans" panose="020B0502040504020204" pitchFamily="34"/>
            </a:endParaRPr>
          </a:p>
        </p:txBody>
      </p:sp>
      <p:sp>
        <p:nvSpPr>
          <p:cNvPr id="22" name="Abrir llave 21">
            <a:extLst>
              <a:ext uri="{FF2B5EF4-FFF2-40B4-BE49-F238E27FC236}">
                <a16:creationId xmlns:a16="http://schemas.microsoft.com/office/drawing/2014/main" id="{8AF7864B-F37F-4727-822B-398F8883B7D5}"/>
              </a:ext>
            </a:extLst>
          </p:cNvPr>
          <p:cNvSpPr/>
          <p:nvPr/>
        </p:nvSpPr>
        <p:spPr>
          <a:xfrm>
            <a:off x="635706" y="3451397"/>
            <a:ext cx="169599" cy="59131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23" name="Abrir llave 22">
            <a:extLst>
              <a:ext uri="{FF2B5EF4-FFF2-40B4-BE49-F238E27FC236}">
                <a16:creationId xmlns:a16="http://schemas.microsoft.com/office/drawing/2014/main" id="{7754BF7F-D9E0-4A20-826A-5EEC67F937D5}"/>
              </a:ext>
            </a:extLst>
          </p:cNvPr>
          <p:cNvSpPr/>
          <p:nvPr/>
        </p:nvSpPr>
        <p:spPr>
          <a:xfrm>
            <a:off x="5366728" y="3148058"/>
            <a:ext cx="156774" cy="102469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24" name="TextBox 27">
            <a:extLst>
              <a:ext uri="{FF2B5EF4-FFF2-40B4-BE49-F238E27FC236}">
                <a16:creationId xmlns:a16="http://schemas.microsoft.com/office/drawing/2014/main" id="{4FF516ED-1C31-408B-8D7B-36935CA131BB}"/>
              </a:ext>
            </a:extLst>
          </p:cNvPr>
          <p:cNvSpPr txBox="1"/>
          <p:nvPr/>
        </p:nvSpPr>
        <p:spPr>
          <a:xfrm>
            <a:off x="9645816" y="4208029"/>
            <a:ext cx="1762459" cy="461665"/>
          </a:xfrm>
          <a:prstGeom prst="rect">
            <a:avLst/>
          </a:prstGeom>
          <a:noFill/>
        </p:spPr>
        <p:txBody>
          <a:bodyPr wrap="square" rtlCol="0">
            <a:spAutoFit/>
          </a:bodyPr>
          <a:lstStyle/>
          <a:p>
            <a:pPr lvl="0" algn="ctr">
              <a:defRPr/>
            </a:pPr>
            <a:r>
              <a:rPr lang="en-GB" sz="2400" b="1" dirty="0">
                <a:solidFill>
                  <a:schemeClr val="accent1">
                    <a:lumMod val="75000"/>
                  </a:schemeClr>
                </a:solidFill>
                <a:latin typeface="Noto Sans" panose="020B0502040504020204" pitchFamily="34"/>
                <a:ea typeface="Noto Sans" panose="020B0502040504020204" pitchFamily="34"/>
                <a:cs typeface="Noto Sans" panose="020B0502040504020204" pitchFamily="34"/>
              </a:rPr>
              <a:t> </a:t>
            </a:r>
            <a:endParaRPr kumimoji="0" lang="en-GB" sz="2400" b="1" i="0" u="none" strike="noStrike" kern="1200" cap="none" spc="0" normalizeH="0" baseline="0" noProof="0" dirty="0">
              <a:ln>
                <a:noFill/>
              </a:ln>
              <a:solidFill>
                <a:schemeClr val="accent1">
                  <a:lumMod val="75000"/>
                </a:schemeClr>
              </a:solidFill>
              <a:effectLst/>
              <a:uLnTx/>
              <a:uFillTx/>
              <a:latin typeface="Noto Sans" panose="020B0502040504020204" pitchFamily="34"/>
              <a:ea typeface="Noto Sans" panose="020B0502040504020204" pitchFamily="34"/>
              <a:cs typeface="Noto Sans" panose="020B0502040504020204" pitchFamily="34"/>
            </a:endParaRPr>
          </a:p>
        </p:txBody>
      </p:sp>
      <p:sp>
        <p:nvSpPr>
          <p:cNvPr id="25" name="TextBox 27">
            <a:extLst>
              <a:ext uri="{FF2B5EF4-FFF2-40B4-BE49-F238E27FC236}">
                <a16:creationId xmlns:a16="http://schemas.microsoft.com/office/drawing/2014/main" id="{EF595E36-2E23-428E-8B81-D2F524FDCD47}"/>
              </a:ext>
            </a:extLst>
          </p:cNvPr>
          <p:cNvSpPr txBox="1"/>
          <p:nvPr/>
        </p:nvSpPr>
        <p:spPr>
          <a:xfrm>
            <a:off x="8995576" y="3579082"/>
            <a:ext cx="3141250" cy="646331"/>
          </a:xfrm>
          <a:prstGeom prst="rect">
            <a:avLst/>
          </a:prstGeom>
          <a:noFill/>
        </p:spPr>
        <p:txBody>
          <a:bodyPr wrap="square" rtlCol="0">
            <a:spAutoFit/>
          </a:bodyPr>
          <a:lstStyle/>
          <a:p>
            <a:pPr marL="103188" lvl="0" indent="-103188">
              <a:buFont typeface="Arial" panose="020B0604020202020204" pitchFamily="34" charset="0"/>
              <a:buChar char="•"/>
              <a:defRPr/>
            </a:pPr>
            <a:r>
              <a:rPr lang="en-GB" dirty="0" err="1">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Damos</a:t>
            </a:r>
            <a:r>
              <a:rPr lang="en-GB" dirty="0">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 </a:t>
            </a:r>
            <a:r>
              <a:rPr lang="en-GB" dirty="0" err="1">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uso</a:t>
            </a:r>
            <a:endParaRPr lang="en-GB" dirty="0">
              <a:solidFill>
                <a:schemeClr val="accent1">
                  <a:lumMod val="75000"/>
                </a:schemeClr>
              </a:solidFill>
              <a:latin typeface="Modern No. 20" panose="02070704070505020303" pitchFamily="18" charset="0"/>
              <a:ea typeface="Noto Sans" panose="020B0502040504020204" pitchFamily="34"/>
              <a:cs typeface="Noto Sans" panose="020B0502040504020204" pitchFamily="34"/>
            </a:endParaRPr>
          </a:p>
          <a:p>
            <a:pPr marL="103188" lvl="0" indent="-103188">
              <a:buFont typeface="Arial" panose="020B0604020202020204" pitchFamily="34" charset="0"/>
              <a:buChar char="•"/>
              <a:defRPr/>
            </a:pPr>
            <a:r>
              <a:rPr lang="en-GB" dirty="0" err="1">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Realizamos</a:t>
            </a:r>
            <a:r>
              <a:rPr lang="en-GB" dirty="0">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 </a:t>
            </a:r>
            <a:r>
              <a:rPr lang="en-GB" dirty="0" err="1">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actividades</a:t>
            </a:r>
            <a:endParaRPr lang="en-GB" dirty="0">
              <a:solidFill>
                <a:schemeClr val="accent1">
                  <a:lumMod val="75000"/>
                </a:schemeClr>
              </a:solidFill>
              <a:latin typeface="Modern No. 20" panose="02070704070505020303" pitchFamily="18" charset="0"/>
              <a:ea typeface="Noto Sans" panose="020B0502040504020204" pitchFamily="34"/>
              <a:cs typeface="Noto Sans" panose="020B0502040504020204" pitchFamily="34"/>
            </a:endParaRPr>
          </a:p>
        </p:txBody>
      </p:sp>
      <p:sp>
        <p:nvSpPr>
          <p:cNvPr id="26" name="Abrir llave 25">
            <a:extLst>
              <a:ext uri="{FF2B5EF4-FFF2-40B4-BE49-F238E27FC236}">
                <a16:creationId xmlns:a16="http://schemas.microsoft.com/office/drawing/2014/main" id="{C4101050-5313-46E1-8865-1DD1DA67A367}"/>
              </a:ext>
            </a:extLst>
          </p:cNvPr>
          <p:cNvSpPr/>
          <p:nvPr/>
        </p:nvSpPr>
        <p:spPr>
          <a:xfrm>
            <a:off x="8917189" y="3414162"/>
            <a:ext cx="156774" cy="102469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27" name="TextBox 27">
            <a:extLst>
              <a:ext uri="{FF2B5EF4-FFF2-40B4-BE49-F238E27FC236}">
                <a16:creationId xmlns:a16="http://schemas.microsoft.com/office/drawing/2014/main" id="{33E0D620-3414-4A72-A9AE-063F3ED85A67}"/>
              </a:ext>
            </a:extLst>
          </p:cNvPr>
          <p:cNvSpPr txBox="1"/>
          <p:nvPr/>
        </p:nvSpPr>
        <p:spPr>
          <a:xfrm>
            <a:off x="5262354" y="4521743"/>
            <a:ext cx="1961408" cy="369332"/>
          </a:xfrm>
          <a:prstGeom prst="rect">
            <a:avLst/>
          </a:prstGeom>
          <a:noFill/>
        </p:spPr>
        <p:txBody>
          <a:bodyPr wrap="square" rtlCol="0">
            <a:spAutoFit/>
          </a:bodyPr>
          <a:lstStyle/>
          <a:p>
            <a:pPr marL="103188" lvl="0" indent="-103188">
              <a:buFont typeface="Arial" panose="020B0604020202020204" pitchFamily="34" charset="0"/>
              <a:buChar char="•"/>
              <a:defRPr/>
            </a:pPr>
            <a:r>
              <a:rPr lang="en-GB" dirty="0" err="1">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Proceso</a:t>
            </a:r>
            <a:r>
              <a:rPr lang="en-GB" dirty="0">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 </a:t>
            </a:r>
            <a:r>
              <a:rPr lang="en-GB" dirty="0" err="1">
                <a:solidFill>
                  <a:schemeClr val="accent1">
                    <a:lumMod val="75000"/>
                  </a:schemeClr>
                </a:solidFill>
                <a:latin typeface="Modern No. 20" panose="02070704070505020303" pitchFamily="18" charset="0"/>
                <a:ea typeface="Noto Sans" panose="020B0502040504020204" pitchFamily="34"/>
                <a:cs typeface="Noto Sans" panose="020B0502040504020204" pitchFamily="34"/>
              </a:rPr>
              <a:t>educativo</a:t>
            </a:r>
            <a:endParaRPr lang="en-GB" dirty="0">
              <a:solidFill>
                <a:schemeClr val="accent1">
                  <a:lumMod val="75000"/>
                </a:schemeClr>
              </a:solidFill>
              <a:latin typeface="Modern No. 20" panose="02070704070505020303" pitchFamily="18" charset="0"/>
              <a:ea typeface="Noto Sans" panose="020B0502040504020204" pitchFamily="34"/>
              <a:cs typeface="Noto Sans" panose="020B0502040504020204" pitchFamily="34"/>
            </a:endParaRPr>
          </a:p>
        </p:txBody>
      </p:sp>
      <p:sp>
        <p:nvSpPr>
          <p:cNvPr id="28" name="Cerrar llave 27">
            <a:extLst>
              <a:ext uri="{FF2B5EF4-FFF2-40B4-BE49-F238E27FC236}">
                <a16:creationId xmlns:a16="http://schemas.microsoft.com/office/drawing/2014/main" id="{28AA3AED-8155-416E-8610-05065130382F}"/>
              </a:ext>
            </a:extLst>
          </p:cNvPr>
          <p:cNvSpPr/>
          <p:nvPr/>
        </p:nvSpPr>
        <p:spPr>
          <a:xfrm rot="16200000" flipH="1" flipV="1">
            <a:off x="6076970" y="-1302633"/>
            <a:ext cx="209225" cy="1142281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pic>
        <p:nvPicPr>
          <p:cNvPr id="29" name="Picture 2" descr="Curso Moodle para Docentes - Implementación y Desarrollo Aulas Virtuales  MOODLE">
            <a:extLst>
              <a:ext uri="{FF2B5EF4-FFF2-40B4-BE49-F238E27FC236}">
                <a16:creationId xmlns:a16="http://schemas.microsoft.com/office/drawing/2014/main" id="{612D673E-6E08-427E-8820-38FB0C207F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4891075"/>
            <a:ext cx="1661219" cy="115247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ducaplay TV - YouTube">
            <a:extLst>
              <a:ext uri="{FF2B5EF4-FFF2-40B4-BE49-F238E27FC236}">
                <a16:creationId xmlns:a16="http://schemas.microsoft.com/office/drawing/2014/main" id="{75E2BF44-6398-4867-9668-1147D1E620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4493" y="4794765"/>
            <a:ext cx="1220493" cy="12204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Google Drive - Wikipedia, la enciclopedia libre">
            <a:extLst>
              <a:ext uri="{FF2B5EF4-FFF2-40B4-BE49-F238E27FC236}">
                <a16:creationId xmlns:a16="http://schemas.microsoft.com/office/drawing/2014/main" id="{C1390815-8755-4C86-8080-06AB35E715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6067" y="4977414"/>
            <a:ext cx="787658" cy="7078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Microsoft Word 2019 - Descargar Gratis para PC">
            <a:extLst>
              <a:ext uri="{FF2B5EF4-FFF2-40B4-BE49-F238E27FC236}">
                <a16:creationId xmlns:a16="http://schemas.microsoft.com/office/drawing/2014/main" id="{7B9F7DF9-6C8D-4B62-BF09-DBD8244E9A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4206" y="4979288"/>
            <a:ext cx="1381125" cy="8286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omo crear una presentación de diapositivas en PowerPoint">
            <a:extLst>
              <a:ext uri="{FF2B5EF4-FFF2-40B4-BE49-F238E27FC236}">
                <a16:creationId xmlns:a16="http://schemas.microsoft.com/office/drawing/2014/main" id="{40E4A4BB-EE72-4156-936C-66B40A6243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60284" y="4989046"/>
            <a:ext cx="1243013" cy="8286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27">
            <a:extLst>
              <a:ext uri="{FF2B5EF4-FFF2-40B4-BE49-F238E27FC236}">
                <a16:creationId xmlns:a16="http://schemas.microsoft.com/office/drawing/2014/main" id="{1528B782-2993-4710-855C-3E6A934936C7}"/>
              </a:ext>
            </a:extLst>
          </p:cNvPr>
          <p:cNvSpPr txBox="1"/>
          <p:nvPr/>
        </p:nvSpPr>
        <p:spPr>
          <a:xfrm>
            <a:off x="1124717" y="192818"/>
            <a:ext cx="8100640" cy="615553"/>
          </a:xfrm>
          <a:prstGeom prst="rect">
            <a:avLst/>
          </a:prstGeom>
          <a:noFill/>
        </p:spPr>
        <p:txBody>
          <a:bodyPr wrap="square" rtlCol="0">
            <a:spAutoFit/>
          </a:bodyPr>
          <a:lstStyle/>
          <a:p>
            <a:pPr lvl="0" algn="r">
              <a:defRPr/>
            </a:pPr>
            <a:r>
              <a:rPr lang="es-PE" sz="3400" b="1" dirty="0">
                <a:solidFill>
                  <a:srgbClr val="FF0000"/>
                </a:solidFill>
              </a:rPr>
              <a:t>HERRAMIENTAS EDUCATIVAS DIGITALES</a:t>
            </a:r>
            <a:endParaRPr kumimoji="0" lang="en-GB" sz="3400" b="1" i="0" u="none" strike="noStrike" kern="1200" cap="none" spc="0" normalizeH="0" baseline="0" noProof="0" dirty="0">
              <a:ln>
                <a:noFill/>
              </a:ln>
              <a:solidFill>
                <a:srgbClr val="FF0000"/>
              </a:solidFill>
              <a:effectLst/>
              <a:uLnTx/>
              <a:uFillTx/>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175661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6" grpId="0"/>
      <p:bldP spid="17" grpId="0"/>
      <p:bldP spid="20" grpId="0"/>
      <p:bldP spid="21" grpId="0"/>
      <p:bldP spid="24" grpId="0"/>
      <p:bldP spid="25" grpId="0"/>
      <p:bldP spid="27"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5" name="TextBox 27">
            <a:extLst>
              <a:ext uri="{FF2B5EF4-FFF2-40B4-BE49-F238E27FC236}">
                <a16:creationId xmlns:a16="http://schemas.microsoft.com/office/drawing/2014/main" id="{874978BD-9ED8-4555-A747-A33F47AAF14D}"/>
              </a:ext>
            </a:extLst>
          </p:cNvPr>
          <p:cNvSpPr txBox="1"/>
          <p:nvPr/>
        </p:nvSpPr>
        <p:spPr>
          <a:xfrm>
            <a:off x="2295427" y="198864"/>
            <a:ext cx="6832601" cy="615553"/>
          </a:xfrm>
          <a:prstGeom prst="rect">
            <a:avLst/>
          </a:prstGeom>
          <a:noFill/>
        </p:spPr>
        <p:txBody>
          <a:bodyPr wrap="square" rtlCol="0">
            <a:spAutoFit/>
          </a:bodyPr>
          <a:lstStyle/>
          <a:p>
            <a:pPr lvl="0" algn="r">
              <a:defRPr/>
            </a:pPr>
            <a:r>
              <a:rPr lang="es-PE" sz="3400" b="1" dirty="0">
                <a:solidFill>
                  <a:srgbClr val="FF0000"/>
                </a:solidFill>
              </a:rPr>
              <a:t>RECURSOS DIGITALES EDUCATIVOS</a:t>
            </a:r>
            <a:endParaRPr kumimoji="0" lang="en-GB" sz="3400" b="1" i="0" u="none" strike="noStrike" kern="1200" cap="none" spc="0" normalizeH="0" baseline="0" noProof="0" dirty="0">
              <a:ln>
                <a:noFill/>
              </a:ln>
              <a:solidFill>
                <a:srgbClr val="FF0000"/>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6" name="CuadroTexto 35">
            <a:extLst>
              <a:ext uri="{FF2B5EF4-FFF2-40B4-BE49-F238E27FC236}">
                <a16:creationId xmlns:a16="http://schemas.microsoft.com/office/drawing/2014/main" id="{82DD1DB6-BB08-40ED-B289-0DF61B12E73E}"/>
              </a:ext>
            </a:extLst>
          </p:cNvPr>
          <p:cNvSpPr txBox="1"/>
          <p:nvPr/>
        </p:nvSpPr>
        <p:spPr>
          <a:xfrm>
            <a:off x="95789" y="1569009"/>
            <a:ext cx="1178560" cy="369332"/>
          </a:xfrm>
          <a:prstGeom prst="rect">
            <a:avLst/>
          </a:prstGeom>
          <a:noFill/>
        </p:spPr>
        <p:txBody>
          <a:bodyPr wrap="square" rtlCol="0">
            <a:spAutoFit/>
          </a:bodyPr>
          <a:lstStyle/>
          <a:p>
            <a:r>
              <a:rPr lang="es-ES" dirty="0"/>
              <a:t>Elemento</a:t>
            </a:r>
            <a:endParaRPr lang="es-PE" dirty="0"/>
          </a:p>
        </p:txBody>
      </p:sp>
      <p:sp>
        <p:nvSpPr>
          <p:cNvPr id="37" name="CuadroTexto 36">
            <a:extLst>
              <a:ext uri="{FF2B5EF4-FFF2-40B4-BE49-F238E27FC236}">
                <a16:creationId xmlns:a16="http://schemas.microsoft.com/office/drawing/2014/main" id="{000335BB-2EFB-4C73-912F-8DB54786EFFC}"/>
              </a:ext>
            </a:extLst>
          </p:cNvPr>
          <p:cNvSpPr txBox="1"/>
          <p:nvPr/>
        </p:nvSpPr>
        <p:spPr>
          <a:xfrm>
            <a:off x="2025456" y="751959"/>
            <a:ext cx="1371600" cy="369332"/>
          </a:xfrm>
          <a:prstGeom prst="rect">
            <a:avLst/>
          </a:prstGeom>
          <a:noFill/>
        </p:spPr>
        <p:txBody>
          <a:bodyPr wrap="square" rtlCol="0">
            <a:spAutoFit/>
          </a:bodyPr>
          <a:lstStyle/>
          <a:p>
            <a:r>
              <a:rPr lang="es-ES" dirty="0"/>
              <a:t>codificado</a:t>
            </a:r>
            <a:endParaRPr lang="es-PE" dirty="0"/>
          </a:p>
        </p:txBody>
      </p:sp>
      <p:sp>
        <p:nvSpPr>
          <p:cNvPr id="38" name="CuadroTexto 37">
            <a:extLst>
              <a:ext uri="{FF2B5EF4-FFF2-40B4-BE49-F238E27FC236}">
                <a16:creationId xmlns:a16="http://schemas.microsoft.com/office/drawing/2014/main" id="{56A52B4C-C7CC-41D7-823A-834565DECE75}"/>
              </a:ext>
            </a:extLst>
          </p:cNvPr>
          <p:cNvSpPr txBox="1"/>
          <p:nvPr/>
        </p:nvSpPr>
        <p:spPr>
          <a:xfrm>
            <a:off x="4558729" y="691938"/>
            <a:ext cx="1732280" cy="369332"/>
          </a:xfrm>
          <a:prstGeom prst="rect">
            <a:avLst/>
          </a:prstGeom>
          <a:noFill/>
        </p:spPr>
        <p:txBody>
          <a:bodyPr wrap="square" rtlCol="0">
            <a:spAutoFit/>
          </a:bodyPr>
          <a:lstStyle/>
          <a:p>
            <a:r>
              <a:rPr lang="es-ES" dirty="0"/>
              <a:t>Formato digital</a:t>
            </a:r>
            <a:endParaRPr lang="es-PE" dirty="0"/>
          </a:p>
        </p:txBody>
      </p:sp>
      <p:sp>
        <p:nvSpPr>
          <p:cNvPr id="39" name="CuadroTexto 38">
            <a:extLst>
              <a:ext uri="{FF2B5EF4-FFF2-40B4-BE49-F238E27FC236}">
                <a16:creationId xmlns:a16="http://schemas.microsoft.com/office/drawing/2014/main" id="{DE0341C8-EE02-4894-A03D-03A62BDABC98}"/>
              </a:ext>
            </a:extLst>
          </p:cNvPr>
          <p:cNvSpPr txBox="1"/>
          <p:nvPr/>
        </p:nvSpPr>
        <p:spPr>
          <a:xfrm>
            <a:off x="7624351" y="672581"/>
            <a:ext cx="1732280" cy="369332"/>
          </a:xfrm>
          <a:prstGeom prst="rect">
            <a:avLst/>
          </a:prstGeom>
          <a:noFill/>
        </p:spPr>
        <p:txBody>
          <a:bodyPr wrap="square" rtlCol="0">
            <a:spAutoFit/>
          </a:bodyPr>
          <a:lstStyle/>
          <a:p>
            <a:r>
              <a:rPr lang="es-ES" dirty="0"/>
              <a:t>visualizar</a:t>
            </a:r>
            <a:endParaRPr lang="es-PE" dirty="0"/>
          </a:p>
        </p:txBody>
      </p:sp>
      <p:sp>
        <p:nvSpPr>
          <p:cNvPr id="40" name="CuadroTexto 39">
            <a:extLst>
              <a:ext uri="{FF2B5EF4-FFF2-40B4-BE49-F238E27FC236}">
                <a16:creationId xmlns:a16="http://schemas.microsoft.com/office/drawing/2014/main" id="{78AC4B29-B0C8-4102-8A55-5A0BFAFF5A42}"/>
              </a:ext>
            </a:extLst>
          </p:cNvPr>
          <p:cNvSpPr txBox="1"/>
          <p:nvPr/>
        </p:nvSpPr>
        <p:spPr>
          <a:xfrm>
            <a:off x="7630985" y="1731452"/>
            <a:ext cx="1226816" cy="369332"/>
          </a:xfrm>
          <a:prstGeom prst="rect">
            <a:avLst/>
          </a:prstGeom>
          <a:noFill/>
        </p:spPr>
        <p:txBody>
          <a:bodyPr wrap="square" rtlCol="0">
            <a:spAutoFit/>
          </a:bodyPr>
          <a:lstStyle/>
          <a:p>
            <a:r>
              <a:rPr lang="es-ES" dirty="0"/>
              <a:t>almacenar</a:t>
            </a:r>
            <a:endParaRPr lang="es-PE" dirty="0"/>
          </a:p>
        </p:txBody>
      </p:sp>
      <p:sp>
        <p:nvSpPr>
          <p:cNvPr id="41" name="CuadroTexto 40">
            <a:extLst>
              <a:ext uri="{FF2B5EF4-FFF2-40B4-BE49-F238E27FC236}">
                <a16:creationId xmlns:a16="http://schemas.microsoft.com/office/drawing/2014/main" id="{0CDB67DE-B0C7-476D-9703-E011CFA66717}"/>
              </a:ext>
            </a:extLst>
          </p:cNvPr>
          <p:cNvSpPr txBox="1"/>
          <p:nvPr/>
        </p:nvSpPr>
        <p:spPr>
          <a:xfrm>
            <a:off x="9892988" y="989159"/>
            <a:ext cx="1732280" cy="646331"/>
          </a:xfrm>
          <a:prstGeom prst="rect">
            <a:avLst/>
          </a:prstGeom>
          <a:noFill/>
        </p:spPr>
        <p:txBody>
          <a:bodyPr wrap="square" rtlCol="0">
            <a:spAutoFit/>
          </a:bodyPr>
          <a:lstStyle/>
          <a:p>
            <a:r>
              <a:rPr lang="es-ES" dirty="0"/>
              <a:t>Dispositivo electrónico </a:t>
            </a:r>
            <a:endParaRPr lang="es-PE" dirty="0"/>
          </a:p>
        </p:txBody>
      </p:sp>
      <p:pic>
        <p:nvPicPr>
          <p:cNvPr id="42" name="Picture 2" descr="Aprende a escribir tu nombre en código binario! - VIX">
            <a:extLst>
              <a:ext uri="{FF2B5EF4-FFF2-40B4-BE49-F238E27FC236}">
                <a16:creationId xmlns:a16="http://schemas.microsoft.com/office/drawing/2014/main" id="{FC7C8405-6957-4B3B-A3FA-31A8E440F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2669" y="1339407"/>
            <a:ext cx="1646109" cy="1027521"/>
          </a:xfrm>
          <a:prstGeom prst="rect">
            <a:avLst/>
          </a:prstGeom>
          <a:noFill/>
          <a:extLst>
            <a:ext uri="{909E8E84-426E-40DD-AFC4-6F175D3DCCD1}">
              <a14:hiddenFill xmlns:a14="http://schemas.microsoft.com/office/drawing/2010/main">
                <a:solidFill>
                  <a:srgbClr val="FFFFFF"/>
                </a:solidFill>
              </a14:hiddenFill>
            </a:ext>
          </a:extLst>
        </p:spPr>
      </p:pic>
      <p:sp>
        <p:nvSpPr>
          <p:cNvPr id="43" name="Flecha: a la derecha 42">
            <a:extLst>
              <a:ext uri="{FF2B5EF4-FFF2-40B4-BE49-F238E27FC236}">
                <a16:creationId xmlns:a16="http://schemas.microsoft.com/office/drawing/2014/main" id="{C53D1533-6E33-4CFA-A873-93734EC9AFC6}"/>
              </a:ext>
            </a:extLst>
          </p:cNvPr>
          <p:cNvSpPr/>
          <p:nvPr/>
        </p:nvSpPr>
        <p:spPr>
          <a:xfrm>
            <a:off x="1274349" y="1640130"/>
            <a:ext cx="365760" cy="298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4" name="Picture 4" descr="EXTENSIONES de ARCHIVO 】¿Qué son, para que sirven y tipos? ▷ 2021">
            <a:extLst>
              <a:ext uri="{FF2B5EF4-FFF2-40B4-BE49-F238E27FC236}">
                <a16:creationId xmlns:a16="http://schemas.microsoft.com/office/drawing/2014/main" id="{27078EE8-6B78-46D9-81AD-85D58AF9D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9225" y="1034236"/>
            <a:ext cx="2570764" cy="152832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Cómo ver las características de mi ordenador con Windows 7 o Windows 10">
            <a:extLst>
              <a:ext uri="{FF2B5EF4-FFF2-40B4-BE49-F238E27FC236}">
                <a16:creationId xmlns:a16="http://schemas.microsoft.com/office/drawing/2014/main" id="{99A95215-E72C-4579-92FA-D452663F71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7748" y="1035764"/>
            <a:ext cx="994042" cy="66435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Ventajas y Desventajas Del Almacenamiento Digital.">
            <a:extLst>
              <a:ext uri="{FF2B5EF4-FFF2-40B4-BE49-F238E27FC236}">
                <a16:creationId xmlns:a16="http://schemas.microsoft.com/office/drawing/2014/main" id="{DA859E48-0093-46CC-8BF1-DC03BFED8B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631" y="2029550"/>
            <a:ext cx="1911509" cy="1950796"/>
          </a:xfrm>
          <a:prstGeom prst="rect">
            <a:avLst/>
          </a:prstGeom>
          <a:noFill/>
          <a:extLst>
            <a:ext uri="{909E8E84-426E-40DD-AFC4-6F175D3DCCD1}">
              <a14:hiddenFill xmlns:a14="http://schemas.microsoft.com/office/drawing/2010/main">
                <a:solidFill>
                  <a:srgbClr val="FFFFFF"/>
                </a:solidFill>
              </a14:hiddenFill>
            </a:ext>
          </a:extLst>
        </p:spPr>
      </p:pic>
      <p:sp>
        <p:nvSpPr>
          <p:cNvPr id="47" name="Flecha: a la derecha 46">
            <a:extLst>
              <a:ext uri="{FF2B5EF4-FFF2-40B4-BE49-F238E27FC236}">
                <a16:creationId xmlns:a16="http://schemas.microsoft.com/office/drawing/2014/main" id="{3B0260C9-A769-463D-8ED5-B847923DE63A}"/>
              </a:ext>
            </a:extLst>
          </p:cNvPr>
          <p:cNvSpPr/>
          <p:nvPr/>
        </p:nvSpPr>
        <p:spPr>
          <a:xfrm>
            <a:off x="3631264" y="1594850"/>
            <a:ext cx="365760" cy="298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8" name="Flecha: a la derecha 47">
            <a:extLst>
              <a:ext uri="{FF2B5EF4-FFF2-40B4-BE49-F238E27FC236}">
                <a16:creationId xmlns:a16="http://schemas.microsoft.com/office/drawing/2014/main" id="{8F48C103-ED78-4798-8E84-E81216B0EA83}"/>
              </a:ext>
            </a:extLst>
          </p:cNvPr>
          <p:cNvSpPr/>
          <p:nvPr/>
        </p:nvSpPr>
        <p:spPr>
          <a:xfrm>
            <a:off x="7050757" y="1475951"/>
            <a:ext cx="365760" cy="298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9" name="Picture 4" descr="Gartner: En 2016 se venderán más dispositivos, pero se ganará menos">
            <a:extLst>
              <a:ext uri="{FF2B5EF4-FFF2-40B4-BE49-F238E27FC236}">
                <a16:creationId xmlns:a16="http://schemas.microsoft.com/office/drawing/2014/main" id="{CCA851F5-4381-43EB-AEDF-9395957CBB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9512" y="1649689"/>
            <a:ext cx="2646414" cy="1499635"/>
          </a:xfrm>
          <a:prstGeom prst="rect">
            <a:avLst/>
          </a:prstGeom>
          <a:noFill/>
          <a:extLst>
            <a:ext uri="{909E8E84-426E-40DD-AFC4-6F175D3DCCD1}">
              <a14:hiddenFill xmlns:a14="http://schemas.microsoft.com/office/drawing/2010/main">
                <a:solidFill>
                  <a:srgbClr val="FFFFFF"/>
                </a:solidFill>
              </a14:hiddenFill>
            </a:ext>
          </a:extLst>
        </p:spPr>
      </p:pic>
      <p:sp>
        <p:nvSpPr>
          <p:cNvPr id="50" name="Cerrar llave 49">
            <a:extLst>
              <a:ext uri="{FF2B5EF4-FFF2-40B4-BE49-F238E27FC236}">
                <a16:creationId xmlns:a16="http://schemas.microsoft.com/office/drawing/2014/main" id="{E9038781-BACB-4E51-A32C-1F7E693D0084}"/>
              </a:ext>
            </a:extLst>
          </p:cNvPr>
          <p:cNvSpPr/>
          <p:nvPr/>
        </p:nvSpPr>
        <p:spPr>
          <a:xfrm rot="5400000">
            <a:off x="9344550" y="2247718"/>
            <a:ext cx="366958" cy="3812639"/>
          </a:xfrm>
          <a:prstGeom prst="rightBrace">
            <a:avLst>
              <a:gd name="adj1" fmla="val 8333"/>
              <a:gd name="adj2" fmla="val 5106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51" name="AutoShape 20" descr="EJEMPLOS Y CONCEPTOS DE ESTILOS DE PAGINAS WEB EXITOSAS">
            <a:extLst>
              <a:ext uri="{FF2B5EF4-FFF2-40B4-BE49-F238E27FC236}">
                <a16:creationId xmlns:a16="http://schemas.microsoft.com/office/drawing/2014/main" id="{51282F26-DCF1-477E-B34B-D483AD1CF592}"/>
              </a:ext>
            </a:extLst>
          </p:cNvPr>
          <p:cNvSpPr>
            <a:spLocks noChangeAspect="1" noChangeArrowheads="1"/>
          </p:cNvSpPr>
          <p:nvPr/>
        </p:nvSpPr>
        <p:spPr bwMode="auto">
          <a:xfrm>
            <a:off x="5673629" y="195000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52" name="AutoShape 24" descr="EJEMPLOS Y CONCEPTOS DE ESTILOS DE PAGINAS WEB EXITOSAS">
            <a:extLst>
              <a:ext uri="{FF2B5EF4-FFF2-40B4-BE49-F238E27FC236}">
                <a16:creationId xmlns:a16="http://schemas.microsoft.com/office/drawing/2014/main" id="{7CB44850-8FD5-42B6-8B78-1246024EEFEC}"/>
              </a:ext>
            </a:extLst>
          </p:cNvPr>
          <p:cNvSpPr>
            <a:spLocks noChangeAspect="1" noChangeArrowheads="1"/>
          </p:cNvSpPr>
          <p:nvPr/>
        </p:nvSpPr>
        <p:spPr bwMode="auto">
          <a:xfrm>
            <a:off x="5826029" y="210240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53" name="CuadroTexto 52">
            <a:extLst>
              <a:ext uri="{FF2B5EF4-FFF2-40B4-BE49-F238E27FC236}">
                <a16:creationId xmlns:a16="http://schemas.microsoft.com/office/drawing/2014/main" id="{F66F7876-8C0F-4F22-B4CC-21C2EDC93753}"/>
              </a:ext>
            </a:extLst>
          </p:cNvPr>
          <p:cNvSpPr txBox="1"/>
          <p:nvPr/>
        </p:nvSpPr>
        <p:spPr>
          <a:xfrm>
            <a:off x="8857801" y="4405997"/>
            <a:ext cx="1732280" cy="646331"/>
          </a:xfrm>
          <a:prstGeom prst="rect">
            <a:avLst/>
          </a:prstGeom>
          <a:noFill/>
        </p:spPr>
        <p:txBody>
          <a:bodyPr wrap="square" rtlCol="0">
            <a:spAutoFit/>
          </a:bodyPr>
          <a:lstStyle/>
          <a:p>
            <a:r>
              <a:rPr lang="es-ES" dirty="0"/>
              <a:t>Proceso educativo</a:t>
            </a:r>
            <a:endParaRPr lang="es-PE" dirty="0"/>
          </a:p>
        </p:txBody>
      </p:sp>
      <p:pic>
        <p:nvPicPr>
          <p:cNvPr id="54" name="Picture 2" descr="Ejemplo de Procesadores De Texto">
            <a:extLst>
              <a:ext uri="{FF2B5EF4-FFF2-40B4-BE49-F238E27FC236}">
                <a16:creationId xmlns:a16="http://schemas.microsoft.com/office/drawing/2014/main" id="{6E8B77E8-5DB3-477A-8489-0011CCC9CD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2774" y="2939334"/>
            <a:ext cx="1599994" cy="133332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Niño Blogger Posando Frente a La Cámara Para Grabar Video Casero Para Vlog  Los Niños Logran Acceder Al Canal De Las Redes Sociale Imagen de archivo -  Imagen de persona, social: 164346461">
            <a:extLst>
              <a:ext uri="{FF2B5EF4-FFF2-40B4-BE49-F238E27FC236}">
                <a16:creationId xmlns:a16="http://schemas.microsoft.com/office/drawing/2014/main" id="{23EA625B-489D-414A-B6AF-D7C6BC90B3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4144" y="4592192"/>
            <a:ext cx="1646110" cy="118836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Podcast para niñas y niños: Una gran opción para aprender en casa -  Viviendo En Casa">
            <a:extLst>
              <a:ext uri="{FF2B5EF4-FFF2-40B4-BE49-F238E27FC236}">
                <a16:creationId xmlns:a16="http://schemas.microsoft.com/office/drawing/2014/main" id="{FD5A0356-4A0C-4D15-9243-251A7B82D9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5219" y="2806002"/>
            <a:ext cx="1599995" cy="159999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Estupendo Cuadernillo de Pupiletras para Trabajar El Abecedario con Niños  de Inicial Y Preescolar | Técnicas Para Docentes">
            <a:extLst>
              <a:ext uri="{FF2B5EF4-FFF2-40B4-BE49-F238E27FC236}">
                <a16:creationId xmlns:a16="http://schemas.microsoft.com/office/drawing/2014/main" id="{933F4573-38D4-4F73-A725-3838A4E778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0505" y="4526028"/>
            <a:ext cx="1627506" cy="1220629"/>
          </a:xfrm>
          <a:prstGeom prst="rect">
            <a:avLst/>
          </a:prstGeom>
          <a:noFill/>
          <a:extLst>
            <a:ext uri="{909E8E84-426E-40DD-AFC4-6F175D3DCCD1}">
              <a14:hiddenFill xmlns:a14="http://schemas.microsoft.com/office/drawing/2010/main">
                <a:solidFill>
                  <a:srgbClr val="FFFFFF"/>
                </a:solidFill>
              </a14:hiddenFill>
            </a:ext>
          </a:extLst>
        </p:spPr>
      </p:pic>
      <p:sp>
        <p:nvSpPr>
          <p:cNvPr id="58" name="Flecha: a la derecha 57">
            <a:extLst>
              <a:ext uri="{FF2B5EF4-FFF2-40B4-BE49-F238E27FC236}">
                <a16:creationId xmlns:a16="http://schemas.microsoft.com/office/drawing/2014/main" id="{7A004D55-1EAB-49C2-85A6-5A523351DB51}"/>
              </a:ext>
            </a:extLst>
          </p:cNvPr>
          <p:cNvSpPr/>
          <p:nvPr/>
        </p:nvSpPr>
        <p:spPr>
          <a:xfrm rot="10800000">
            <a:off x="6849989" y="4580056"/>
            <a:ext cx="365760" cy="298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426597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5" name="CuadroTexto 4">
            <a:extLst>
              <a:ext uri="{FF2B5EF4-FFF2-40B4-BE49-F238E27FC236}">
                <a16:creationId xmlns:a16="http://schemas.microsoft.com/office/drawing/2014/main" id="{D4104A88-67E8-4727-82BD-B1A3DA727793}"/>
              </a:ext>
            </a:extLst>
          </p:cNvPr>
          <p:cNvSpPr txBox="1"/>
          <p:nvPr/>
        </p:nvSpPr>
        <p:spPr>
          <a:xfrm>
            <a:off x="589280" y="353814"/>
            <a:ext cx="7630160" cy="461665"/>
          </a:xfrm>
          <a:prstGeom prst="rect">
            <a:avLst/>
          </a:prstGeom>
          <a:noFill/>
        </p:spPr>
        <p:txBody>
          <a:bodyPr wrap="square" rtlCol="0">
            <a:spAutoFit/>
          </a:bodyPr>
          <a:lstStyle/>
          <a:p>
            <a:r>
              <a:rPr lang="es-ES" sz="2400" b="1" dirty="0">
                <a:solidFill>
                  <a:srgbClr val="FF0000"/>
                </a:solidFill>
              </a:rPr>
              <a:t>PLATAFORMAS VIRTUALES DE APRENDIZAJE</a:t>
            </a:r>
            <a:endParaRPr lang="es-PE" sz="2400" b="1" dirty="0">
              <a:solidFill>
                <a:srgbClr val="FF0000"/>
              </a:solidFill>
            </a:endParaRPr>
          </a:p>
        </p:txBody>
      </p:sp>
      <p:pic>
        <p:nvPicPr>
          <p:cNvPr id="6" name="Imagen 5">
            <a:extLst>
              <a:ext uri="{FF2B5EF4-FFF2-40B4-BE49-F238E27FC236}">
                <a16:creationId xmlns:a16="http://schemas.microsoft.com/office/drawing/2014/main" id="{67B5D8E1-425F-4FF8-B067-50E80CF32871}"/>
              </a:ext>
            </a:extLst>
          </p:cNvPr>
          <p:cNvPicPr>
            <a:picLocks noChangeAspect="1"/>
          </p:cNvPicPr>
          <p:nvPr/>
        </p:nvPicPr>
        <p:blipFill>
          <a:blip r:embed="rId3"/>
          <a:stretch>
            <a:fillRect/>
          </a:stretch>
        </p:blipFill>
        <p:spPr>
          <a:xfrm>
            <a:off x="162390" y="1090930"/>
            <a:ext cx="9997610" cy="5448300"/>
          </a:xfrm>
          <a:prstGeom prst="rect">
            <a:avLst/>
          </a:prstGeom>
        </p:spPr>
      </p:pic>
    </p:spTree>
    <p:extLst>
      <p:ext uri="{BB962C8B-B14F-4D97-AF65-F5344CB8AC3E}">
        <p14:creationId xmlns:p14="http://schemas.microsoft.com/office/powerpoint/2010/main" val="2292848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5" name="CuadroTexto 4">
            <a:extLst>
              <a:ext uri="{FF2B5EF4-FFF2-40B4-BE49-F238E27FC236}">
                <a16:creationId xmlns:a16="http://schemas.microsoft.com/office/drawing/2014/main" id="{D4104A88-67E8-4727-82BD-B1A3DA727793}"/>
              </a:ext>
            </a:extLst>
          </p:cNvPr>
          <p:cNvSpPr txBox="1"/>
          <p:nvPr/>
        </p:nvSpPr>
        <p:spPr>
          <a:xfrm>
            <a:off x="589280" y="353814"/>
            <a:ext cx="7630160" cy="461665"/>
          </a:xfrm>
          <a:prstGeom prst="rect">
            <a:avLst/>
          </a:prstGeom>
          <a:noFill/>
        </p:spPr>
        <p:txBody>
          <a:bodyPr wrap="square" rtlCol="0">
            <a:spAutoFit/>
          </a:bodyPr>
          <a:lstStyle/>
          <a:p>
            <a:r>
              <a:rPr lang="es-ES" sz="2400" b="1" dirty="0">
                <a:solidFill>
                  <a:srgbClr val="FF0000"/>
                </a:solidFill>
              </a:rPr>
              <a:t>PLATAFORMAS VIRTUALES DE APRENDIZAJE</a:t>
            </a:r>
            <a:endParaRPr lang="es-PE" sz="2400" b="1" dirty="0">
              <a:solidFill>
                <a:srgbClr val="FF0000"/>
              </a:solidFill>
            </a:endParaRPr>
          </a:p>
        </p:txBody>
      </p:sp>
      <p:pic>
        <p:nvPicPr>
          <p:cNvPr id="3" name="Imagen 2">
            <a:extLst>
              <a:ext uri="{FF2B5EF4-FFF2-40B4-BE49-F238E27FC236}">
                <a16:creationId xmlns:a16="http://schemas.microsoft.com/office/drawing/2014/main" id="{E3BDFDDB-45E1-49B6-A20E-80A61ABB4ACE}"/>
              </a:ext>
            </a:extLst>
          </p:cNvPr>
          <p:cNvPicPr>
            <a:picLocks noChangeAspect="1"/>
          </p:cNvPicPr>
          <p:nvPr/>
        </p:nvPicPr>
        <p:blipFill>
          <a:blip r:embed="rId3"/>
          <a:stretch>
            <a:fillRect/>
          </a:stretch>
        </p:blipFill>
        <p:spPr>
          <a:xfrm>
            <a:off x="207963" y="1398587"/>
            <a:ext cx="9982518" cy="4467225"/>
          </a:xfrm>
          <a:prstGeom prst="rect">
            <a:avLst/>
          </a:prstGeom>
        </p:spPr>
      </p:pic>
    </p:spTree>
    <p:extLst>
      <p:ext uri="{BB962C8B-B14F-4D97-AF65-F5344CB8AC3E}">
        <p14:creationId xmlns:p14="http://schemas.microsoft.com/office/powerpoint/2010/main" val="3613891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5" name="CuadroTexto 4">
            <a:extLst>
              <a:ext uri="{FF2B5EF4-FFF2-40B4-BE49-F238E27FC236}">
                <a16:creationId xmlns:a16="http://schemas.microsoft.com/office/drawing/2014/main" id="{D4104A88-67E8-4727-82BD-B1A3DA727793}"/>
              </a:ext>
            </a:extLst>
          </p:cNvPr>
          <p:cNvSpPr txBox="1"/>
          <p:nvPr/>
        </p:nvSpPr>
        <p:spPr>
          <a:xfrm>
            <a:off x="589280" y="353814"/>
            <a:ext cx="7630160" cy="461665"/>
          </a:xfrm>
          <a:prstGeom prst="rect">
            <a:avLst/>
          </a:prstGeom>
          <a:noFill/>
        </p:spPr>
        <p:txBody>
          <a:bodyPr wrap="square" rtlCol="0">
            <a:spAutoFit/>
          </a:bodyPr>
          <a:lstStyle/>
          <a:p>
            <a:r>
              <a:rPr lang="es-ES" sz="2400" b="1" dirty="0">
                <a:solidFill>
                  <a:srgbClr val="FF0000"/>
                </a:solidFill>
              </a:rPr>
              <a:t>PLATAFORMAS VIRTUALES DE APRENDIZAJE</a:t>
            </a:r>
            <a:endParaRPr lang="es-PE" sz="2400" b="1" dirty="0">
              <a:solidFill>
                <a:srgbClr val="FF0000"/>
              </a:solidFill>
            </a:endParaRPr>
          </a:p>
        </p:txBody>
      </p:sp>
      <p:pic>
        <p:nvPicPr>
          <p:cNvPr id="3" name="Imagen 2">
            <a:extLst>
              <a:ext uri="{FF2B5EF4-FFF2-40B4-BE49-F238E27FC236}">
                <a16:creationId xmlns:a16="http://schemas.microsoft.com/office/drawing/2014/main" id="{6E778630-C955-49A5-9E48-AFF48CB8F938}"/>
              </a:ext>
            </a:extLst>
          </p:cNvPr>
          <p:cNvPicPr>
            <a:picLocks noChangeAspect="1"/>
          </p:cNvPicPr>
          <p:nvPr/>
        </p:nvPicPr>
        <p:blipFill>
          <a:blip r:embed="rId3"/>
          <a:stretch>
            <a:fillRect/>
          </a:stretch>
        </p:blipFill>
        <p:spPr>
          <a:xfrm>
            <a:off x="91123" y="828675"/>
            <a:ext cx="9530398" cy="5200650"/>
          </a:xfrm>
          <a:prstGeom prst="rect">
            <a:avLst/>
          </a:prstGeom>
        </p:spPr>
      </p:pic>
    </p:spTree>
    <p:extLst>
      <p:ext uri="{BB962C8B-B14F-4D97-AF65-F5344CB8AC3E}">
        <p14:creationId xmlns:p14="http://schemas.microsoft.com/office/powerpoint/2010/main" val="3729869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5" name="CuadroTexto 4">
            <a:extLst>
              <a:ext uri="{FF2B5EF4-FFF2-40B4-BE49-F238E27FC236}">
                <a16:creationId xmlns:a16="http://schemas.microsoft.com/office/drawing/2014/main" id="{D4104A88-67E8-4727-82BD-B1A3DA727793}"/>
              </a:ext>
            </a:extLst>
          </p:cNvPr>
          <p:cNvSpPr txBox="1"/>
          <p:nvPr/>
        </p:nvSpPr>
        <p:spPr>
          <a:xfrm>
            <a:off x="589280" y="353814"/>
            <a:ext cx="7630160" cy="461665"/>
          </a:xfrm>
          <a:prstGeom prst="rect">
            <a:avLst/>
          </a:prstGeom>
          <a:noFill/>
        </p:spPr>
        <p:txBody>
          <a:bodyPr wrap="square" rtlCol="0">
            <a:spAutoFit/>
          </a:bodyPr>
          <a:lstStyle/>
          <a:p>
            <a:r>
              <a:rPr lang="es-ES" sz="2400" b="1" dirty="0">
                <a:solidFill>
                  <a:srgbClr val="FF0000"/>
                </a:solidFill>
              </a:rPr>
              <a:t>PLATAFORMAS VIRTUALES DE APRENDIZAJE</a:t>
            </a:r>
            <a:endParaRPr lang="es-PE" sz="2400" b="1" dirty="0">
              <a:solidFill>
                <a:srgbClr val="FF0000"/>
              </a:solidFill>
            </a:endParaRPr>
          </a:p>
        </p:txBody>
      </p:sp>
      <p:pic>
        <p:nvPicPr>
          <p:cNvPr id="3" name="Imagen 2">
            <a:extLst>
              <a:ext uri="{FF2B5EF4-FFF2-40B4-BE49-F238E27FC236}">
                <a16:creationId xmlns:a16="http://schemas.microsoft.com/office/drawing/2014/main" id="{04299B94-A5D7-4AA5-AE4F-333FB70B3864}"/>
              </a:ext>
            </a:extLst>
          </p:cNvPr>
          <p:cNvPicPr>
            <a:picLocks noChangeAspect="1"/>
          </p:cNvPicPr>
          <p:nvPr/>
        </p:nvPicPr>
        <p:blipFill rotWithShape="1">
          <a:blip r:embed="rId3"/>
          <a:srcRect t="2464"/>
          <a:stretch/>
        </p:blipFill>
        <p:spPr>
          <a:xfrm>
            <a:off x="704850" y="1239519"/>
            <a:ext cx="9109710" cy="4700905"/>
          </a:xfrm>
          <a:prstGeom prst="rect">
            <a:avLst/>
          </a:prstGeom>
        </p:spPr>
      </p:pic>
    </p:spTree>
    <p:extLst>
      <p:ext uri="{BB962C8B-B14F-4D97-AF65-F5344CB8AC3E}">
        <p14:creationId xmlns:p14="http://schemas.microsoft.com/office/powerpoint/2010/main" val="882794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5" name="CuadroTexto 4">
            <a:extLst>
              <a:ext uri="{FF2B5EF4-FFF2-40B4-BE49-F238E27FC236}">
                <a16:creationId xmlns:a16="http://schemas.microsoft.com/office/drawing/2014/main" id="{D4104A88-67E8-4727-82BD-B1A3DA727793}"/>
              </a:ext>
            </a:extLst>
          </p:cNvPr>
          <p:cNvSpPr txBox="1"/>
          <p:nvPr/>
        </p:nvSpPr>
        <p:spPr>
          <a:xfrm>
            <a:off x="589280" y="353814"/>
            <a:ext cx="4815840" cy="461665"/>
          </a:xfrm>
          <a:prstGeom prst="rect">
            <a:avLst/>
          </a:prstGeom>
          <a:noFill/>
        </p:spPr>
        <p:txBody>
          <a:bodyPr wrap="square" rtlCol="0">
            <a:spAutoFit/>
          </a:bodyPr>
          <a:lstStyle/>
          <a:p>
            <a:r>
              <a:rPr lang="es-ES" sz="2400" b="1" dirty="0">
                <a:solidFill>
                  <a:srgbClr val="FF0000"/>
                </a:solidFill>
              </a:rPr>
              <a:t>HERRAMIENTAS DE COLABORACIÓN</a:t>
            </a:r>
            <a:endParaRPr lang="es-PE" sz="2400" b="1" dirty="0">
              <a:solidFill>
                <a:srgbClr val="FF0000"/>
              </a:solidFill>
            </a:endParaRPr>
          </a:p>
        </p:txBody>
      </p:sp>
      <p:sp>
        <p:nvSpPr>
          <p:cNvPr id="3" name="Rectángulo 2">
            <a:extLst>
              <a:ext uri="{FF2B5EF4-FFF2-40B4-BE49-F238E27FC236}">
                <a16:creationId xmlns:a16="http://schemas.microsoft.com/office/drawing/2014/main" id="{E458E448-E757-4800-A0DD-F6C80B5FA078}"/>
              </a:ext>
            </a:extLst>
          </p:cNvPr>
          <p:cNvSpPr/>
          <p:nvPr/>
        </p:nvSpPr>
        <p:spPr>
          <a:xfrm>
            <a:off x="3901440" y="1720840"/>
            <a:ext cx="6096000" cy="3416320"/>
          </a:xfrm>
          <a:prstGeom prst="rect">
            <a:avLst/>
          </a:prstGeom>
        </p:spPr>
        <p:txBody>
          <a:bodyPr>
            <a:spAutoFit/>
          </a:bodyPr>
          <a:lstStyle/>
          <a:p>
            <a:pPr algn="just"/>
            <a:r>
              <a:rPr lang="es-ES" dirty="0"/>
              <a:t>Te presentamos una potente herramienta gratuita: Drive de Google. Este es un espacio virtual en la nube, que permite guardar diferentes tipos de información como textos, imágenes, videos, entre otros. Este espacio virtual te da la opción de crear carpetas, las cuales se pueden visualizar o compartir con otras personas, mediante permisos para ver, editar o comentar. Otra de sus características es que Drive permite crear, colaborar y compartir documentos, presentaciones, hojas de cálculos, formularios, dibujos en línea, con otros. Para acceder a estos servicios es necesario crear una cuenta de correo de Gmail que es a la vez una cuenta de Google.</a:t>
            </a:r>
            <a:endParaRPr lang="es-PE" dirty="0"/>
          </a:p>
        </p:txBody>
      </p:sp>
      <p:pic>
        <p:nvPicPr>
          <p:cNvPr id="4" name="Imagen 3">
            <a:extLst>
              <a:ext uri="{FF2B5EF4-FFF2-40B4-BE49-F238E27FC236}">
                <a16:creationId xmlns:a16="http://schemas.microsoft.com/office/drawing/2014/main" id="{9902C93C-5411-40A7-843B-F8EE0059948B}"/>
              </a:ext>
            </a:extLst>
          </p:cNvPr>
          <p:cNvPicPr>
            <a:picLocks noChangeAspect="1"/>
          </p:cNvPicPr>
          <p:nvPr/>
        </p:nvPicPr>
        <p:blipFill>
          <a:blip r:embed="rId3"/>
          <a:stretch>
            <a:fillRect/>
          </a:stretch>
        </p:blipFill>
        <p:spPr>
          <a:xfrm>
            <a:off x="734400" y="2529840"/>
            <a:ext cx="2857500" cy="1600200"/>
          </a:xfrm>
          <a:prstGeom prst="rect">
            <a:avLst/>
          </a:prstGeom>
        </p:spPr>
      </p:pic>
      <p:sp>
        <p:nvSpPr>
          <p:cNvPr id="6" name="CuadroTexto 5">
            <a:extLst>
              <a:ext uri="{FF2B5EF4-FFF2-40B4-BE49-F238E27FC236}">
                <a16:creationId xmlns:a16="http://schemas.microsoft.com/office/drawing/2014/main" id="{45578E12-6CC2-476F-8840-470BAA9AFA7A}"/>
              </a:ext>
            </a:extLst>
          </p:cNvPr>
          <p:cNvSpPr txBox="1"/>
          <p:nvPr/>
        </p:nvSpPr>
        <p:spPr>
          <a:xfrm>
            <a:off x="589280" y="353814"/>
            <a:ext cx="7630160" cy="461665"/>
          </a:xfrm>
          <a:prstGeom prst="rect">
            <a:avLst/>
          </a:prstGeom>
          <a:noFill/>
        </p:spPr>
        <p:txBody>
          <a:bodyPr wrap="square" rtlCol="0">
            <a:spAutoFit/>
          </a:bodyPr>
          <a:lstStyle/>
          <a:p>
            <a:r>
              <a:rPr lang="es-ES" sz="2400" b="1" dirty="0">
                <a:solidFill>
                  <a:srgbClr val="FF0000"/>
                </a:solidFill>
              </a:rPr>
              <a:t>PLATAFORMAS VIRTUALES DE APRENDIZAJE</a:t>
            </a:r>
            <a:endParaRPr lang="es-PE" sz="2400" b="1" dirty="0">
              <a:solidFill>
                <a:srgbClr val="FF0000"/>
              </a:solidFill>
            </a:endParaRPr>
          </a:p>
        </p:txBody>
      </p:sp>
      <p:pic>
        <p:nvPicPr>
          <p:cNvPr id="7" name="Imagen 6">
            <a:extLst>
              <a:ext uri="{FF2B5EF4-FFF2-40B4-BE49-F238E27FC236}">
                <a16:creationId xmlns:a16="http://schemas.microsoft.com/office/drawing/2014/main" id="{DA61D017-80AD-4235-9FC4-E0A36BB1E5FD}"/>
              </a:ext>
            </a:extLst>
          </p:cNvPr>
          <p:cNvPicPr>
            <a:picLocks noChangeAspect="1"/>
          </p:cNvPicPr>
          <p:nvPr/>
        </p:nvPicPr>
        <p:blipFill rotWithShape="1">
          <a:blip r:embed="rId4"/>
          <a:srcRect t="2464"/>
          <a:stretch/>
        </p:blipFill>
        <p:spPr>
          <a:xfrm>
            <a:off x="704850" y="1239519"/>
            <a:ext cx="9109710" cy="4700905"/>
          </a:xfrm>
          <a:prstGeom prst="rect">
            <a:avLst/>
          </a:prstGeom>
        </p:spPr>
      </p:pic>
    </p:spTree>
    <p:extLst>
      <p:ext uri="{BB962C8B-B14F-4D97-AF65-F5344CB8AC3E}">
        <p14:creationId xmlns:p14="http://schemas.microsoft.com/office/powerpoint/2010/main" val="683985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5" name="CuadroTexto 4">
            <a:extLst>
              <a:ext uri="{FF2B5EF4-FFF2-40B4-BE49-F238E27FC236}">
                <a16:creationId xmlns:a16="http://schemas.microsoft.com/office/drawing/2014/main" id="{D4104A88-67E8-4727-82BD-B1A3DA727793}"/>
              </a:ext>
            </a:extLst>
          </p:cNvPr>
          <p:cNvSpPr txBox="1"/>
          <p:nvPr/>
        </p:nvSpPr>
        <p:spPr>
          <a:xfrm>
            <a:off x="589280" y="353814"/>
            <a:ext cx="7630160" cy="461665"/>
          </a:xfrm>
          <a:prstGeom prst="rect">
            <a:avLst/>
          </a:prstGeom>
          <a:noFill/>
        </p:spPr>
        <p:txBody>
          <a:bodyPr wrap="square" rtlCol="0">
            <a:spAutoFit/>
          </a:bodyPr>
          <a:lstStyle/>
          <a:p>
            <a:r>
              <a:rPr lang="es-ES" sz="2400" b="1" dirty="0">
                <a:solidFill>
                  <a:srgbClr val="FF0000"/>
                </a:solidFill>
              </a:rPr>
              <a:t>HERRAMIENTAS PARA LA COMUNICACIÓN</a:t>
            </a:r>
            <a:endParaRPr lang="es-PE" sz="2400" b="1" dirty="0">
              <a:solidFill>
                <a:srgbClr val="FF0000"/>
              </a:solidFill>
            </a:endParaRPr>
          </a:p>
        </p:txBody>
      </p:sp>
      <p:pic>
        <p:nvPicPr>
          <p:cNvPr id="3" name="Imagen 2">
            <a:extLst>
              <a:ext uri="{FF2B5EF4-FFF2-40B4-BE49-F238E27FC236}">
                <a16:creationId xmlns:a16="http://schemas.microsoft.com/office/drawing/2014/main" id="{112F1F4B-D5E9-4C5F-AD04-E648CDC776F1}"/>
              </a:ext>
            </a:extLst>
          </p:cNvPr>
          <p:cNvPicPr>
            <a:picLocks noChangeAspect="1"/>
          </p:cNvPicPr>
          <p:nvPr/>
        </p:nvPicPr>
        <p:blipFill>
          <a:blip r:embed="rId3"/>
          <a:stretch>
            <a:fillRect/>
          </a:stretch>
        </p:blipFill>
        <p:spPr>
          <a:xfrm>
            <a:off x="628953" y="985520"/>
            <a:ext cx="8235746" cy="5252720"/>
          </a:xfrm>
          <a:prstGeom prst="rect">
            <a:avLst/>
          </a:prstGeom>
        </p:spPr>
      </p:pic>
    </p:spTree>
    <p:extLst>
      <p:ext uri="{BB962C8B-B14F-4D97-AF65-F5344CB8AC3E}">
        <p14:creationId xmlns:p14="http://schemas.microsoft.com/office/powerpoint/2010/main" val="562624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5" name="CuadroTexto 4">
            <a:extLst>
              <a:ext uri="{FF2B5EF4-FFF2-40B4-BE49-F238E27FC236}">
                <a16:creationId xmlns:a16="http://schemas.microsoft.com/office/drawing/2014/main" id="{D4104A88-67E8-4727-82BD-B1A3DA727793}"/>
              </a:ext>
            </a:extLst>
          </p:cNvPr>
          <p:cNvSpPr txBox="1"/>
          <p:nvPr/>
        </p:nvSpPr>
        <p:spPr>
          <a:xfrm>
            <a:off x="589280" y="353814"/>
            <a:ext cx="7630160" cy="461665"/>
          </a:xfrm>
          <a:prstGeom prst="rect">
            <a:avLst/>
          </a:prstGeom>
          <a:noFill/>
        </p:spPr>
        <p:txBody>
          <a:bodyPr wrap="square" rtlCol="0">
            <a:spAutoFit/>
          </a:bodyPr>
          <a:lstStyle/>
          <a:p>
            <a:r>
              <a:rPr lang="es-ES" sz="2400" b="1" dirty="0">
                <a:solidFill>
                  <a:srgbClr val="FF0000"/>
                </a:solidFill>
              </a:rPr>
              <a:t>HERRAMIENTAS PARA LA COMUNICACIÓN</a:t>
            </a:r>
            <a:endParaRPr lang="es-PE" sz="2400" b="1" dirty="0">
              <a:solidFill>
                <a:srgbClr val="FF0000"/>
              </a:solidFill>
            </a:endParaRPr>
          </a:p>
        </p:txBody>
      </p:sp>
      <p:pic>
        <p:nvPicPr>
          <p:cNvPr id="3" name="Imagen 2">
            <a:extLst>
              <a:ext uri="{FF2B5EF4-FFF2-40B4-BE49-F238E27FC236}">
                <a16:creationId xmlns:a16="http://schemas.microsoft.com/office/drawing/2014/main" id="{FAEA2541-DBAC-4F01-B7B6-E963E05B7888}"/>
              </a:ext>
            </a:extLst>
          </p:cNvPr>
          <p:cNvPicPr>
            <a:picLocks noChangeAspect="1"/>
          </p:cNvPicPr>
          <p:nvPr/>
        </p:nvPicPr>
        <p:blipFill>
          <a:blip r:embed="rId3"/>
          <a:stretch>
            <a:fillRect/>
          </a:stretch>
        </p:blipFill>
        <p:spPr>
          <a:xfrm>
            <a:off x="764540" y="1376680"/>
            <a:ext cx="8389620" cy="4572000"/>
          </a:xfrm>
          <a:prstGeom prst="rect">
            <a:avLst/>
          </a:prstGeom>
        </p:spPr>
      </p:pic>
    </p:spTree>
    <p:extLst>
      <p:ext uri="{BB962C8B-B14F-4D97-AF65-F5344CB8AC3E}">
        <p14:creationId xmlns:p14="http://schemas.microsoft.com/office/powerpoint/2010/main" val="937261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TextBox 27">
            <a:extLst>
              <a:ext uri="{FF2B5EF4-FFF2-40B4-BE49-F238E27FC236}">
                <a16:creationId xmlns:a16="http://schemas.microsoft.com/office/drawing/2014/main" id="{0E89B824-AC7B-43F4-BB71-C31117F94DC3}"/>
              </a:ext>
            </a:extLst>
          </p:cNvPr>
          <p:cNvSpPr txBox="1"/>
          <p:nvPr/>
        </p:nvSpPr>
        <p:spPr>
          <a:xfrm>
            <a:off x="3383280" y="396487"/>
            <a:ext cx="2967980" cy="615553"/>
          </a:xfrm>
          <a:prstGeom prst="rect">
            <a:avLst/>
          </a:prstGeom>
          <a:noFill/>
        </p:spPr>
        <p:txBody>
          <a:bodyPr wrap="square" rtlCol="0">
            <a:spAutoFit/>
          </a:bodyPr>
          <a:lstStyle/>
          <a:p>
            <a:pPr lvl="0" algn="r">
              <a:defRPr/>
            </a:pPr>
            <a:r>
              <a:rPr lang="es-PE" sz="3400" b="1" dirty="0">
                <a:solidFill>
                  <a:srgbClr val="FF0000"/>
                </a:solidFill>
              </a:rPr>
              <a:t>Características</a:t>
            </a:r>
            <a:endParaRPr kumimoji="0" lang="en-GB" sz="3400" b="1" i="0" u="none" strike="noStrike" kern="1200" cap="none" spc="0" normalizeH="0" baseline="0" noProof="0" dirty="0">
              <a:ln>
                <a:noFill/>
              </a:ln>
              <a:solidFill>
                <a:srgbClr val="FF0000"/>
              </a:solidFill>
              <a:effectLst/>
              <a:uLnTx/>
              <a:uFillTx/>
              <a:latin typeface="Noto Sans" panose="020B0502040504020204" pitchFamily="34"/>
              <a:ea typeface="Noto Sans" panose="020B0502040504020204" pitchFamily="34"/>
              <a:cs typeface="Noto Sans" panose="020B0502040504020204" pitchFamily="34"/>
            </a:endParaRPr>
          </a:p>
        </p:txBody>
      </p:sp>
      <p:sp>
        <p:nvSpPr>
          <p:cNvPr id="4" name="Rectángulo 3">
            <a:extLst>
              <a:ext uri="{FF2B5EF4-FFF2-40B4-BE49-F238E27FC236}">
                <a16:creationId xmlns:a16="http://schemas.microsoft.com/office/drawing/2014/main" id="{8DD49EC0-BBE4-4ECE-8F87-8BB9E057EA3E}"/>
              </a:ext>
            </a:extLst>
          </p:cNvPr>
          <p:cNvSpPr/>
          <p:nvPr/>
        </p:nvSpPr>
        <p:spPr>
          <a:xfrm>
            <a:off x="3969519" y="1646726"/>
            <a:ext cx="4978006" cy="646331"/>
          </a:xfrm>
          <a:prstGeom prst="rect">
            <a:avLst/>
          </a:prstGeom>
        </p:spPr>
        <p:txBody>
          <a:bodyPr wrap="square">
            <a:spAutoFit/>
          </a:bodyPr>
          <a:lstStyle/>
          <a:p>
            <a:pPr algn="just"/>
            <a:r>
              <a:rPr lang="es-ES" dirty="0">
                <a:latin typeface="GothamRounded-Book"/>
              </a:rPr>
              <a:t>La separación física en el espacio entre el docente formador y el participante</a:t>
            </a:r>
            <a:endParaRPr lang="es-PE" dirty="0"/>
          </a:p>
        </p:txBody>
      </p:sp>
      <p:sp>
        <p:nvSpPr>
          <p:cNvPr id="6" name="Rectángulo 5">
            <a:extLst>
              <a:ext uri="{FF2B5EF4-FFF2-40B4-BE49-F238E27FC236}">
                <a16:creationId xmlns:a16="http://schemas.microsoft.com/office/drawing/2014/main" id="{D170C08D-E77A-4698-AFCB-2288A4E86D4D}"/>
              </a:ext>
            </a:extLst>
          </p:cNvPr>
          <p:cNvSpPr/>
          <p:nvPr/>
        </p:nvSpPr>
        <p:spPr>
          <a:xfrm>
            <a:off x="1598175" y="3390912"/>
            <a:ext cx="5499872" cy="923330"/>
          </a:xfrm>
          <a:prstGeom prst="rect">
            <a:avLst/>
          </a:prstGeom>
        </p:spPr>
        <p:txBody>
          <a:bodyPr wrap="square">
            <a:spAutoFit/>
          </a:bodyPr>
          <a:lstStyle/>
          <a:p>
            <a:r>
              <a:rPr lang="es-ES" dirty="0">
                <a:latin typeface="GothamRounded-Book"/>
              </a:rPr>
              <a:t>El estudio independiente en el que el participante se autorregula controlando el ritmo de </a:t>
            </a:r>
            <a:r>
              <a:rPr lang="es-PE" dirty="0">
                <a:latin typeface="GothamRounded-Book"/>
              </a:rPr>
              <a:t>estudios, tiempo y espacio</a:t>
            </a:r>
            <a:endParaRPr lang="es-PE" dirty="0"/>
          </a:p>
        </p:txBody>
      </p:sp>
      <p:pic>
        <p:nvPicPr>
          <p:cNvPr id="5" name="Imagen 4">
            <a:extLst>
              <a:ext uri="{FF2B5EF4-FFF2-40B4-BE49-F238E27FC236}">
                <a16:creationId xmlns:a16="http://schemas.microsoft.com/office/drawing/2014/main" id="{A30981E6-B369-4CEC-AA3D-487ACDA67185}"/>
              </a:ext>
            </a:extLst>
          </p:cNvPr>
          <p:cNvPicPr>
            <a:picLocks noChangeAspect="1"/>
          </p:cNvPicPr>
          <p:nvPr/>
        </p:nvPicPr>
        <p:blipFill>
          <a:blip r:embed="rId3"/>
          <a:stretch>
            <a:fillRect/>
          </a:stretch>
        </p:blipFill>
        <p:spPr>
          <a:xfrm>
            <a:off x="1817058" y="1239584"/>
            <a:ext cx="1586011" cy="1586011"/>
          </a:xfrm>
          <a:prstGeom prst="rect">
            <a:avLst/>
          </a:prstGeom>
        </p:spPr>
      </p:pic>
      <p:pic>
        <p:nvPicPr>
          <p:cNvPr id="9" name="Imagen 8">
            <a:extLst>
              <a:ext uri="{FF2B5EF4-FFF2-40B4-BE49-F238E27FC236}">
                <a16:creationId xmlns:a16="http://schemas.microsoft.com/office/drawing/2014/main" id="{F8A97F5A-5B61-45B0-9F6C-57098F3B9FEF}"/>
              </a:ext>
            </a:extLst>
          </p:cNvPr>
          <p:cNvPicPr>
            <a:picLocks noChangeAspect="1"/>
          </p:cNvPicPr>
          <p:nvPr/>
        </p:nvPicPr>
        <p:blipFill>
          <a:blip r:embed="rId4"/>
          <a:stretch>
            <a:fillRect/>
          </a:stretch>
        </p:blipFill>
        <p:spPr>
          <a:xfrm>
            <a:off x="7098047" y="2716574"/>
            <a:ext cx="2529205" cy="2028984"/>
          </a:xfrm>
          <a:prstGeom prst="rect">
            <a:avLst/>
          </a:prstGeom>
        </p:spPr>
      </p:pic>
      <p:sp>
        <p:nvSpPr>
          <p:cNvPr id="10" name="Rectángulo 9">
            <a:extLst>
              <a:ext uri="{FF2B5EF4-FFF2-40B4-BE49-F238E27FC236}">
                <a16:creationId xmlns:a16="http://schemas.microsoft.com/office/drawing/2014/main" id="{1BDC510C-792D-4B01-A911-D2C63ECE624C}"/>
              </a:ext>
            </a:extLst>
          </p:cNvPr>
          <p:cNvSpPr/>
          <p:nvPr/>
        </p:nvSpPr>
        <p:spPr>
          <a:xfrm>
            <a:off x="4354299" y="5429542"/>
            <a:ext cx="5073248" cy="369332"/>
          </a:xfrm>
          <a:prstGeom prst="rect">
            <a:avLst/>
          </a:prstGeom>
        </p:spPr>
        <p:txBody>
          <a:bodyPr wrap="none">
            <a:spAutoFit/>
          </a:bodyPr>
          <a:lstStyle/>
          <a:p>
            <a:r>
              <a:rPr lang="es-ES" dirty="0"/>
              <a:t>Un sistema de acompañamiento (tutorial y docente)</a:t>
            </a:r>
            <a:endParaRPr lang="es-PE" dirty="0"/>
          </a:p>
        </p:txBody>
      </p:sp>
      <p:pic>
        <p:nvPicPr>
          <p:cNvPr id="11" name="Imagen 10">
            <a:extLst>
              <a:ext uri="{FF2B5EF4-FFF2-40B4-BE49-F238E27FC236}">
                <a16:creationId xmlns:a16="http://schemas.microsoft.com/office/drawing/2014/main" id="{E3654B76-62CB-40FA-A76C-89283C0F695C}"/>
              </a:ext>
            </a:extLst>
          </p:cNvPr>
          <p:cNvPicPr>
            <a:picLocks noChangeAspect="1"/>
          </p:cNvPicPr>
          <p:nvPr/>
        </p:nvPicPr>
        <p:blipFill>
          <a:blip r:embed="rId5"/>
          <a:stretch>
            <a:fillRect/>
          </a:stretch>
        </p:blipFill>
        <p:spPr>
          <a:xfrm>
            <a:off x="1598175" y="4879560"/>
            <a:ext cx="2269381" cy="1207897"/>
          </a:xfrm>
          <a:prstGeom prst="rect">
            <a:avLst/>
          </a:prstGeom>
        </p:spPr>
      </p:pic>
    </p:spTree>
    <p:extLst>
      <p:ext uri="{BB962C8B-B14F-4D97-AF65-F5344CB8AC3E}">
        <p14:creationId xmlns:p14="http://schemas.microsoft.com/office/powerpoint/2010/main" val="186714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Imagen 2">
            <a:extLst>
              <a:ext uri="{FF2B5EF4-FFF2-40B4-BE49-F238E27FC236}">
                <a16:creationId xmlns:a16="http://schemas.microsoft.com/office/drawing/2014/main" id="{DD7F59BD-0EDB-42CB-87AD-7655C9706BDF}"/>
              </a:ext>
            </a:extLst>
          </p:cNvPr>
          <p:cNvPicPr>
            <a:picLocks noChangeAspect="1"/>
          </p:cNvPicPr>
          <p:nvPr/>
        </p:nvPicPr>
        <p:blipFill>
          <a:blip r:embed="rId3"/>
          <a:stretch>
            <a:fillRect/>
          </a:stretch>
        </p:blipFill>
        <p:spPr>
          <a:xfrm>
            <a:off x="902889" y="728444"/>
            <a:ext cx="7724301" cy="646232"/>
          </a:xfrm>
          <a:prstGeom prst="rect">
            <a:avLst/>
          </a:prstGeom>
        </p:spPr>
      </p:pic>
      <p:pic>
        <p:nvPicPr>
          <p:cNvPr id="4" name="Imagen 3">
            <a:extLst>
              <a:ext uri="{FF2B5EF4-FFF2-40B4-BE49-F238E27FC236}">
                <a16:creationId xmlns:a16="http://schemas.microsoft.com/office/drawing/2014/main" id="{A488799B-1DB8-4A19-962A-2E005FDCE2F5}"/>
              </a:ext>
            </a:extLst>
          </p:cNvPr>
          <p:cNvPicPr>
            <a:picLocks noChangeAspect="1"/>
          </p:cNvPicPr>
          <p:nvPr/>
        </p:nvPicPr>
        <p:blipFill rotWithShape="1">
          <a:blip r:embed="rId4"/>
          <a:srcRect t="2374"/>
          <a:stretch/>
        </p:blipFill>
        <p:spPr>
          <a:xfrm>
            <a:off x="737235" y="1374676"/>
            <a:ext cx="8620125" cy="4888100"/>
          </a:xfrm>
          <a:prstGeom prst="rect">
            <a:avLst/>
          </a:prstGeom>
        </p:spPr>
      </p:pic>
    </p:spTree>
    <p:extLst>
      <p:ext uri="{BB962C8B-B14F-4D97-AF65-F5344CB8AC3E}">
        <p14:creationId xmlns:p14="http://schemas.microsoft.com/office/powerpoint/2010/main" val="4031831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Imagen 2">
            <a:extLst>
              <a:ext uri="{FF2B5EF4-FFF2-40B4-BE49-F238E27FC236}">
                <a16:creationId xmlns:a16="http://schemas.microsoft.com/office/drawing/2014/main" id="{4E6CED27-F13D-49D9-A9F1-684E510EAF65}"/>
              </a:ext>
            </a:extLst>
          </p:cNvPr>
          <p:cNvPicPr>
            <a:picLocks noChangeAspect="1"/>
          </p:cNvPicPr>
          <p:nvPr/>
        </p:nvPicPr>
        <p:blipFill rotWithShape="1">
          <a:blip r:embed="rId3"/>
          <a:srcRect t="3439"/>
          <a:stretch/>
        </p:blipFill>
        <p:spPr>
          <a:xfrm>
            <a:off x="410210" y="1148079"/>
            <a:ext cx="9251950" cy="5019655"/>
          </a:xfrm>
          <a:prstGeom prst="rect">
            <a:avLst/>
          </a:prstGeom>
        </p:spPr>
      </p:pic>
      <p:pic>
        <p:nvPicPr>
          <p:cNvPr id="6" name="Imagen 5">
            <a:extLst>
              <a:ext uri="{FF2B5EF4-FFF2-40B4-BE49-F238E27FC236}">
                <a16:creationId xmlns:a16="http://schemas.microsoft.com/office/drawing/2014/main" id="{52186C01-AEF8-4F44-A4B2-2EF00A2BEE08}"/>
              </a:ext>
            </a:extLst>
          </p:cNvPr>
          <p:cNvPicPr>
            <a:picLocks noChangeAspect="1"/>
          </p:cNvPicPr>
          <p:nvPr/>
        </p:nvPicPr>
        <p:blipFill>
          <a:blip r:embed="rId4"/>
          <a:stretch>
            <a:fillRect/>
          </a:stretch>
        </p:blipFill>
        <p:spPr>
          <a:xfrm>
            <a:off x="902889" y="728444"/>
            <a:ext cx="7724301" cy="646232"/>
          </a:xfrm>
          <a:prstGeom prst="rect">
            <a:avLst/>
          </a:prstGeom>
        </p:spPr>
      </p:pic>
    </p:spTree>
    <p:extLst>
      <p:ext uri="{BB962C8B-B14F-4D97-AF65-F5344CB8AC3E}">
        <p14:creationId xmlns:p14="http://schemas.microsoft.com/office/powerpoint/2010/main" val="455589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5" name="CuadroTexto 4">
            <a:extLst>
              <a:ext uri="{FF2B5EF4-FFF2-40B4-BE49-F238E27FC236}">
                <a16:creationId xmlns:a16="http://schemas.microsoft.com/office/drawing/2014/main" id="{D4104A88-67E8-4727-82BD-B1A3DA727793}"/>
              </a:ext>
            </a:extLst>
          </p:cNvPr>
          <p:cNvSpPr txBox="1"/>
          <p:nvPr/>
        </p:nvSpPr>
        <p:spPr>
          <a:xfrm>
            <a:off x="1087120" y="584646"/>
            <a:ext cx="7630160" cy="461665"/>
          </a:xfrm>
          <a:prstGeom prst="rect">
            <a:avLst/>
          </a:prstGeom>
          <a:noFill/>
        </p:spPr>
        <p:txBody>
          <a:bodyPr wrap="square" rtlCol="0">
            <a:spAutoFit/>
          </a:bodyPr>
          <a:lstStyle/>
          <a:p>
            <a:r>
              <a:rPr lang="es-ES" sz="2400" b="1" dirty="0">
                <a:solidFill>
                  <a:srgbClr val="FF0000"/>
                </a:solidFill>
              </a:rPr>
              <a:t>Herramientas para la creación de contenidos</a:t>
            </a:r>
            <a:endParaRPr lang="es-PE" sz="2400" b="1" dirty="0">
              <a:solidFill>
                <a:srgbClr val="FF0000"/>
              </a:solidFill>
            </a:endParaRPr>
          </a:p>
        </p:txBody>
      </p:sp>
      <p:sp>
        <p:nvSpPr>
          <p:cNvPr id="4" name="CuadroTexto 3">
            <a:extLst>
              <a:ext uri="{FF2B5EF4-FFF2-40B4-BE49-F238E27FC236}">
                <a16:creationId xmlns:a16="http://schemas.microsoft.com/office/drawing/2014/main" id="{A6CCE241-11F8-4236-8A38-B22F3B327813}"/>
              </a:ext>
            </a:extLst>
          </p:cNvPr>
          <p:cNvSpPr txBox="1"/>
          <p:nvPr/>
        </p:nvSpPr>
        <p:spPr>
          <a:xfrm>
            <a:off x="1219200" y="1545212"/>
            <a:ext cx="3332480" cy="461665"/>
          </a:xfrm>
          <a:prstGeom prst="rect">
            <a:avLst/>
          </a:prstGeom>
          <a:noFill/>
        </p:spPr>
        <p:txBody>
          <a:bodyPr wrap="square" rtlCol="0">
            <a:spAutoFit/>
          </a:bodyPr>
          <a:lstStyle/>
          <a:p>
            <a:r>
              <a:rPr lang="es-ES" sz="2400" b="1" dirty="0">
                <a:solidFill>
                  <a:srgbClr val="FF0000"/>
                </a:solidFill>
              </a:rPr>
              <a:t>Infografías</a:t>
            </a:r>
            <a:endParaRPr lang="es-PE" sz="2400" b="1" dirty="0">
              <a:solidFill>
                <a:srgbClr val="FF0000"/>
              </a:solidFill>
            </a:endParaRPr>
          </a:p>
        </p:txBody>
      </p:sp>
      <p:sp>
        <p:nvSpPr>
          <p:cNvPr id="3" name="Rectángulo 2">
            <a:extLst>
              <a:ext uri="{FF2B5EF4-FFF2-40B4-BE49-F238E27FC236}">
                <a16:creationId xmlns:a16="http://schemas.microsoft.com/office/drawing/2014/main" id="{C119CF52-8ABC-4BA5-92DE-E65BA99A62F0}"/>
              </a:ext>
            </a:extLst>
          </p:cNvPr>
          <p:cNvSpPr/>
          <p:nvPr/>
        </p:nvSpPr>
        <p:spPr>
          <a:xfrm>
            <a:off x="5323840" y="2317462"/>
            <a:ext cx="4490720" cy="2308324"/>
          </a:xfrm>
          <a:prstGeom prst="rect">
            <a:avLst/>
          </a:prstGeom>
        </p:spPr>
        <p:txBody>
          <a:bodyPr wrap="square">
            <a:spAutoFit/>
          </a:bodyPr>
          <a:lstStyle/>
          <a:p>
            <a:pPr algn="just"/>
            <a:r>
              <a:rPr lang="es-ES" dirty="0" err="1"/>
              <a:t>Easelly</a:t>
            </a:r>
            <a:r>
              <a:rPr lang="es-ES" dirty="0"/>
              <a:t> es una herramienta gratuita que brinda diferente tipo de plantillas listas para modificar y construir a partir de ellas nuestros propios proyectos.</a:t>
            </a:r>
          </a:p>
          <a:p>
            <a:pPr algn="just"/>
            <a:r>
              <a:rPr lang="es-ES" dirty="0"/>
              <a:t>Una vez que hayamos concluido con nuestra infografía podemos compartirla obteniendo un enlace. Una ventaja es que tiene una versión en español.</a:t>
            </a:r>
            <a:endParaRPr lang="es-PE" dirty="0"/>
          </a:p>
        </p:txBody>
      </p:sp>
      <p:pic>
        <p:nvPicPr>
          <p:cNvPr id="6" name="Imagen 5">
            <a:extLst>
              <a:ext uri="{FF2B5EF4-FFF2-40B4-BE49-F238E27FC236}">
                <a16:creationId xmlns:a16="http://schemas.microsoft.com/office/drawing/2014/main" id="{D9CDF38B-374C-4045-88FB-4EE6C97F79C5}"/>
              </a:ext>
            </a:extLst>
          </p:cNvPr>
          <p:cNvPicPr>
            <a:picLocks noChangeAspect="1"/>
          </p:cNvPicPr>
          <p:nvPr/>
        </p:nvPicPr>
        <p:blipFill>
          <a:blip r:embed="rId3"/>
          <a:stretch>
            <a:fillRect/>
          </a:stretch>
        </p:blipFill>
        <p:spPr>
          <a:xfrm>
            <a:off x="1172703" y="2505778"/>
            <a:ext cx="3658717" cy="1754326"/>
          </a:xfrm>
          <a:prstGeom prst="rect">
            <a:avLst/>
          </a:prstGeom>
        </p:spPr>
      </p:pic>
      <p:sp>
        <p:nvSpPr>
          <p:cNvPr id="7" name="Rectángulo 6">
            <a:extLst>
              <a:ext uri="{FF2B5EF4-FFF2-40B4-BE49-F238E27FC236}">
                <a16:creationId xmlns:a16="http://schemas.microsoft.com/office/drawing/2014/main" id="{3B4FE18E-7826-411C-9A4C-15A8497D7E93}"/>
              </a:ext>
            </a:extLst>
          </p:cNvPr>
          <p:cNvSpPr/>
          <p:nvPr/>
        </p:nvSpPr>
        <p:spPr>
          <a:xfrm>
            <a:off x="1219200" y="4884924"/>
            <a:ext cx="6096000" cy="1200329"/>
          </a:xfrm>
          <a:prstGeom prst="rect">
            <a:avLst/>
          </a:prstGeom>
        </p:spPr>
        <p:txBody>
          <a:bodyPr>
            <a:spAutoFit/>
          </a:bodyPr>
          <a:lstStyle/>
          <a:p>
            <a:r>
              <a:rPr lang="es-ES" dirty="0"/>
              <a:t>Otras herramientas para la elaboración de infografías son:</a:t>
            </a:r>
          </a:p>
          <a:p>
            <a:r>
              <a:rPr lang="es-ES" dirty="0"/>
              <a:t></a:t>
            </a:r>
            <a:r>
              <a:rPr lang="es-ES" dirty="0" err="1"/>
              <a:t>Picktochart</a:t>
            </a:r>
            <a:endParaRPr lang="es-ES" dirty="0"/>
          </a:p>
          <a:p>
            <a:r>
              <a:rPr lang="es-ES" dirty="0"/>
              <a:t></a:t>
            </a:r>
            <a:r>
              <a:rPr lang="es-ES" dirty="0" err="1"/>
              <a:t>Canva</a:t>
            </a:r>
            <a:endParaRPr lang="es-ES" dirty="0"/>
          </a:p>
          <a:p>
            <a:r>
              <a:rPr lang="es-ES" dirty="0"/>
              <a:t></a:t>
            </a:r>
            <a:r>
              <a:rPr lang="es-ES" dirty="0" err="1"/>
              <a:t>Venngage</a:t>
            </a:r>
            <a:endParaRPr lang="es-PE" dirty="0"/>
          </a:p>
        </p:txBody>
      </p:sp>
    </p:spTree>
    <p:extLst>
      <p:ext uri="{BB962C8B-B14F-4D97-AF65-F5344CB8AC3E}">
        <p14:creationId xmlns:p14="http://schemas.microsoft.com/office/powerpoint/2010/main" val="1439760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Imagen 2">
            <a:extLst>
              <a:ext uri="{FF2B5EF4-FFF2-40B4-BE49-F238E27FC236}">
                <a16:creationId xmlns:a16="http://schemas.microsoft.com/office/drawing/2014/main" id="{50778357-FA93-4D74-93BF-4CC821DD4839}"/>
              </a:ext>
            </a:extLst>
          </p:cNvPr>
          <p:cNvPicPr>
            <a:picLocks noChangeAspect="1"/>
          </p:cNvPicPr>
          <p:nvPr/>
        </p:nvPicPr>
        <p:blipFill>
          <a:blip r:embed="rId3"/>
          <a:stretch>
            <a:fillRect/>
          </a:stretch>
        </p:blipFill>
        <p:spPr>
          <a:xfrm>
            <a:off x="1045129" y="336212"/>
            <a:ext cx="7724301" cy="646232"/>
          </a:xfrm>
          <a:prstGeom prst="rect">
            <a:avLst/>
          </a:prstGeom>
        </p:spPr>
      </p:pic>
      <p:sp>
        <p:nvSpPr>
          <p:cNvPr id="6" name="CuadroTexto 5">
            <a:extLst>
              <a:ext uri="{FF2B5EF4-FFF2-40B4-BE49-F238E27FC236}">
                <a16:creationId xmlns:a16="http://schemas.microsoft.com/office/drawing/2014/main" id="{991D7FC1-155F-4823-8270-5055B4E5AA78}"/>
              </a:ext>
            </a:extLst>
          </p:cNvPr>
          <p:cNvSpPr txBox="1"/>
          <p:nvPr/>
        </p:nvSpPr>
        <p:spPr>
          <a:xfrm>
            <a:off x="1219200" y="982444"/>
            <a:ext cx="3332480" cy="461665"/>
          </a:xfrm>
          <a:prstGeom prst="rect">
            <a:avLst/>
          </a:prstGeom>
          <a:noFill/>
        </p:spPr>
        <p:txBody>
          <a:bodyPr wrap="square" rtlCol="0">
            <a:spAutoFit/>
          </a:bodyPr>
          <a:lstStyle/>
          <a:p>
            <a:r>
              <a:rPr lang="es-ES" sz="2400" b="1" dirty="0">
                <a:solidFill>
                  <a:srgbClr val="FF0000"/>
                </a:solidFill>
              </a:rPr>
              <a:t>Mapas mentales</a:t>
            </a:r>
            <a:endParaRPr lang="es-PE" sz="2400" b="1" dirty="0">
              <a:solidFill>
                <a:srgbClr val="FF0000"/>
              </a:solidFill>
            </a:endParaRPr>
          </a:p>
        </p:txBody>
      </p:sp>
      <p:sp>
        <p:nvSpPr>
          <p:cNvPr id="8" name="Rectángulo 7">
            <a:extLst>
              <a:ext uri="{FF2B5EF4-FFF2-40B4-BE49-F238E27FC236}">
                <a16:creationId xmlns:a16="http://schemas.microsoft.com/office/drawing/2014/main" id="{9E809F2F-BAB5-472B-985F-65D2C5DB7CA0}"/>
              </a:ext>
            </a:extLst>
          </p:cNvPr>
          <p:cNvSpPr/>
          <p:nvPr/>
        </p:nvSpPr>
        <p:spPr>
          <a:xfrm>
            <a:off x="5252720" y="2274838"/>
            <a:ext cx="4602480" cy="2308324"/>
          </a:xfrm>
          <a:prstGeom prst="rect">
            <a:avLst/>
          </a:prstGeom>
        </p:spPr>
        <p:txBody>
          <a:bodyPr wrap="square">
            <a:spAutoFit/>
          </a:bodyPr>
          <a:lstStyle/>
          <a:p>
            <a:r>
              <a:rPr lang="es-ES" dirty="0" err="1"/>
              <a:t>CmapTools</a:t>
            </a:r>
            <a:endParaRPr lang="es-ES" dirty="0"/>
          </a:p>
          <a:p>
            <a:pPr algn="just"/>
            <a:r>
              <a:rPr lang="es-ES" dirty="0"/>
              <a:t>(https://cmap.ihmc.us/cmaptools/) es una herramienta totalmente gratuita, creada por el IHMC, Instituto de investigación sin fines de lucro del Sistema Universitario de Florida, en EE.UU. La ventaja de esta herramienta es que se descarga a </a:t>
            </a:r>
            <a:r>
              <a:rPr lang="es-ES" dirty="0" err="1"/>
              <a:t>nuestracomputadora</a:t>
            </a:r>
            <a:r>
              <a:rPr lang="es-ES" dirty="0"/>
              <a:t> y no necesitamos conexión a internet.</a:t>
            </a:r>
            <a:endParaRPr lang="es-PE" dirty="0"/>
          </a:p>
        </p:txBody>
      </p:sp>
      <p:pic>
        <p:nvPicPr>
          <p:cNvPr id="9" name="Imagen 8">
            <a:extLst>
              <a:ext uri="{FF2B5EF4-FFF2-40B4-BE49-F238E27FC236}">
                <a16:creationId xmlns:a16="http://schemas.microsoft.com/office/drawing/2014/main" id="{5D2B2481-51FF-4B07-8761-C602BC6E109B}"/>
              </a:ext>
            </a:extLst>
          </p:cNvPr>
          <p:cNvPicPr>
            <a:picLocks noChangeAspect="1"/>
          </p:cNvPicPr>
          <p:nvPr/>
        </p:nvPicPr>
        <p:blipFill>
          <a:blip r:embed="rId4"/>
          <a:stretch>
            <a:fillRect/>
          </a:stretch>
        </p:blipFill>
        <p:spPr>
          <a:xfrm>
            <a:off x="980440" y="2006877"/>
            <a:ext cx="3810000" cy="3810000"/>
          </a:xfrm>
          <a:prstGeom prst="rect">
            <a:avLst/>
          </a:prstGeom>
        </p:spPr>
      </p:pic>
    </p:spTree>
    <p:extLst>
      <p:ext uri="{BB962C8B-B14F-4D97-AF65-F5344CB8AC3E}">
        <p14:creationId xmlns:p14="http://schemas.microsoft.com/office/powerpoint/2010/main" val="2994997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Imagen 2">
            <a:extLst>
              <a:ext uri="{FF2B5EF4-FFF2-40B4-BE49-F238E27FC236}">
                <a16:creationId xmlns:a16="http://schemas.microsoft.com/office/drawing/2014/main" id="{50778357-FA93-4D74-93BF-4CC821DD4839}"/>
              </a:ext>
            </a:extLst>
          </p:cNvPr>
          <p:cNvPicPr>
            <a:picLocks noChangeAspect="1"/>
          </p:cNvPicPr>
          <p:nvPr/>
        </p:nvPicPr>
        <p:blipFill>
          <a:blip r:embed="rId3"/>
          <a:stretch>
            <a:fillRect/>
          </a:stretch>
        </p:blipFill>
        <p:spPr>
          <a:xfrm>
            <a:off x="1045129" y="336212"/>
            <a:ext cx="7724301" cy="646232"/>
          </a:xfrm>
          <a:prstGeom prst="rect">
            <a:avLst/>
          </a:prstGeom>
        </p:spPr>
      </p:pic>
      <p:sp>
        <p:nvSpPr>
          <p:cNvPr id="6" name="CuadroTexto 5">
            <a:extLst>
              <a:ext uri="{FF2B5EF4-FFF2-40B4-BE49-F238E27FC236}">
                <a16:creationId xmlns:a16="http://schemas.microsoft.com/office/drawing/2014/main" id="{991D7FC1-155F-4823-8270-5055B4E5AA78}"/>
              </a:ext>
            </a:extLst>
          </p:cNvPr>
          <p:cNvSpPr txBox="1"/>
          <p:nvPr/>
        </p:nvSpPr>
        <p:spPr>
          <a:xfrm>
            <a:off x="1219200" y="982444"/>
            <a:ext cx="3332480" cy="461665"/>
          </a:xfrm>
          <a:prstGeom prst="rect">
            <a:avLst/>
          </a:prstGeom>
          <a:noFill/>
        </p:spPr>
        <p:txBody>
          <a:bodyPr wrap="square" rtlCol="0">
            <a:spAutoFit/>
          </a:bodyPr>
          <a:lstStyle/>
          <a:p>
            <a:r>
              <a:rPr lang="es-ES" sz="2400" b="1" dirty="0">
                <a:solidFill>
                  <a:srgbClr val="FF0000"/>
                </a:solidFill>
              </a:rPr>
              <a:t>Álbumes</a:t>
            </a:r>
            <a:endParaRPr lang="es-PE" sz="2400" b="1" dirty="0">
              <a:solidFill>
                <a:srgbClr val="FF0000"/>
              </a:solidFill>
            </a:endParaRPr>
          </a:p>
        </p:txBody>
      </p:sp>
      <p:sp>
        <p:nvSpPr>
          <p:cNvPr id="4" name="Rectángulo 3">
            <a:extLst>
              <a:ext uri="{FF2B5EF4-FFF2-40B4-BE49-F238E27FC236}">
                <a16:creationId xmlns:a16="http://schemas.microsoft.com/office/drawing/2014/main" id="{A8019CE5-C77B-48EC-B578-352FF3770900}"/>
              </a:ext>
            </a:extLst>
          </p:cNvPr>
          <p:cNvSpPr/>
          <p:nvPr/>
        </p:nvSpPr>
        <p:spPr>
          <a:xfrm>
            <a:off x="4277360" y="2110721"/>
            <a:ext cx="5394960" cy="2585323"/>
          </a:xfrm>
          <a:prstGeom prst="rect">
            <a:avLst/>
          </a:prstGeom>
        </p:spPr>
        <p:txBody>
          <a:bodyPr wrap="square">
            <a:spAutoFit/>
          </a:bodyPr>
          <a:lstStyle/>
          <a:p>
            <a:pPr algn="just"/>
            <a:r>
              <a:rPr lang="es-ES" dirty="0"/>
              <a:t>Para realizar un álbum, te proponemos la combinación de dos recursos: PowerPoint y </a:t>
            </a:r>
            <a:r>
              <a:rPr lang="es-ES" dirty="0" err="1"/>
              <a:t>Calaméo</a:t>
            </a:r>
            <a:r>
              <a:rPr lang="es-ES" dirty="0"/>
              <a:t> (https://es.calameo.com/). Esta última herramienta permite crear publicaciones interactivas, como revistas, libros y, en este caso, álbumes digitales.</a:t>
            </a:r>
          </a:p>
          <a:p>
            <a:pPr algn="just"/>
            <a:r>
              <a:rPr lang="es-ES" dirty="0"/>
              <a:t>Una vez creado el álbum en la plataforma es posible leerlo pasando las páginas como un libro virtual. Además, es posible obtener un enlace web para compartirlo con quien deseemos.</a:t>
            </a:r>
            <a:endParaRPr lang="es-PE" dirty="0"/>
          </a:p>
        </p:txBody>
      </p:sp>
      <p:pic>
        <p:nvPicPr>
          <p:cNvPr id="5" name="Imagen 4">
            <a:extLst>
              <a:ext uri="{FF2B5EF4-FFF2-40B4-BE49-F238E27FC236}">
                <a16:creationId xmlns:a16="http://schemas.microsoft.com/office/drawing/2014/main" id="{6A300A3E-6813-44E3-BB63-AE50F8B22BB7}"/>
              </a:ext>
            </a:extLst>
          </p:cNvPr>
          <p:cNvPicPr>
            <a:picLocks noChangeAspect="1"/>
          </p:cNvPicPr>
          <p:nvPr/>
        </p:nvPicPr>
        <p:blipFill>
          <a:blip r:embed="rId4"/>
          <a:stretch>
            <a:fillRect/>
          </a:stretch>
        </p:blipFill>
        <p:spPr>
          <a:xfrm>
            <a:off x="1219200" y="1707197"/>
            <a:ext cx="2143125" cy="2143125"/>
          </a:xfrm>
          <a:prstGeom prst="rect">
            <a:avLst/>
          </a:prstGeom>
        </p:spPr>
      </p:pic>
      <p:pic>
        <p:nvPicPr>
          <p:cNvPr id="7" name="Imagen 6">
            <a:extLst>
              <a:ext uri="{FF2B5EF4-FFF2-40B4-BE49-F238E27FC236}">
                <a16:creationId xmlns:a16="http://schemas.microsoft.com/office/drawing/2014/main" id="{AEF984F6-AEA8-4DF4-A5DA-9D0297A1EC21}"/>
              </a:ext>
            </a:extLst>
          </p:cNvPr>
          <p:cNvPicPr>
            <a:picLocks noChangeAspect="1"/>
          </p:cNvPicPr>
          <p:nvPr/>
        </p:nvPicPr>
        <p:blipFill>
          <a:blip r:embed="rId5"/>
          <a:stretch>
            <a:fillRect/>
          </a:stretch>
        </p:blipFill>
        <p:spPr>
          <a:xfrm>
            <a:off x="1007280" y="4113410"/>
            <a:ext cx="2952750" cy="1552575"/>
          </a:xfrm>
          <a:prstGeom prst="rect">
            <a:avLst/>
          </a:prstGeom>
        </p:spPr>
      </p:pic>
    </p:spTree>
    <p:extLst>
      <p:ext uri="{BB962C8B-B14F-4D97-AF65-F5344CB8AC3E}">
        <p14:creationId xmlns:p14="http://schemas.microsoft.com/office/powerpoint/2010/main" val="1468658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Imagen 2">
            <a:extLst>
              <a:ext uri="{FF2B5EF4-FFF2-40B4-BE49-F238E27FC236}">
                <a16:creationId xmlns:a16="http://schemas.microsoft.com/office/drawing/2014/main" id="{384F90E2-4CC3-4CFA-808D-D27ADCC6CD70}"/>
              </a:ext>
            </a:extLst>
          </p:cNvPr>
          <p:cNvPicPr>
            <a:picLocks noChangeAspect="1"/>
          </p:cNvPicPr>
          <p:nvPr/>
        </p:nvPicPr>
        <p:blipFill>
          <a:blip r:embed="rId3"/>
          <a:stretch>
            <a:fillRect/>
          </a:stretch>
        </p:blipFill>
        <p:spPr>
          <a:xfrm>
            <a:off x="1461689" y="466288"/>
            <a:ext cx="7724301" cy="646232"/>
          </a:xfrm>
          <a:prstGeom prst="rect">
            <a:avLst/>
          </a:prstGeom>
        </p:spPr>
      </p:pic>
      <p:sp>
        <p:nvSpPr>
          <p:cNvPr id="6" name="CuadroTexto 5">
            <a:extLst>
              <a:ext uri="{FF2B5EF4-FFF2-40B4-BE49-F238E27FC236}">
                <a16:creationId xmlns:a16="http://schemas.microsoft.com/office/drawing/2014/main" id="{17F48857-1A9F-4299-B90B-EF56D2988EDA}"/>
              </a:ext>
            </a:extLst>
          </p:cNvPr>
          <p:cNvSpPr txBox="1"/>
          <p:nvPr/>
        </p:nvSpPr>
        <p:spPr>
          <a:xfrm>
            <a:off x="1625600" y="1213276"/>
            <a:ext cx="3332480" cy="461665"/>
          </a:xfrm>
          <a:prstGeom prst="rect">
            <a:avLst/>
          </a:prstGeom>
          <a:noFill/>
        </p:spPr>
        <p:txBody>
          <a:bodyPr wrap="square" rtlCol="0">
            <a:spAutoFit/>
          </a:bodyPr>
          <a:lstStyle/>
          <a:p>
            <a:r>
              <a:rPr lang="es-ES" sz="2400" b="1" dirty="0">
                <a:solidFill>
                  <a:srgbClr val="FF0000"/>
                </a:solidFill>
              </a:rPr>
              <a:t>Vídeos</a:t>
            </a:r>
            <a:endParaRPr lang="es-PE" sz="2400" b="1" dirty="0">
              <a:solidFill>
                <a:srgbClr val="FF0000"/>
              </a:solidFill>
            </a:endParaRPr>
          </a:p>
        </p:txBody>
      </p:sp>
      <p:sp>
        <p:nvSpPr>
          <p:cNvPr id="4" name="Rectángulo 3">
            <a:extLst>
              <a:ext uri="{FF2B5EF4-FFF2-40B4-BE49-F238E27FC236}">
                <a16:creationId xmlns:a16="http://schemas.microsoft.com/office/drawing/2014/main" id="{24235853-BBBD-4A3D-9911-3F1E74B051DA}"/>
              </a:ext>
            </a:extLst>
          </p:cNvPr>
          <p:cNvSpPr/>
          <p:nvPr/>
        </p:nvSpPr>
        <p:spPr>
          <a:xfrm>
            <a:off x="5334000" y="2690336"/>
            <a:ext cx="4704080" cy="2031325"/>
          </a:xfrm>
          <a:prstGeom prst="rect">
            <a:avLst/>
          </a:prstGeom>
        </p:spPr>
        <p:txBody>
          <a:bodyPr wrap="square">
            <a:spAutoFit/>
          </a:bodyPr>
          <a:lstStyle/>
          <a:p>
            <a:pPr algn="just"/>
            <a:r>
              <a:rPr lang="es-ES" dirty="0" err="1"/>
              <a:t>Filmora</a:t>
            </a:r>
            <a:r>
              <a:rPr lang="es-ES" dirty="0"/>
              <a:t> GO, que es una herramienta comercial, pero </a:t>
            </a:r>
            <a:r>
              <a:rPr lang="es-ES" dirty="0" err="1"/>
              <a:t>tieneuna</a:t>
            </a:r>
            <a:r>
              <a:rPr lang="es-ES" dirty="0"/>
              <a:t> versión gratuita con algunas restricciones. Con esta herramienta puedes crear y editar tus videos de una forma bastante sencilla. Una de sus ventajas es que tiene, también, una aplicación para dispositivos móviles para Android e iOS</a:t>
            </a:r>
            <a:endParaRPr lang="es-PE" dirty="0"/>
          </a:p>
        </p:txBody>
      </p:sp>
      <p:pic>
        <p:nvPicPr>
          <p:cNvPr id="7" name="Imagen 6">
            <a:extLst>
              <a:ext uri="{FF2B5EF4-FFF2-40B4-BE49-F238E27FC236}">
                <a16:creationId xmlns:a16="http://schemas.microsoft.com/office/drawing/2014/main" id="{5C0F0671-9A8E-4A5C-ACA4-B44D18339C43}"/>
              </a:ext>
            </a:extLst>
          </p:cNvPr>
          <p:cNvPicPr>
            <a:picLocks noChangeAspect="1"/>
          </p:cNvPicPr>
          <p:nvPr/>
        </p:nvPicPr>
        <p:blipFill>
          <a:blip r:embed="rId4"/>
          <a:stretch>
            <a:fillRect/>
          </a:stretch>
        </p:blipFill>
        <p:spPr>
          <a:xfrm>
            <a:off x="1065212" y="2693948"/>
            <a:ext cx="2847975" cy="1600200"/>
          </a:xfrm>
          <a:prstGeom prst="rect">
            <a:avLst/>
          </a:prstGeom>
        </p:spPr>
      </p:pic>
    </p:spTree>
    <p:extLst>
      <p:ext uri="{BB962C8B-B14F-4D97-AF65-F5344CB8AC3E}">
        <p14:creationId xmlns:p14="http://schemas.microsoft.com/office/powerpoint/2010/main" val="689486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3" name="Imagen 2">
            <a:extLst>
              <a:ext uri="{FF2B5EF4-FFF2-40B4-BE49-F238E27FC236}">
                <a16:creationId xmlns:a16="http://schemas.microsoft.com/office/drawing/2014/main" id="{384F90E2-4CC3-4CFA-808D-D27ADCC6CD70}"/>
              </a:ext>
            </a:extLst>
          </p:cNvPr>
          <p:cNvPicPr>
            <a:picLocks noChangeAspect="1"/>
          </p:cNvPicPr>
          <p:nvPr/>
        </p:nvPicPr>
        <p:blipFill>
          <a:blip r:embed="rId3"/>
          <a:stretch>
            <a:fillRect/>
          </a:stretch>
        </p:blipFill>
        <p:spPr>
          <a:xfrm>
            <a:off x="1625600" y="466288"/>
            <a:ext cx="7724301" cy="646232"/>
          </a:xfrm>
          <a:prstGeom prst="rect">
            <a:avLst/>
          </a:prstGeom>
        </p:spPr>
      </p:pic>
      <p:sp>
        <p:nvSpPr>
          <p:cNvPr id="6" name="CuadroTexto 5">
            <a:extLst>
              <a:ext uri="{FF2B5EF4-FFF2-40B4-BE49-F238E27FC236}">
                <a16:creationId xmlns:a16="http://schemas.microsoft.com/office/drawing/2014/main" id="{17F48857-1A9F-4299-B90B-EF56D2988EDA}"/>
              </a:ext>
            </a:extLst>
          </p:cNvPr>
          <p:cNvSpPr txBox="1"/>
          <p:nvPr/>
        </p:nvSpPr>
        <p:spPr>
          <a:xfrm>
            <a:off x="1625600" y="1213276"/>
            <a:ext cx="3332480" cy="461665"/>
          </a:xfrm>
          <a:prstGeom prst="rect">
            <a:avLst/>
          </a:prstGeom>
          <a:noFill/>
        </p:spPr>
        <p:txBody>
          <a:bodyPr wrap="square" rtlCol="0">
            <a:spAutoFit/>
          </a:bodyPr>
          <a:lstStyle/>
          <a:p>
            <a:r>
              <a:rPr lang="es-ES" sz="2400" b="1" dirty="0">
                <a:solidFill>
                  <a:srgbClr val="FF0000"/>
                </a:solidFill>
              </a:rPr>
              <a:t>Vídeos</a:t>
            </a:r>
            <a:endParaRPr lang="es-PE" sz="2400" b="1" dirty="0">
              <a:solidFill>
                <a:srgbClr val="FF0000"/>
              </a:solidFill>
            </a:endParaRPr>
          </a:p>
        </p:txBody>
      </p:sp>
      <p:sp>
        <p:nvSpPr>
          <p:cNvPr id="4" name="Rectángulo 3">
            <a:extLst>
              <a:ext uri="{FF2B5EF4-FFF2-40B4-BE49-F238E27FC236}">
                <a16:creationId xmlns:a16="http://schemas.microsoft.com/office/drawing/2014/main" id="{24235853-BBBD-4A3D-9911-3F1E74B051DA}"/>
              </a:ext>
            </a:extLst>
          </p:cNvPr>
          <p:cNvSpPr/>
          <p:nvPr/>
        </p:nvSpPr>
        <p:spPr>
          <a:xfrm>
            <a:off x="5334000" y="2690336"/>
            <a:ext cx="4704080" cy="2031325"/>
          </a:xfrm>
          <a:prstGeom prst="rect">
            <a:avLst/>
          </a:prstGeom>
        </p:spPr>
        <p:txBody>
          <a:bodyPr wrap="square">
            <a:spAutoFit/>
          </a:bodyPr>
          <a:lstStyle/>
          <a:p>
            <a:pPr algn="just"/>
            <a:r>
              <a:rPr lang="es-ES" dirty="0" err="1"/>
              <a:t>Filmora</a:t>
            </a:r>
            <a:r>
              <a:rPr lang="es-ES" dirty="0"/>
              <a:t> GO, que es una herramienta comercial, pero </a:t>
            </a:r>
            <a:r>
              <a:rPr lang="es-ES" dirty="0" err="1"/>
              <a:t>tieneuna</a:t>
            </a:r>
            <a:r>
              <a:rPr lang="es-ES" dirty="0"/>
              <a:t> versión gratuita con algunas restricciones. Con esta herramienta puedes crear y editar tus videos de una forma bastante sencilla. Una de sus ventajas es que tiene, también, una aplicación para dispositivos móviles para Android e iOS</a:t>
            </a:r>
            <a:endParaRPr lang="es-PE" dirty="0"/>
          </a:p>
        </p:txBody>
      </p:sp>
      <p:pic>
        <p:nvPicPr>
          <p:cNvPr id="7" name="Imagen 6">
            <a:extLst>
              <a:ext uri="{FF2B5EF4-FFF2-40B4-BE49-F238E27FC236}">
                <a16:creationId xmlns:a16="http://schemas.microsoft.com/office/drawing/2014/main" id="{5C0F0671-9A8E-4A5C-ACA4-B44D18339C43}"/>
              </a:ext>
            </a:extLst>
          </p:cNvPr>
          <p:cNvPicPr>
            <a:picLocks noChangeAspect="1"/>
          </p:cNvPicPr>
          <p:nvPr/>
        </p:nvPicPr>
        <p:blipFill>
          <a:blip r:embed="rId4"/>
          <a:stretch>
            <a:fillRect/>
          </a:stretch>
        </p:blipFill>
        <p:spPr>
          <a:xfrm>
            <a:off x="1065212" y="2693948"/>
            <a:ext cx="2847975" cy="1600200"/>
          </a:xfrm>
          <a:prstGeom prst="rect">
            <a:avLst/>
          </a:prstGeom>
        </p:spPr>
      </p:pic>
    </p:spTree>
    <p:extLst>
      <p:ext uri="{BB962C8B-B14F-4D97-AF65-F5344CB8AC3E}">
        <p14:creationId xmlns:p14="http://schemas.microsoft.com/office/powerpoint/2010/main" val="215328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6" name="CuadroTexto 5">
            <a:extLst>
              <a:ext uri="{FF2B5EF4-FFF2-40B4-BE49-F238E27FC236}">
                <a16:creationId xmlns:a16="http://schemas.microsoft.com/office/drawing/2014/main" id="{17F48857-1A9F-4299-B90B-EF56D2988EDA}"/>
              </a:ext>
            </a:extLst>
          </p:cNvPr>
          <p:cNvSpPr txBox="1"/>
          <p:nvPr/>
        </p:nvSpPr>
        <p:spPr>
          <a:xfrm>
            <a:off x="1229360" y="572967"/>
            <a:ext cx="4561840" cy="461665"/>
          </a:xfrm>
          <a:prstGeom prst="rect">
            <a:avLst/>
          </a:prstGeom>
          <a:noFill/>
        </p:spPr>
        <p:txBody>
          <a:bodyPr wrap="square" rtlCol="0">
            <a:spAutoFit/>
          </a:bodyPr>
          <a:lstStyle/>
          <a:p>
            <a:r>
              <a:rPr lang="es-ES" sz="2400" b="1" dirty="0">
                <a:solidFill>
                  <a:srgbClr val="FF0000"/>
                </a:solidFill>
              </a:rPr>
              <a:t>Herramientas para la evaluación</a:t>
            </a:r>
            <a:endParaRPr lang="es-PE" sz="2400" b="1" dirty="0">
              <a:solidFill>
                <a:srgbClr val="FF0000"/>
              </a:solidFill>
            </a:endParaRPr>
          </a:p>
        </p:txBody>
      </p:sp>
      <p:pic>
        <p:nvPicPr>
          <p:cNvPr id="5" name="Imagen 4">
            <a:extLst>
              <a:ext uri="{FF2B5EF4-FFF2-40B4-BE49-F238E27FC236}">
                <a16:creationId xmlns:a16="http://schemas.microsoft.com/office/drawing/2014/main" id="{4D045E4B-88B2-455E-943A-20FC6733CB63}"/>
              </a:ext>
            </a:extLst>
          </p:cNvPr>
          <p:cNvPicPr>
            <a:picLocks noChangeAspect="1"/>
          </p:cNvPicPr>
          <p:nvPr/>
        </p:nvPicPr>
        <p:blipFill>
          <a:blip r:embed="rId3"/>
          <a:stretch>
            <a:fillRect/>
          </a:stretch>
        </p:blipFill>
        <p:spPr>
          <a:xfrm>
            <a:off x="555625" y="1518602"/>
            <a:ext cx="9561732" cy="4364038"/>
          </a:xfrm>
          <a:prstGeom prst="rect">
            <a:avLst/>
          </a:prstGeom>
        </p:spPr>
      </p:pic>
    </p:spTree>
    <p:extLst>
      <p:ext uri="{BB962C8B-B14F-4D97-AF65-F5344CB8AC3E}">
        <p14:creationId xmlns:p14="http://schemas.microsoft.com/office/powerpoint/2010/main" val="2827905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6" name="CuadroTexto 5">
            <a:extLst>
              <a:ext uri="{FF2B5EF4-FFF2-40B4-BE49-F238E27FC236}">
                <a16:creationId xmlns:a16="http://schemas.microsoft.com/office/drawing/2014/main" id="{17F48857-1A9F-4299-B90B-EF56D2988EDA}"/>
              </a:ext>
            </a:extLst>
          </p:cNvPr>
          <p:cNvSpPr txBox="1"/>
          <p:nvPr/>
        </p:nvSpPr>
        <p:spPr>
          <a:xfrm>
            <a:off x="1229360" y="572967"/>
            <a:ext cx="4561840" cy="461665"/>
          </a:xfrm>
          <a:prstGeom prst="rect">
            <a:avLst/>
          </a:prstGeom>
          <a:noFill/>
        </p:spPr>
        <p:txBody>
          <a:bodyPr wrap="square" rtlCol="0">
            <a:spAutoFit/>
          </a:bodyPr>
          <a:lstStyle/>
          <a:p>
            <a:r>
              <a:rPr lang="es-ES" sz="2400" b="1" dirty="0">
                <a:solidFill>
                  <a:srgbClr val="FF0000"/>
                </a:solidFill>
              </a:rPr>
              <a:t>Herramientas para la evaluación</a:t>
            </a:r>
            <a:endParaRPr lang="es-PE" sz="2400" b="1" dirty="0">
              <a:solidFill>
                <a:srgbClr val="FF0000"/>
              </a:solidFill>
            </a:endParaRPr>
          </a:p>
        </p:txBody>
      </p:sp>
      <p:sp>
        <p:nvSpPr>
          <p:cNvPr id="3" name="Rectángulo 2">
            <a:extLst>
              <a:ext uri="{FF2B5EF4-FFF2-40B4-BE49-F238E27FC236}">
                <a16:creationId xmlns:a16="http://schemas.microsoft.com/office/drawing/2014/main" id="{FCDD108D-886A-47EF-8A4C-2554DACB3738}"/>
              </a:ext>
            </a:extLst>
          </p:cNvPr>
          <p:cNvSpPr/>
          <p:nvPr/>
        </p:nvSpPr>
        <p:spPr>
          <a:xfrm>
            <a:off x="5090160" y="2014419"/>
            <a:ext cx="5110480" cy="3139321"/>
          </a:xfrm>
          <a:prstGeom prst="rect">
            <a:avLst/>
          </a:prstGeom>
        </p:spPr>
        <p:txBody>
          <a:bodyPr wrap="square">
            <a:spAutoFit/>
          </a:bodyPr>
          <a:lstStyle/>
          <a:p>
            <a:pPr algn="just"/>
            <a:r>
              <a:rPr lang="es-ES" dirty="0" err="1"/>
              <a:t>Educaplay</a:t>
            </a:r>
            <a:r>
              <a:rPr lang="es-ES" dirty="0"/>
              <a:t> es una plataforma educativa desarrollada por ADR formación Soluciones eLearning. Su objetivo fundamental es compartir y crear actividades multimedia de carácter educativo. Esta herramienta permite generar actividades como adivinanzas, crucigramas, sopas de letras, completar textos, diálogos, dictados, ordenar palabras, relacionar elementos, cuestionarios de preguntas, mapas interactivos, </a:t>
            </a:r>
            <a:r>
              <a:rPr lang="es-ES" dirty="0" err="1"/>
              <a:t>videoquiz</a:t>
            </a:r>
            <a:r>
              <a:rPr lang="es-ES" dirty="0"/>
              <a:t> o ruletas de palabras, en las cuales se centrará específicamente este artículo.</a:t>
            </a:r>
            <a:endParaRPr lang="es-PE" dirty="0"/>
          </a:p>
        </p:txBody>
      </p:sp>
      <p:pic>
        <p:nvPicPr>
          <p:cNvPr id="4" name="Imagen 3">
            <a:extLst>
              <a:ext uri="{FF2B5EF4-FFF2-40B4-BE49-F238E27FC236}">
                <a16:creationId xmlns:a16="http://schemas.microsoft.com/office/drawing/2014/main" id="{5ED48CA2-ECD9-4D54-ACDF-C8A107DF94FC}"/>
              </a:ext>
            </a:extLst>
          </p:cNvPr>
          <p:cNvPicPr>
            <a:picLocks noChangeAspect="1"/>
          </p:cNvPicPr>
          <p:nvPr/>
        </p:nvPicPr>
        <p:blipFill>
          <a:blip r:embed="rId3"/>
          <a:stretch>
            <a:fillRect/>
          </a:stretch>
        </p:blipFill>
        <p:spPr>
          <a:xfrm>
            <a:off x="1025070" y="2013095"/>
            <a:ext cx="3780610" cy="2831809"/>
          </a:xfrm>
          <a:prstGeom prst="rect">
            <a:avLst/>
          </a:prstGeom>
        </p:spPr>
      </p:pic>
    </p:spTree>
    <p:extLst>
      <p:ext uri="{BB962C8B-B14F-4D97-AF65-F5344CB8AC3E}">
        <p14:creationId xmlns:p14="http://schemas.microsoft.com/office/powerpoint/2010/main" val="1733724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6" name="CuadroTexto 5">
            <a:extLst>
              <a:ext uri="{FF2B5EF4-FFF2-40B4-BE49-F238E27FC236}">
                <a16:creationId xmlns:a16="http://schemas.microsoft.com/office/drawing/2014/main" id="{17F48857-1A9F-4299-B90B-EF56D2988EDA}"/>
              </a:ext>
            </a:extLst>
          </p:cNvPr>
          <p:cNvSpPr txBox="1"/>
          <p:nvPr/>
        </p:nvSpPr>
        <p:spPr>
          <a:xfrm>
            <a:off x="1107440" y="715207"/>
            <a:ext cx="4561840" cy="461665"/>
          </a:xfrm>
          <a:prstGeom prst="rect">
            <a:avLst/>
          </a:prstGeom>
          <a:noFill/>
        </p:spPr>
        <p:txBody>
          <a:bodyPr wrap="square" rtlCol="0">
            <a:spAutoFit/>
          </a:bodyPr>
          <a:lstStyle/>
          <a:p>
            <a:r>
              <a:rPr lang="es-ES" sz="2400" b="1" dirty="0">
                <a:solidFill>
                  <a:srgbClr val="FF0000"/>
                </a:solidFill>
              </a:rPr>
              <a:t>Herramientas para la evaluación</a:t>
            </a:r>
            <a:endParaRPr lang="es-PE" sz="2400" b="1" dirty="0">
              <a:solidFill>
                <a:srgbClr val="FF0000"/>
              </a:solidFill>
            </a:endParaRPr>
          </a:p>
        </p:txBody>
      </p:sp>
      <p:pic>
        <p:nvPicPr>
          <p:cNvPr id="5" name="Imagen 4">
            <a:extLst>
              <a:ext uri="{FF2B5EF4-FFF2-40B4-BE49-F238E27FC236}">
                <a16:creationId xmlns:a16="http://schemas.microsoft.com/office/drawing/2014/main" id="{85B56463-EFDE-4945-8084-0DB2F2676AEF}"/>
              </a:ext>
            </a:extLst>
          </p:cNvPr>
          <p:cNvPicPr>
            <a:picLocks noChangeAspect="1"/>
          </p:cNvPicPr>
          <p:nvPr/>
        </p:nvPicPr>
        <p:blipFill>
          <a:blip r:embed="rId3"/>
          <a:stretch>
            <a:fillRect/>
          </a:stretch>
        </p:blipFill>
        <p:spPr>
          <a:xfrm>
            <a:off x="1107440" y="2793682"/>
            <a:ext cx="2514600" cy="1819275"/>
          </a:xfrm>
          <a:prstGeom prst="rect">
            <a:avLst/>
          </a:prstGeom>
        </p:spPr>
      </p:pic>
      <p:sp>
        <p:nvSpPr>
          <p:cNvPr id="7" name="Rectángulo 6">
            <a:extLst>
              <a:ext uri="{FF2B5EF4-FFF2-40B4-BE49-F238E27FC236}">
                <a16:creationId xmlns:a16="http://schemas.microsoft.com/office/drawing/2014/main" id="{98020DDC-6C7C-4EF5-87A2-CD51FE60360F}"/>
              </a:ext>
            </a:extLst>
          </p:cNvPr>
          <p:cNvSpPr/>
          <p:nvPr/>
        </p:nvSpPr>
        <p:spPr>
          <a:xfrm>
            <a:off x="4094480" y="1742222"/>
            <a:ext cx="6096000" cy="4247317"/>
          </a:xfrm>
          <a:prstGeom prst="rect">
            <a:avLst/>
          </a:prstGeom>
        </p:spPr>
        <p:txBody>
          <a:bodyPr>
            <a:spAutoFit/>
          </a:bodyPr>
          <a:lstStyle/>
          <a:p>
            <a:pPr algn="just"/>
            <a:r>
              <a:rPr lang="es-ES" dirty="0" err="1"/>
              <a:t>Liveworksheets</a:t>
            </a:r>
            <a:r>
              <a:rPr lang="es-ES" dirty="0"/>
              <a:t> te permite transformar tus tradicionales fichas imprimibles (</a:t>
            </a:r>
            <a:r>
              <a:rPr lang="es-ES" dirty="0" err="1"/>
              <a:t>doc</a:t>
            </a:r>
            <a:r>
              <a:rPr lang="es-ES" dirty="0"/>
              <a:t>, </a:t>
            </a:r>
            <a:r>
              <a:rPr lang="es-ES" dirty="0" err="1"/>
              <a:t>pdf</a:t>
            </a:r>
            <a:r>
              <a:rPr lang="es-ES" dirty="0"/>
              <a:t>, </a:t>
            </a:r>
            <a:r>
              <a:rPr lang="es-ES" dirty="0" err="1"/>
              <a:t>jpg</a:t>
            </a:r>
            <a:r>
              <a:rPr lang="es-ES" dirty="0"/>
              <a:t>...) en ejercicios interactivos </a:t>
            </a:r>
            <a:r>
              <a:rPr lang="es-ES" dirty="0" err="1"/>
              <a:t>autocorregibles</a:t>
            </a:r>
            <a:r>
              <a:rPr lang="es-ES" dirty="0"/>
              <a:t>, que llamamos "fichas interactivas".</a:t>
            </a:r>
          </a:p>
          <a:p>
            <a:endParaRPr lang="es-ES" dirty="0"/>
          </a:p>
          <a:p>
            <a:pPr algn="just"/>
            <a:r>
              <a:rPr lang="es-ES" dirty="0"/>
              <a:t>Los alumnos pueden completar estas fichas online y enviar sus respuestas al profesor. Esto es bueno para los alumnos (más motivador), para el profesor (le ahorra tiempo de corrección) y para el entorno (ahorra papel).</a:t>
            </a:r>
          </a:p>
          <a:p>
            <a:endParaRPr lang="es-ES" dirty="0"/>
          </a:p>
          <a:p>
            <a:pPr algn="just"/>
            <a:r>
              <a:rPr lang="es-ES" dirty="0"/>
              <a:t>Además de esto, nuestras fichas interactivas aprovechan las ventajas que nos ofrecen las nuevas tecnologías aplicadas a la educación: pueden incluir sonidos, videos, ejercicios de arrastrar y soltar, unir con flechas, selección múltiple... e incluso ejercicios hablados, que los alumnos tienen que completar usando el micrófono.</a:t>
            </a:r>
          </a:p>
        </p:txBody>
      </p:sp>
    </p:spTree>
    <p:extLst>
      <p:ext uri="{BB962C8B-B14F-4D97-AF65-F5344CB8AC3E}">
        <p14:creationId xmlns:p14="http://schemas.microsoft.com/office/powerpoint/2010/main" val="3497904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TextBox 27">
            <a:extLst>
              <a:ext uri="{FF2B5EF4-FFF2-40B4-BE49-F238E27FC236}">
                <a16:creationId xmlns:a16="http://schemas.microsoft.com/office/drawing/2014/main" id="{0E89B824-AC7B-43F4-BB71-C31117F94DC3}"/>
              </a:ext>
            </a:extLst>
          </p:cNvPr>
          <p:cNvSpPr txBox="1"/>
          <p:nvPr/>
        </p:nvSpPr>
        <p:spPr>
          <a:xfrm>
            <a:off x="3383280" y="396487"/>
            <a:ext cx="2967980" cy="615553"/>
          </a:xfrm>
          <a:prstGeom prst="rect">
            <a:avLst/>
          </a:prstGeom>
          <a:noFill/>
        </p:spPr>
        <p:txBody>
          <a:bodyPr wrap="square" rtlCol="0">
            <a:spAutoFit/>
          </a:bodyPr>
          <a:lstStyle/>
          <a:p>
            <a:pPr lvl="0" algn="r">
              <a:defRPr/>
            </a:pPr>
            <a:r>
              <a:rPr lang="es-PE" sz="3400" b="1" dirty="0">
                <a:solidFill>
                  <a:srgbClr val="FF0000"/>
                </a:solidFill>
              </a:rPr>
              <a:t>Características</a:t>
            </a:r>
            <a:endParaRPr kumimoji="0" lang="en-GB" sz="3400" b="1" i="0" u="none" strike="noStrike" kern="1200" cap="none" spc="0" normalizeH="0" baseline="0" noProof="0" dirty="0">
              <a:ln>
                <a:noFill/>
              </a:ln>
              <a:solidFill>
                <a:srgbClr val="FF0000"/>
              </a:solidFill>
              <a:effectLst/>
              <a:uLnTx/>
              <a:uFillTx/>
              <a:latin typeface="Noto Sans" panose="020B0502040504020204" pitchFamily="34"/>
              <a:ea typeface="Noto Sans" panose="020B0502040504020204" pitchFamily="34"/>
              <a:cs typeface="Noto Sans" panose="020B0502040504020204" pitchFamily="34"/>
            </a:endParaRPr>
          </a:p>
        </p:txBody>
      </p:sp>
      <p:sp>
        <p:nvSpPr>
          <p:cNvPr id="9" name="Rectángulo 8">
            <a:extLst>
              <a:ext uri="{FF2B5EF4-FFF2-40B4-BE49-F238E27FC236}">
                <a16:creationId xmlns:a16="http://schemas.microsoft.com/office/drawing/2014/main" id="{443699AC-AA48-426E-82A3-1E2F173B7FF4}"/>
              </a:ext>
            </a:extLst>
          </p:cNvPr>
          <p:cNvSpPr/>
          <p:nvPr/>
        </p:nvSpPr>
        <p:spPr>
          <a:xfrm>
            <a:off x="1250322" y="1012040"/>
            <a:ext cx="4368956" cy="1200329"/>
          </a:xfrm>
          <a:prstGeom prst="rect">
            <a:avLst/>
          </a:prstGeom>
        </p:spPr>
        <p:txBody>
          <a:bodyPr wrap="square">
            <a:spAutoFit/>
          </a:bodyPr>
          <a:lstStyle/>
          <a:p>
            <a:pPr algn="just"/>
            <a:r>
              <a:rPr lang="es-ES" dirty="0"/>
              <a:t>La promoción de un aprendizaje flexible, que si bien requiere del estudiante el logro de los objetivos de aprendizaje que se le plantean, se efectúa a su propio ritmo.</a:t>
            </a:r>
            <a:endParaRPr lang="es-PE" dirty="0"/>
          </a:p>
        </p:txBody>
      </p:sp>
      <p:sp>
        <p:nvSpPr>
          <p:cNvPr id="6" name="Rectángulo 5">
            <a:extLst>
              <a:ext uri="{FF2B5EF4-FFF2-40B4-BE49-F238E27FC236}">
                <a16:creationId xmlns:a16="http://schemas.microsoft.com/office/drawing/2014/main" id="{2DFF688D-0EA9-4B0E-A737-0756C436A7C2}"/>
              </a:ext>
            </a:extLst>
          </p:cNvPr>
          <p:cNvSpPr/>
          <p:nvPr/>
        </p:nvSpPr>
        <p:spPr>
          <a:xfrm>
            <a:off x="6111854" y="2637380"/>
            <a:ext cx="3306466" cy="1477328"/>
          </a:xfrm>
          <a:prstGeom prst="rect">
            <a:avLst/>
          </a:prstGeom>
        </p:spPr>
        <p:txBody>
          <a:bodyPr wrap="square">
            <a:spAutoFit/>
          </a:bodyPr>
          <a:lstStyle/>
          <a:p>
            <a:pPr algn="just"/>
            <a:r>
              <a:rPr lang="es-ES" dirty="0"/>
              <a:t>Los recursos para el aprendizaje (materiales educativos) que faciliten el aprendizaje autónomo, a diferencia de la modalidad presencial.</a:t>
            </a:r>
            <a:endParaRPr lang="es-PE" dirty="0"/>
          </a:p>
        </p:txBody>
      </p:sp>
      <p:sp>
        <p:nvSpPr>
          <p:cNvPr id="7" name="Rectángulo 6">
            <a:extLst>
              <a:ext uri="{FF2B5EF4-FFF2-40B4-BE49-F238E27FC236}">
                <a16:creationId xmlns:a16="http://schemas.microsoft.com/office/drawing/2014/main" id="{A0BE9F7E-99C7-41B8-97BB-0EA5D6E72878}"/>
              </a:ext>
            </a:extLst>
          </p:cNvPr>
          <p:cNvSpPr/>
          <p:nvPr/>
        </p:nvSpPr>
        <p:spPr>
          <a:xfrm>
            <a:off x="1132560" y="4572711"/>
            <a:ext cx="4368956" cy="2031325"/>
          </a:xfrm>
          <a:prstGeom prst="rect">
            <a:avLst/>
          </a:prstGeom>
        </p:spPr>
        <p:txBody>
          <a:bodyPr wrap="square">
            <a:spAutoFit/>
          </a:bodyPr>
          <a:lstStyle/>
          <a:p>
            <a:pPr algn="just"/>
            <a:r>
              <a:rPr lang="es-ES" dirty="0"/>
              <a:t>La comunicación e interacción bidireccional síncrona o asíncrona entre profesor y estudiante, sustentada en medios y materiales cuyo diseño permite sentir la presencia del propio profesor aun cuando este no se encuentre directamente presente en el proceso de enseñanza aprendizaje.</a:t>
            </a:r>
            <a:endParaRPr lang="es-PE" dirty="0"/>
          </a:p>
        </p:txBody>
      </p:sp>
      <p:pic>
        <p:nvPicPr>
          <p:cNvPr id="4" name="Imagen 3">
            <a:extLst>
              <a:ext uri="{FF2B5EF4-FFF2-40B4-BE49-F238E27FC236}">
                <a16:creationId xmlns:a16="http://schemas.microsoft.com/office/drawing/2014/main" id="{A8BCBA0C-CA87-4CDC-8EBB-9ED48680A411}"/>
              </a:ext>
            </a:extLst>
          </p:cNvPr>
          <p:cNvPicPr>
            <a:picLocks noChangeAspect="1"/>
          </p:cNvPicPr>
          <p:nvPr/>
        </p:nvPicPr>
        <p:blipFill>
          <a:blip r:embed="rId3"/>
          <a:stretch>
            <a:fillRect/>
          </a:stretch>
        </p:blipFill>
        <p:spPr>
          <a:xfrm>
            <a:off x="6823054" y="820449"/>
            <a:ext cx="2298352" cy="1391920"/>
          </a:xfrm>
          <a:prstGeom prst="rect">
            <a:avLst/>
          </a:prstGeom>
        </p:spPr>
      </p:pic>
      <p:pic>
        <p:nvPicPr>
          <p:cNvPr id="8" name="Imagen 7">
            <a:extLst>
              <a:ext uri="{FF2B5EF4-FFF2-40B4-BE49-F238E27FC236}">
                <a16:creationId xmlns:a16="http://schemas.microsoft.com/office/drawing/2014/main" id="{9202EA14-CB4D-4F8C-8EC6-1C9F231C3746}"/>
              </a:ext>
            </a:extLst>
          </p:cNvPr>
          <p:cNvPicPr>
            <a:picLocks noChangeAspect="1"/>
          </p:cNvPicPr>
          <p:nvPr/>
        </p:nvPicPr>
        <p:blipFill>
          <a:blip r:embed="rId4"/>
          <a:stretch>
            <a:fillRect/>
          </a:stretch>
        </p:blipFill>
        <p:spPr>
          <a:xfrm>
            <a:off x="1250322" y="2334644"/>
            <a:ext cx="2603500" cy="2082800"/>
          </a:xfrm>
          <a:prstGeom prst="rect">
            <a:avLst/>
          </a:prstGeom>
        </p:spPr>
      </p:pic>
      <p:pic>
        <p:nvPicPr>
          <p:cNvPr id="10" name="Imagen 9">
            <a:extLst>
              <a:ext uri="{FF2B5EF4-FFF2-40B4-BE49-F238E27FC236}">
                <a16:creationId xmlns:a16="http://schemas.microsoft.com/office/drawing/2014/main" id="{E1BD2CED-4B6F-441D-857C-F3501E7A8858}"/>
              </a:ext>
            </a:extLst>
          </p:cNvPr>
          <p:cNvPicPr>
            <a:picLocks noChangeAspect="1"/>
          </p:cNvPicPr>
          <p:nvPr/>
        </p:nvPicPr>
        <p:blipFill>
          <a:blip r:embed="rId5"/>
          <a:stretch>
            <a:fillRect/>
          </a:stretch>
        </p:blipFill>
        <p:spPr>
          <a:xfrm>
            <a:off x="6351260" y="4699592"/>
            <a:ext cx="2962603" cy="1777562"/>
          </a:xfrm>
          <a:prstGeom prst="rect">
            <a:avLst/>
          </a:prstGeom>
        </p:spPr>
      </p:pic>
    </p:spTree>
    <p:extLst>
      <p:ext uri="{BB962C8B-B14F-4D97-AF65-F5344CB8AC3E}">
        <p14:creationId xmlns:p14="http://schemas.microsoft.com/office/powerpoint/2010/main" val="187723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BDBB29C-9402-1648-9504-303E1740C2B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497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520C8E-E2DD-A849-AE81-3E64A35ACFB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32548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496589" y="908298"/>
            <a:ext cx="6843035" cy="5429127"/>
            <a:chOff x="0" y="0"/>
            <a:chExt cx="92469438" cy="73363395"/>
          </a:xfrm>
        </p:grpSpPr>
        <p:sp>
          <p:nvSpPr>
            <p:cNvPr id="5" name="Freeform 5"/>
            <p:cNvSpPr/>
            <p:nvPr/>
          </p:nvSpPr>
          <p:spPr>
            <a:xfrm>
              <a:off x="72390" y="72390"/>
              <a:ext cx="92324655" cy="73218615"/>
            </a:xfrm>
            <a:custGeom>
              <a:avLst/>
              <a:gdLst/>
              <a:ahLst/>
              <a:cxnLst/>
              <a:rect l="l" t="t" r="r" b="b"/>
              <a:pathLst>
                <a:path w="92324655" h="73218615">
                  <a:moveTo>
                    <a:pt x="0" y="0"/>
                  </a:moveTo>
                  <a:lnTo>
                    <a:pt x="92324655" y="0"/>
                  </a:lnTo>
                  <a:lnTo>
                    <a:pt x="92324655" y="73218615"/>
                  </a:lnTo>
                  <a:lnTo>
                    <a:pt x="0" y="73218615"/>
                  </a:lnTo>
                  <a:lnTo>
                    <a:pt x="0" y="0"/>
                  </a:lnTo>
                  <a:close/>
                </a:path>
              </a:pathLst>
            </a:custGeom>
            <a:solidFill>
              <a:srgbClr val="3E3970"/>
            </a:solidFill>
          </p:spPr>
        </p:sp>
        <p:sp>
          <p:nvSpPr>
            <p:cNvPr id="6" name="Freeform 6"/>
            <p:cNvSpPr/>
            <p:nvPr/>
          </p:nvSpPr>
          <p:spPr>
            <a:xfrm>
              <a:off x="0" y="0"/>
              <a:ext cx="92469438" cy="73363398"/>
            </a:xfrm>
            <a:custGeom>
              <a:avLst/>
              <a:gdLst/>
              <a:ahLst/>
              <a:cxnLst/>
              <a:rect l="l" t="t" r="r" b="b"/>
              <a:pathLst>
                <a:path w="92469438" h="73363398">
                  <a:moveTo>
                    <a:pt x="92324659" y="73218613"/>
                  </a:moveTo>
                  <a:lnTo>
                    <a:pt x="92469438" y="73218613"/>
                  </a:lnTo>
                  <a:lnTo>
                    <a:pt x="92469438" y="73363398"/>
                  </a:lnTo>
                  <a:lnTo>
                    <a:pt x="92324659" y="73363398"/>
                  </a:lnTo>
                  <a:lnTo>
                    <a:pt x="92324659" y="73218613"/>
                  </a:lnTo>
                  <a:close/>
                  <a:moveTo>
                    <a:pt x="0" y="144780"/>
                  </a:moveTo>
                  <a:lnTo>
                    <a:pt x="144780" y="144780"/>
                  </a:lnTo>
                  <a:lnTo>
                    <a:pt x="144780" y="73218613"/>
                  </a:lnTo>
                  <a:lnTo>
                    <a:pt x="0" y="73218613"/>
                  </a:lnTo>
                  <a:lnTo>
                    <a:pt x="0" y="144780"/>
                  </a:lnTo>
                  <a:close/>
                  <a:moveTo>
                    <a:pt x="0" y="73218613"/>
                  </a:moveTo>
                  <a:lnTo>
                    <a:pt x="144780" y="73218613"/>
                  </a:lnTo>
                  <a:lnTo>
                    <a:pt x="144780" y="73363398"/>
                  </a:lnTo>
                  <a:lnTo>
                    <a:pt x="0" y="73363398"/>
                  </a:lnTo>
                  <a:lnTo>
                    <a:pt x="0" y="73218613"/>
                  </a:lnTo>
                  <a:close/>
                  <a:moveTo>
                    <a:pt x="92324659" y="144780"/>
                  </a:moveTo>
                  <a:lnTo>
                    <a:pt x="92469438" y="144780"/>
                  </a:lnTo>
                  <a:lnTo>
                    <a:pt x="92469438" y="73218613"/>
                  </a:lnTo>
                  <a:lnTo>
                    <a:pt x="92324659" y="73218613"/>
                  </a:lnTo>
                  <a:lnTo>
                    <a:pt x="92324659" y="144780"/>
                  </a:lnTo>
                  <a:close/>
                  <a:moveTo>
                    <a:pt x="144780" y="73218613"/>
                  </a:moveTo>
                  <a:lnTo>
                    <a:pt x="92324659" y="73218613"/>
                  </a:lnTo>
                  <a:lnTo>
                    <a:pt x="92324659" y="73363398"/>
                  </a:lnTo>
                  <a:lnTo>
                    <a:pt x="144780" y="73363398"/>
                  </a:lnTo>
                  <a:lnTo>
                    <a:pt x="144780" y="73218613"/>
                  </a:lnTo>
                  <a:close/>
                  <a:moveTo>
                    <a:pt x="92324659" y="0"/>
                  </a:moveTo>
                  <a:lnTo>
                    <a:pt x="92469438" y="0"/>
                  </a:lnTo>
                  <a:lnTo>
                    <a:pt x="92469438" y="144780"/>
                  </a:lnTo>
                  <a:lnTo>
                    <a:pt x="92324659" y="144780"/>
                  </a:lnTo>
                  <a:lnTo>
                    <a:pt x="92324659" y="0"/>
                  </a:lnTo>
                  <a:close/>
                  <a:moveTo>
                    <a:pt x="0" y="0"/>
                  </a:moveTo>
                  <a:lnTo>
                    <a:pt x="144780" y="0"/>
                  </a:lnTo>
                  <a:lnTo>
                    <a:pt x="144780" y="144780"/>
                  </a:lnTo>
                  <a:lnTo>
                    <a:pt x="0" y="144780"/>
                  </a:lnTo>
                  <a:lnTo>
                    <a:pt x="0" y="0"/>
                  </a:lnTo>
                  <a:close/>
                  <a:moveTo>
                    <a:pt x="144780" y="0"/>
                  </a:moveTo>
                  <a:lnTo>
                    <a:pt x="92324659" y="0"/>
                  </a:lnTo>
                  <a:lnTo>
                    <a:pt x="92324659" y="144780"/>
                  </a:lnTo>
                  <a:lnTo>
                    <a:pt x="144780" y="144780"/>
                  </a:lnTo>
                  <a:lnTo>
                    <a:pt x="144780" y="0"/>
                  </a:lnTo>
                  <a:close/>
                </a:path>
              </a:pathLst>
            </a:custGeom>
            <a:solidFill>
              <a:srgbClr val="3E3970"/>
            </a:solidFill>
          </p:spPr>
        </p:sp>
      </p:grpSp>
      <p:grpSp>
        <p:nvGrpSpPr>
          <p:cNvPr id="7" name="Group 7"/>
          <p:cNvGrpSpPr/>
          <p:nvPr/>
        </p:nvGrpSpPr>
        <p:grpSpPr>
          <a:xfrm>
            <a:off x="4300115" y="950015"/>
            <a:ext cx="6911406" cy="5244995"/>
            <a:chOff x="0" y="0"/>
            <a:chExt cx="47029911" cy="35690515"/>
          </a:xfrm>
        </p:grpSpPr>
        <p:sp>
          <p:nvSpPr>
            <p:cNvPr id="8" name="Freeform 8"/>
            <p:cNvSpPr/>
            <p:nvPr/>
          </p:nvSpPr>
          <p:spPr>
            <a:xfrm>
              <a:off x="72390" y="72390"/>
              <a:ext cx="46885131" cy="35545737"/>
            </a:xfrm>
            <a:custGeom>
              <a:avLst/>
              <a:gdLst/>
              <a:ahLst/>
              <a:cxnLst/>
              <a:rect l="l" t="t" r="r" b="b"/>
              <a:pathLst>
                <a:path w="46885131" h="35545737">
                  <a:moveTo>
                    <a:pt x="0" y="0"/>
                  </a:moveTo>
                  <a:lnTo>
                    <a:pt x="46885131" y="0"/>
                  </a:lnTo>
                  <a:lnTo>
                    <a:pt x="46885131" y="35545737"/>
                  </a:lnTo>
                  <a:lnTo>
                    <a:pt x="0" y="35545737"/>
                  </a:lnTo>
                  <a:lnTo>
                    <a:pt x="0" y="0"/>
                  </a:lnTo>
                  <a:close/>
                </a:path>
              </a:pathLst>
            </a:custGeom>
            <a:solidFill>
              <a:srgbClr val="FFFFFF"/>
            </a:solidFill>
          </p:spPr>
        </p:sp>
        <p:sp>
          <p:nvSpPr>
            <p:cNvPr id="9" name="Freeform 9"/>
            <p:cNvSpPr/>
            <p:nvPr/>
          </p:nvSpPr>
          <p:spPr>
            <a:xfrm>
              <a:off x="0" y="0"/>
              <a:ext cx="47029911" cy="35690516"/>
            </a:xfrm>
            <a:custGeom>
              <a:avLst/>
              <a:gdLst/>
              <a:ahLst/>
              <a:cxnLst/>
              <a:rect l="l" t="t" r="r" b="b"/>
              <a:pathLst>
                <a:path w="47029911" h="35690516">
                  <a:moveTo>
                    <a:pt x="46885132" y="35545734"/>
                  </a:moveTo>
                  <a:lnTo>
                    <a:pt x="47029911" y="35545734"/>
                  </a:lnTo>
                  <a:lnTo>
                    <a:pt x="47029911" y="35690516"/>
                  </a:lnTo>
                  <a:lnTo>
                    <a:pt x="46885132" y="35690516"/>
                  </a:lnTo>
                  <a:lnTo>
                    <a:pt x="46885132" y="35545734"/>
                  </a:lnTo>
                  <a:close/>
                  <a:moveTo>
                    <a:pt x="0" y="144780"/>
                  </a:moveTo>
                  <a:lnTo>
                    <a:pt x="144780" y="144780"/>
                  </a:lnTo>
                  <a:lnTo>
                    <a:pt x="144780" y="35545734"/>
                  </a:lnTo>
                  <a:lnTo>
                    <a:pt x="0" y="35545734"/>
                  </a:lnTo>
                  <a:lnTo>
                    <a:pt x="0" y="144780"/>
                  </a:lnTo>
                  <a:close/>
                  <a:moveTo>
                    <a:pt x="0" y="35545734"/>
                  </a:moveTo>
                  <a:lnTo>
                    <a:pt x="144780" y="35545734"/>
                  </a:lnTo>
                  <a:lnTo>
                    <a:pt x="144780" y="35690516"/>
                  </a:lnTo>
                  <a:lnTo>
                    <a:pt x="0" y="35690516"/>
                  </a:lnTo>
                  <a:lnTo>
                    <a:pt x="0" y="35545734"/>
                  </a:lnTo>
                  <a:close/>
                  <a:moveTo>
                    <a:pt x="46885132" y="144780"/>
                  </a:moveTo>
                  <a:lnTo>
                    <a:pt x="47029911" y="144780"/>
                  </a:lnTo>
                  <a:lnTo>
                    <a:pt x="47029911" y="35545734"/>
                  </a:lnTo>
                  <a:lnTo>
                    <a:pt x="46885132" y="35545734"/>
                  </a:lnTo>
                  <a:lnTo>
                    <a:pt x="46885132" y="144780"/>
                  </a:lnTo>
                  <a:close/>
                  <a:moveTo>
                    <a:pt x="144780" y="35545734"/>
                  </a:moveTo>
                  <a:lnTo>
                    <a:pt x="46885132" y="35545734"/>
                  </a:lnTo>
                  <a:lnTo>
                    <a:pt x="46885132" y="35690516"/>
                  </a:lnTo>
                  <a:lnTo>
                    <a:pt x="144780" y="35690516"/>
                  </a:lnTo>
                  <a:lnTo>
                    <a:pt x="144780" y="35545734"/>
                  </a:lnTo>
                  <a:close/>
                  <a:moveTo>
                    <a:pt x="46885132" y="0"/>
                  </a:moveTo>
                  <a:lnTo>
                    <a:pt x="47029911" y="0"/>
                  </a:lnTo>
                  <a:lnTo>
                    <a:pt x="47029911" y="144780"/>
                  </a:lnTo>
                  <a:lnTo>
                    <a:pt x="46885132" y="144780"/>
                  </a:lnTo>
                  <a:lnTo>
                    <a:pt x="46885132" y="0"/>
                  </a:lnTo>
                  <a:close/>
                  <a:moveTo>
                    <a:pt x="0" y="0"/>
                  </a:moveTo>
                  <a:lnTo>
                    <a:pt x="144780" y="0"/>
                  </a:lnTo>
                  <a:lnTo>
                    <a:pt x="144780" y="144780"/>
                  </a:lnTo>
                  <a:lnTo>
                    <a:pt x="0" y="144780"/>
                  </a:lnTo>
                  <a:lnTo>
                    <a:pt x="0" y="0"/>
                  </a:lnTo>
                  <a:close/>
                  <a:moveTo>
                    <a:pt x="144780" y="0"/>
                  </a:moveTo>
                  <a:lnTo>
                    <a:pt x="46885132" y="0"/>
                  </a:lnTo>
                  <a:lnTo>
                    <a:pt x="46885132" y="144780"/>
                  </a:lnTo>
                  <a:lnTo>
                    <a:pt x="144780" y="144780"/>
                  </a:lnTo>
                  <a:lnTo>
                    <a:pt x="144780" y="0"/>
                  </a:lnTo>
                  <a:close/>
                </a:path>
              </a:pathLst>
            </a:custGeom>
            <a:solidFill>
              <a:srgbClr val="201139"/>
            </a:solidFill>
          </p:spPr>
        </p:sp>
      </p:grpSp>
      <p:grpSp>
        <p:nvGrpSpPr>
          <p:cNvPr id="25" name="Group 25"/>
          <p:cNvGrpSpPr/>
          <p:nvPr/>
        </p:nvGrpSpPr>
        <p:grpSpPr>
          <a:xfrm>
            <a:off x="4300115" y="662991"/>
            <a:ext cx="6911406" cy="332744"/>
            <a:chOff x="0" y="0"/>
            <a:chExt cx="13822812" cy="665488"/>
          </a:xfrm>
          <a:solidFill>
            <a:srgbClr val="FF1E5F"/>
          </a:solidFill>
        </p:grpSpPr>
        <p:grpSp>
          <p:nvGrpSpPr>
            <p:cNvPr id="26" name="Group 26"/>
            <p:cNvGrpSpPr/>
            <p:nvPr/>
          </p:nvGrpSpPr>
          <p:grpSpPr>
            <a:xfrm>
              <a:off x="0" y="0"/>
              <a:ext cx="13822812" cy="665488"/>
              <a:chOff x="0" y="0"/>
              <a:chExt cx="47029911" cy="2264215"/>
            </a:xfrm>
            <a:grpFill/>
          </p:grpSpPr>
          <p:sp>
            <p:nvSpPr>
              <p:cNvPr id="27" name="Freeform 27"/>
              <p:cNvSpPr/>
              <p:nvPr/>
            </p:nvSpPr>
            <p:spPr>
              <a:xfrm>
                <a:off x="72390" y="72390"/>
                <a:ext cx="46885131" cy="2119436"/>
              </a:xfrm>
              <a:custGeom>
                <a:avLst/>
                <a:gdLst/>
                <a:ahLst/>
                <a:cxnLst/>
                <a:rect l="l" t="t" r="r" b="b"/>
                <a:pathLst>
                  <a:path w="46885131" h="2119436">
                    <a:moveTo>
                      <a:pt x="0" y="0"/>
                    </a:moveTo>
                    <a:lnTo>
                      <a:pt x="46885131" y="0"/>
                    </a:lnTo>
                    <a:lnTo>
                      <a:pt x="46885131" y="2119436"/>
                    </a:lnTo>
                    <a:lnTo>
                      <a:pt x="0" y="2119436"/>
                    </a:lnTo>
                    <a:lnTo>
                      <a:pt x="0" y="0"/>
                    </a:lnTo>
                    <a:close/>
                  </a:path>
                </a:pathLst>
              </a:custGeom>
              <a:grpFill/>
            </p:spPr>
          </p:sp>
          <p:sp>
            <p:nvSpPr>
              <p:cNvPr id="28" name="Freeform 28"/>
              <p:cNvSpPr/>
              <p:nvPr/>
            </p:nvSpPr>
            <p:spPr>
              <a:xfrm>
                <a:off x="0" y="0"/>
                <a:ext cx="47029911" cy="2264215"/>
              </a:xfrm>
              <a:custGeom>
                <a:avLst/>
                <a:gdLst/>
                <a:ahLst/>
                <a:cxnLst/>
                <a:rect l="l" t="t" r="r" b="b"/>
                <a:pathLst>
                  <a:path w="47029911" h="2264215">
                    <a:moveTo>
                      <a:pt x="46885132" y="2119436"/>
                    </a:moveTo>
                    <a:lnTo>
                      <a:pt x="47029911" y="2119436"/>
                    </a:lnTo>
                    <a:lnTo>
                      <a:pt x="47029911" y="2264215"/>
                    </a:lnTo>
                    <a:lnTo>
                      <a:pt x="46885132" y="2264215"/>
                    </a:lnTo>
                    <a:lnTo>
                      <a:pt x="46885132" y="2119435"/>
                    </a:lnTo>
                    <a:close/>
                    <a:moveTo>
                      <a:pt x="0" y="144780"/>
                    </a:moveTo>
                    <a:lnTo>
                      <a:pt x="144780" y="144780"/>
                    </a:lnTo>
                    <a:lnTo>
                      <a:pt x="144780" y="2119436"/>
                    </a:lnTo>
                    <a:lnTo>
                      <a:pt x="0" y="2119436"/>
                    </a:lnTo>
                    <a:lnTo>
                      <a:pt x="0" y="144780"/>
                    </a:lnTo>
                    <a:close/>
                    <a:moveTo>
                      <a:pt x="0" y="2119436"/>
                    </a:moveTo>
                    <a:lnTo>
                      <a:pt x="144780" y="2119436"/>
                    </a:lnTo>
                    <a:lnTo>
                      <a:pt x="144780" y="2264215"/>
                    </a:lnTo>
                    <a:lnTo>
                      <a:pt x="0" y="2264215"/>
                    </a:lnTo>
                    <a:lnTo>
                      <a:pt x="0" y="2119435"/>
                    </a:lnTo>
                    <a:close/>
                    <a:moveTo>
                      <a:pt x="46885132" y="144780"/>
                    </a:moveTo>
                    <a:lnTo>
                      <a:pt x="47029911" y="144780"/>
                    </a:lnTo>
                    <a:lnTo>
                      <a:pt x="47029911" y="2119436"/>
                    </a:lnTo>
                    <a:lnTo>
                      <a:pt x="46885132" y="2119436"/>
                    </a:lnTo>
                    <a:lnTo>
                      <a:pt x="46885132" y="144780"/>
                    </a:lnTo>
                    <a:close/>
                    <a:moveTo>
                      <a:pt x="144780" y="2119436"/>
                    </a:moveTo>
                    <a:lnTo>
                      <a:pt x="46885132" y="2119436"/>
                    </a:lnTo>
                    <a:lnTo>
                      <a:pt x="46885132" y="2264215"/>
                    </a:lnTo>
                    <a:lnTo>
                      <a:pt x="144780" y="2264215"/>
                    </a:lnTo>
                    <a:lnTo>
                      <a:pt x="144780" y="2119435"/>
                    </a:lnTo>
                    <a:close/>
                    <a:moveTo>
                      <a:pt x="46885132" y="0"/>
                    </a:moveTo>
                    <a:lnTo>
                      <a:pt x="47029911" y="0"/>
                    </a:lnTo>
                    <a:lnTo>
                      <a:pt x="47029911" y="144780"/>
                    </a:lnTo>
                    <a:lnTo>
                      <a:pt x="46885132" y="144780"/>
                    </a:lnTo>
                    <a:lnTo>
                      <a:pt x="46885132" y="0"/>
                    </a:lnTo>
                    <a:close/>
                    <a:moveTo>
                      <a:pt x="0" y="0"/>
                    </a:moveTo>
                    <a:lnTo>
                      <a:pt x="144780" y="0"/>
                    </a:lnTo>
                    <a:lnTo>
                      <a:pt x="144780" y="144780"/>
                    </a:lnTo>
                    <a:lnTo>
                      <a:pt x="0" y="144780"/>
                    </a:lnTo>
                    <a:lnTo>
                      <a:pt x="0" y="0"/>
                    </a:lnTo>
                    <a:close/>
                    <a:moveTo>
                      <a:pt x="144780" y="0"/>
                    </a:moveTo>
                    <a:lnTo>
                      <a:pt x="46885132" y="0"/>
                    </a:lnTo>
                    <a:lnTo>
                      <a:pt x="46885132" y="144780"/>
                    </a:lnTo>
                    <a:lnTo>
                      <a:pt x="144780" y="144780"/>
                    </a:lnTo>
                    <a:lnTo>
                      <a:pt x="144780" y="0"/>
                    </a:lnTo>
                    <a:close/>
                  </a:path>
                </a:pathLst>
              </a:custGeom>
              <a:grpFill/>
            </p:spPr>
          </p:sp>
        </p:grpSp>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81779" y="210506"/>
              <a:ext cx="244475" cy="244475"/>
            </a:xfrm>
            <a:prstGeom prst="rect">
              <a:avLst/>
            </a:prstGeom>
          </p:spPr>
        </p:pic>
        <p:grpSp>
          <p:nvGrpSpPr>
            <p:cNvPr id="30" name="Group 30"/>
            <p:cNvGrpSpPr/>
            <p:nvPr/>
          </p:nvGrpSpPr>
          <p:grpSpPr>
            <a:xfrm>
              <a:off x="12734283" y="241312"/>
              <a:ext cx="259969" cy="213669"/>
              <a:chOff x="0" y="0"/>
              <a:chExt cx="553256" cy="454724"/>
            </a:xfrm>
            <a:grpFill/>
          </p:grpSpPr>
          <p:sp>
            <p:nvSpPr>
              <p:cNvPr id="31" name="Freeform 31"/>
              <p:cNvSpPr/>
              <p:nvPr/>
            </p:nvSpPr>
            <p:spPr>
              <a:xfrm>
                <a:off x="0" y="0"/>
                <a:ext cx="553256" cy="454724"/>
              </a:xfrm>
              <a:custGeom>
                <a:avLst/>
                <a:gdLst/>
                <a:ahLst/>
                <a:cxnLst/>
                <a:rect l="l" t="t" r="r" b="b"/>
                <a:pathLst>
                  <a:path w="553256" h="454724">
                    <a:moveTo>
                      <a:pt x="0" y="0"/>
                    </a:moveTo>
                    <a:lnTo>
                      <a:pt x="0" y="454724"/>
                    </a:lnTo>
                    <a:lnTo>
                      <a:pt x="553256" y="454724"/>
                    </a:lnTo>
                    <a:lnTo>
                      <a:pt x="553256" y="0"/>
                    </a:lnTo>
                    <a:lnTo>
                      <a:pt x="0" y="0"/>
                    </a:lnTo>
                    <a:close/>
                    <a:moveTo>
                      <a:pt x="492296" y="393764"/>
                    </a:moveTo>
                    <a:lnTo>
                      <a:pt x="59690" y="393764"/>
                    </a:lnTo>
                    <a:lnTo>
                      <a:pt x="59690" y="59690"/>
                    </a:lnTo>
                    <a:lnTo>
                      <a:pt x="492296" y="59690"/>
                    </a:lnTo>
                    <a:lnTo>
                      <a:pt x="492296" y="393764"/>
                    </a:lnTo>
                    <a:close/>
                  </a:path>
                </a:pathLst>
              </a:custGeom>
              <a:grpFill/>
            </p:spPr>
          </p:sp>
        </p:grpSp>
        <p:sp>
          <p:nvSpPr>
            <p:cNvPr id="32" name="AutoShape 32"/>
            <p:cNvSpPr/>
            <p:nvPr/>
          </p:nvSpPr>
          <p:spPr>
            <a:xfrm>
              <a:off x="12202278" y="407829"/>
              <a:ext cx="244476" cy="0"/>
            </a:xfrm>
            <a:prstGeom prst="line">
              <a:avLst/>
            </a:prstGeom>
            <a:grpFill/>
            <a:ln w="38100" cap="rnd">
              <a:solidFill>
                <a:srgbClr val="000000"/>
              </a:solidFill>
              <a:prstDash val="solid"/>
              <a:headEnd type="none" w="sm" len="sm"/>
              <a:tailEnd type="none" w="sm" len="sm"/>
            </a:ln>
          </p:spPr>
        </p:sp>
      </p:grpSp>
      <p:pic>
        <p:nvPicPr>
          <p:cNvPr id="34" name="Picture 34"/>
          <p:cNvPicPr>
            <a:picLocks noChangeAspect="1"/>
          </p:cNvPicPr>
          <p:nvPr/>
        </p:nvPicPr>
        <p:blipFill>
          <a:blip r:embed="rId4"/>
          <a:srcRect t="1644" r="1647" b="1644"/>
          <a:stretch>
            <a:fillRect/>
          </a:stretch>
        </p:blipFill>
        <p:spPr>
          <a:xfrm>
            <a:off x="685800" y="169978"/>
            <a:ext cx="1424389" cy="493013"/>
          </a:xfrm>
          <a:prstGeom prst="rect">
            <a:avLst/>
          </a:prstGeom>
        </p:spPr>
      </p:pic>
      <p:pic>
        <p:nvPicPr>
          <p:cNvPr id="1026" name="Picture 2" descr="Tecnología Híbridos | Toyota Chile">
            <a:extLst>
              <a:ext uri="{FF2B5EF4-FFF2-40B4-BE49-F238E27FC236}">
                <a16:creationId xmlns:a16="http://schemas.microsoft.com/office/drawing/2014/main" id="{A2EB2126-B0C1-47AE-8C71-AC1B5A567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4183" y="1752936"/>
            <a:ext cx="6439059" cy="3652749"/>
          </a:xfrm>
          <a:prstGeom prst="rect">
            <a:avLst/>
          </a:prstGeom>
          <a:noFill/>
          <a:extLst>
            <a:ext uri="{909E8E84-426E-40DD-AFC4-6F175D3DCCD1}">
              <a14:hiddenFill xmlns:a14="http://schemas.microsoft.com/office/drawing/2010/main">
                <a:solidFill>
                  <a:srgbClr val="FFFFFF"/>
                </a:solidFill>
              </a14:hiddenFill>
            </a:ext>
          </a:extLst>
        </p:spPr>
      </p:pic>
      <p:sp>
        <p:nvSpPr>
          <p:cNvPr id="2" name="Flecha: hacia la izquierda 1">
            <a:extLst>
              <a:ext uri="{FF2B5EF4-FFF2-40B4-BE49-F238E27FC236}">
                <a16:creationId xmlns:a16="http://schemas.microsoft.com/office/drawing/2014/main" id="{458837BA-1A52-41ED-B0B1-D40E9D2F9E3E}"/>
              </a:ext>
            </a:extLst>
          </p:cNvPr>
          <p:cNvSpPr/>
          <p:nvPr/>
        </p:nvSpPr>
        <p:spPr>
          <a:xfrm>
            <a:off x="3234443" y="2157681"/>
            <a:ext cx="953431" cy="466539"/>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AR" sz="1200" dirty="0"/>
          </a:p>
        </p:txBody>
      </p:sp>
      <p:sp>
        <p:nvSpPr>
          <p:cNvPr id="3" name="CuadroTexto 2">
            <a:extLst>
              <a:ext uri="{FF2B5EF4-FFF2-40B4-BE49-F238E27FC236}">
                <a16:creationId xmlns:a16="http://schemas.microsoft.com/office/drawing/2014/main" id="{74044591-AC35-4757-A2E5-0F747DB00B75}"/>
              </a:ext>
            </a:extLst>
          </p:cNvPr>
          <p:cNvSpPr txBox="1"/>
          <p:nvPr/>
        </p:nvSpPr>
        <p:spPr>
          <a:xfrm>
            <a:off x="461929" y="2070384"/>
            <a:ext cx="2485749" cy="830997"/>
          </a:xfrm>
          <a:prstGeom prst="rect">
            <a:avLst/>
          </a:prstGeom>
          <a:noFill/>
          <a:ln>
            <a:noFill/>
          </a:ln>
        </p:spPr>
        <p:txBody>
          <a:bodyPr wrap="square" rtlCol="0">
            <a:spAutoFit/>
          </a:bodyPr>
          <a:lstStyle/>
          <a:p>
            <a:pPr marL="190510" indent="-190510" algn="just">
              <a:buFont typeface="Wingdings" panose="05000000000000000000" pitchFamily="2" charset="2"/>
              <a:buChar char="q"/>
            </a:pPr>
            <a:r>
              <a:rPr lang="es-AR" sz="1600" b="1" dirty="0">
                <a:effectLst>
                  <a:outerShdw blurRad="38100" dist="38100" dir="2700000" algn="tl">
                    <a:srgbClr val="000000">
                      <a:alpha val="43137"/>
                    </a:srgbClr>
                  </a:outerShdw>
                </a:effectLst>
              </a:rPr>
              <a:t>Combina dos motores diferentes: combustión y eléctrico.</a:t>
            </a:r>
          </a:p>
        </p:txBody>
      </p:sp>
      <p:sp>
        <p:nvSpPr>
          <p:cNvPr id="46" name="Flecha: hacia la izquierda 45">
            <a:extLst>
              <a:ext uri="{FF2B5EF4-FFF2-40B4-BE49-F238E27FC236}">
                <a16:creationId xmlns:a16="http://schemas.microsoft.com/office/drawing/2014/main" id="{9C8C2F9C-9E63-440D-94E7-9460F006D4DD}"/>
              </a:ext>
            </a:extLst>
          </p:cNvPr>
          <p:cNvSpPr/>
          <p:nvPr/>
        </p:nvSpPr>
        <p:spPr>
          <a:xfrm>
            <a:off x="3172581" y="3755862"/>
            <a:ext cx="953431" cy="466539"/>
          </a:xfrm>
          <a:prstGeom prst="lef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AR" sz="1200" dirty="0"/>
          </a:p>
        </p:txBody>
      </p:sp>
      <p:sp>
        <p:nvSpPr>
          <p:cNvPr id="47" name="CuadroTexto 46">
            <a:extLst>
              <a:ext uri="{FF2B5EF4-FFF2-40B4-BE49-F238E27FC236}">
                <a16:creationId xmlns:a16="http://schemas.microsoft.com/office/drawing/2014/main" id="{4FF0E034-443F-4620-9B96-0010DC0E37C5}"/>
              </a:ext>
            </a:extLst>
          </p:cNvPr>
          <p:cNvSpPr txBox="1"/>
          <p:nvPr/>
        </p:nvSpPr>
        <p:spPr>
          <a:xfrm>
            <a:off x="478574" y="3622862"/>
            <a:ext cx="2485749" cy="830997"/>
          </a:xfrm>
          <a:prstGeom prst="rect">
            <a:avLst/>
          </a:prstGeom>
          <a:noFill/>
          <a:ln>
            <a:noFill/>
          </a:ln>
        </p:spPr>
        <p:txBody>
          <a:bodyPr wrap="square" rtlCol="0">
            <a:spAutoFit/>
          </a:bodyPr>
          <a:lstStyle/>
          <a:p>
            <a:pPr marL="190510" indent="-190510" algn="just">
              <a:buFont typeface="Wingdings" panose="05000000000000000000" pitchFamily="2" charset="2"/>
              <a:buChar char="q"/>
            </a:pPr>
            <a:r>
              <a:rPr lang="es-AR" sz="1600" b="1" dirty="0">
                <a:effectLst>
                  <a:outerShdw blurRad="38100" dist="38100" dir="2700000" algn="tl">
                    <a:srgbClr val="000000">
                      <a:alpha val="43137"/>
                    </a:srgbClr>
                  </a:outerShdw>
                </a:effectLst>
              </a:rPr>
              <a:t>Integración que aprovecha las ventajas de ambos.</a:t>
            </a:r>
          </a:p>
        </p:txBody>
      </p:sp>
      <p:sp>
        <p:nvSpPr>
          <p:cNvPr id="48" name="Flecha: hacia la izquierda 47">
            <a:extLst>
              <a:ext uri="{FF2B5EF4-FFF2-40B4-BE49-F238E27FC236}">
                <a16:creationId xmlns:a16="http://schemas.microsoft.com/office/drawing/2014/main" id="{1A32B4D2-89C2-4B7D-B2C3-3211EADAC6AE}"/>
              </a:ext>
            </a:extLst>
          </p:cNvPr>
          <p:cNvSpPr/>
          <p:nvPr/>
        </p:nvSpPr>
        <p:spPr>
          <a:xfrm>
            <a:off x="3155503" y="5235684"/>
            <a:ext cx="953431" cy="466539"/>
          </a:xfrm>
          <a:prstGeom prst="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AR" sz="1200" dirty="0"/>
          </a:p>
        </p:txBody>
      </p:sp>
      <p:sp>
        <p:nvSpPr>
          <p:cNvPr id="49" name="CuadroTexto 48">
            <a:extLst>
              <a:ext uri="{FF2B5EF4-FFF2-40B4-BE49-F238E27FC236}">
                <a16:creationId xmlns:a16="http://schemas.microsoft.com/office/drawing/2014/main" id="{9B5DB486-98B4-4ECD-AC83-6FE9710F08AC}"/>
              </a:ext>
            </a:extLst>
          </p:cNvPr>
          <p:cNvSpPr txBox="1"/>
          <p:nvPr/>
        </p:nvSpPr>
        <p:spPr>
          <a:xfrm>
            <a:off x="540771" y="5243637"/>
            <a:ext cx="2485749" cy="338554"/>
          </a:xfrm>
          <a:prstGeom prst="rect">
            <a:avLst/>
          </a:prstGeom>
          <a:noFill/>
          <a:ln>
            <a:noFill/>
          </a:ln>
        </p:spPr>
        <p:txBody>
          <a:bodyPr wrap="square" rtlCol="0">
            <a:spAutoFit/>
          </a:bodyPr>
          <a:lstStyle/>
          <a:p>
            <a:pPr marL="190510" indent="-190510" algn="just">
              <a:buFont typeface="Wingdings" panose="05000000000000000000" pitchFamily="2" charset="2"/>
              <a:buChar char="q"/>
            </a:pPr>
            <a:r>
              <a:rPr lang="es-AR" sz="1600" b="1" dirty="0">
                <a:effectLst>
                  <a:outerShdw blurRad="38100" dist="38100" dir="2700000" algn="tl">
                    <a:srgbClr val="000000">
                      <a:alpha val="43137"/>
                    </a:srgbClr>
                  </a:outerShdw>
                </a:effectLst>
              </a:rPr>
              <a:t>Busca mayor eficiencia.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82274" y="1740182"/>
            <a:ext cx="6843035" cy="4242419"/>
            <a:chOff x="0" y="0"/>
            <a:chExt cx="92469438" cy="57327498"/>
          </a:xfrm>
        </p:grpSpPr>
        <p:sp>
          <p:nvSpPr>
            <p:cNvPr id="5" name="Freeform 5"/>
            <p:cNvSpPr/>
            <p:nvPr/>
          </p:nvSpPr>
          <p:spPr>
            <a:xfrm>
              <a:off x="72390" y="72390"/>
              <a:ext cx="92324655" cy="57182720"/>
            </a:xfrm>
            <a:custGeom>
              <a:avLst/>
              <a:gdLst/>
              <a:ahLst/>
              <a:cxnLst/>
              <a:rect l="l" t="t" r="r" b="b"/>
              <a:pathLst>
                <a:path w="92324655" h="57182720">
                  <a:moveTo>
                    <a:pt x="0" y="0"/>
                  </a:moveTo>
                  <a:lnTo>
                    <a:pt x="92324655" y="0"/>
                  </a:lnTo>
                  <a:lnTo>
                    <a:pt x="92324655" y="57182720"/>
                  </a:lnTo>
                  <a:lnTo>
                    <a:pt x="0" y="57182720"/>
                  </a:lnTo>
                  <a:lnTo>
                    <a:pt x="0" y="0"/>
                  </a:lnTo>
                  <a:close/>
                </a:path>
              </a:pathLst>
            </a:custGeom>
            <a:solidFill>
              <a:srgbClr val="3E3970"/>
            </a:solidFill>
          </p:spPr>
        </p:sp>
        <p:sp>
          <p:nvSpPr>
            <p:cNvPr id="6" name="Freeform 6"/>
            <p:cNvSpPr/>
            <p:nvPr/>
          </p:nvSpPr>
          <p:spPr>
            <a:xfrm>
              <a:off x="0" y="0"/>
              <a:ext cx="92469438" cy="57327496"/>
            </a:xfrm>
            <a:custGeom>
              <a:avLst/>
              <a:gdLst/>
              <a:ahLst/>
              <a:cxnLst/>
              <a:rect l="l" t="t" r="r" b="b"/>
              <a:pathLst>
                <a:path w="92469438" h="57327496">
                  <a:moveTo>
                    <a:pt x="92324659" y="57182717"/>
                  </a:moveTo>
                  <a:lnTo>
                    <a:pt x="92469438" y="57182717"/>
                  </a:lnTo>
                  <a:lnTo>
                    <a:pt x="92469438" y="57327496"/>
                  </a:lnTo>
                  <a:lnTo>
                    <a:pt x="92324659" y="57327496"/>
                  </a:lnTo>
                  <a:lnTo>
                    <a:pt x="92324659" y="57182717"/>
                  </a:lnTo>
                  <a:close/>
                  <a:moveTo>
                    <a:pt x="0" y="144780"/>
                  </a:moveTo>
                  <a:lnTo>
                    <a:pt x="144780" y="144780"/>
                  </a:lnTo>
                  <a:lnTo>
                    <a:pt x="144780" y="57182717"/>
                  </a:lnTo>
                  <a:lnTo>
                    <a:pt x="0" y="57182717"/>
                  </a:lnTo>
                  <a:lnTo>
                    <a:pt x="0" y="144780"/>
                  </a:lnTo>
                  <a:close/>
                  <a:moveTo>
                    <a:pt x="0" y="57182717"/>
                  </a:moveTo>
                  <a:lnTo>
                    <a:pt x="144780" y="57182717"/>
                  </a:lnTo>
                  <a:lnTo>
                    <a:pt x="144780" y="57327496"/>
                  </a:lnTo>
                  <a:lnTo>
                    <a:pt x="0" y="57327496"/>
                  </a:lnTo>
                  <a:lnTo>
                    <a:pt x="0" y="57182717"/>
                  </a:lnTo>
                  <a:close/>
                  <a:moveTo>
                    <a:pt x="92324659" y="144780"/>
                  </a:moveTo>
                  <a:lnTo>
                    <a:pt x="92469438" y="144780"/>
                  </a:lnTo>
                  <a:lnTo>
                    <a:pt x="92469438" y="57182717"/>
                  </a:lnTo>
                  <a:lnTo>
                    <a:pt x="92324659" y="57182717"/>
                  </a:lnTo>
                  <a:lnTo>
                    <a:pt x="92324659" y="144780"/>
                  </a:lnTo>
                  <a:close/>
                  <a:moveTo>
                    <a:pt x="144780" y="57182717"/>
                  </a:moveTo>
                  <a:lnTo>
                    <a:pt x="92324659" y="57182717"/>
                  </a:lnTo>
                  <a:lnTo>
                    <a:pt x="92324659" y="57327496"/>
                  </a:lnTo>
                  <a:lnTo>
                    <a:pt x="144780" y="57327496"/>
                  </a:lnTo>
                  <a:lnTo>
                    <a:pt x="144780" y="57182717"/>
                  </a:lnTo>
                  <a:close/>
                  <a:moveTo>
                    <a:pt x="92324659" y="0"/>
                  </a:moveTo>
                  <a:lnTo>
                    <a:pt x="92469438" y="0"/>
                  </a:lnTo>
                  <a:lnTo>
                    <a:pt x="92469438" y="144780"/>
                  </a:lnTo>
                  <a:lnTo>
                    <a:pt x="92324659" y="144780"/>
                  </a:lnTo>
                  <a:lnTo>
                    <a:pt x="92324659" y="0"/>
                  </a:lnTo>
                  <a:close/>
                  <a:moveTo>
                    <a:pt x="0" y="0"/>
                  </a:moveTo>
                  <a:lnTo>
                    <a:pt x="144780" y="0"/>
                  </a:lnTo>
                  <a:lnTo>
                    <a:pt x="144780" y="144780"/>
                  </a:lnTo>
                  <a:lnTo>
                    <a:pt x="0" y="144780"/>
                  </a:lnTo>
                  <a:lnTo>
                    <a:pt x="0" y="0"/>
                  </a:lnTo>
                  <a:close/>
                  <a:moveTo>
                    <a:pt x="144780" y="0"/>
                  </a:moveTo>
                  <a:lnTo>
                    <a:pt x="92324659" y="0"/>
                  </a:lnTo>
                  <a:lnTo>
                    <a:pt x="92324659" y="144780"/>
                  </a:lnTo>
                  <a:lnTo>
                    <a:pt x="144780" y="144780"/>
                  </a:lnTo>
                  <a:lnTo>
                    <a:pt x="144780" y="0"/>
                  </a:lnTo>
                  <a:close/>
                </a:path>
              </a:pathLst>
            </a:custGeom>
            <a:solidFill>
              <a:srgbClr val="3E3970"/>
            </a:solidFill>
          </p:spPr>
        </p:sp>
      </p:grpSp>
      <p:grpSp>
        <p:nvGrpSpPr>
          <p:cNvPr id="7" name="Group 7"/>
          <p:cNvGrpSpPr/>
          <p:nvPr/>
        </p:nvGrpSpPr>
        <p:grpSpPr>
          <a:xfrm>
            <a:off x="685800" y="1781899"/>
            <a:ext cx="6911406" cy="4044488"/>
            <a:chOff x="0" y="0"/>
            <a:chExt cx="47029911" cy="27521450"/>
          </a:xfrm>
        </p:grpSpPr>
        <p:sp>
          <p:nvSpPr>
            <p:cNvPr id="8" name="Freeform 8"/>
            <p:cNvSpPr/>
            <p:nvPr/>
          </p:nvSpPr>
          <p:spPr>
            <a:xfrm>
              <a:off x="72390" y="72390"/>
              <a:ext cx="46885131" cy="27376669"/>
            </a:xfrm>
            <a:custGeom>
              <a:avLst/>
              <a:gdLst/>
              <a:ahLst/>
              <a:cxnLst/>
              <a:rect l="l" t="t" r="r" b="b"/>
              <a:pathLst>
                <a:path w="46885131" h="27376669">
                  <a:moveTo>
                    <a:pt x="0" y="0"/>
                  </a:moveTo>
                  <a:lnTo>
                    <a:pt x="46885131" y="0"/>
                  </a:lnTo>
                  <a:lnTo>
                    <a:pt x="46885131" y="27376669"/>
                  </a:lnTo>
                  <a:lnTo>
                    <a:pt x="0" y="27376669"/>
                  </a:lnTo>
                  <a:lnTo>
                    <a:pt x="0" y="0"/>
                  </a:lnTo>
                  <a:close/>
                </a:path>
              </a:pathLst>
            </a:custGeom>
            <a:solidFill>
              <a:srgbClr val="FFFFFF"/>
            </a:solidFill>
          </p:spPr>
        </p:sp>
        <p:sp>
          <p:nvSpPr>
            <p:cNvPr id="9" name="Freeform 9"/>
            <p:cNvSpPr/>
            <p:nvPr/>
          </p:nvSpPr>
          <p:spPr>
            <a:xfrm>
              <a:off x="0" y="0"/>
              <a:ext cx="47029911" cy="27521449"/>
            </a:xfrm>
            <a:custGeom>
              <a:avLst/>
              <a:gdLst/>
              <a:ahLst/>
              <a:cxnLst/>
              <a:rect l="l" t="t" r="r" b="b"/>
              <a:pathLst>
                <a:path w="47029911" h="27521449">
                  <a:moveTo>
                    <a:pt x="46885132" y="27376670"/>
                  </a:moveTo>
                  <a:lnTo>
                    <a:pt x="47029911" y="27376670"/>
                  </a:lnTo>
                  <a:lnTo>
                    <a:pt x="47029911" y="27521449"/>
                  </a:lnTo>
                  <a:lnTo>
                    <a:pt x="46885132" y="27521449"/>
                  </a:lnTo>
                  <a:lnTo>
                    <a:pt x="46885132" y="27376670"/>
                  </a:lnTo>
                  <a:close/>
                  <a:moveTo>
                    <a:pt x="0" y="144780"/>
                  </a:moveTo>
                  <a:lnTo>
                    <a:pt x="144780" y="144780"/>
                  </a:lnTo>
                  <a:lnTo>
                    <a:pt x="144780" y="27376670"/>
                  </a:lnTo>
                  <a:lnTo>
                    <a:pt x="0" y="27376670"/>
                  </a:lnTo>
                  <a:lnTo>
                    <a:pt x="0" y="144780"/>
                  </a:lnTo>
                  <a:close/>
                  <a:moveTo>
                    <a:pt x="0" y="27376670"/>
                  </a:moveTo>
                  <a:lnTo>
                    <a:pt x="144780" y="27376670"/>
                  </a:lnTo>
                  <a:lnTo>
                    <a:pt x="144780" y="27521449"/>
                  </a:lnTo>
                  <a:lnTo>
                    <a:pt x="0" y="27521449"/>
                  </a:lnTo>
                  <a:lnTo>
                    <a:pt x="0" y="27376670"/>
                  </a:lnTo>
                  <a:close/>
                  <a:moveTo>
                    <a:pt x="46885132" y="144780"/>
                  </a:moveTo>
                  <a:lnTo>
                    <a:pt x="47029911" y="144780"/>
                  </a:lnTo>
                  <a:lnTo>
                    <a:pt x="47029911" y="27376670"/>
                  </a:lnTo>
                  <a:lnTo>
                    <a:pt x="46885132" y="27376670"/>
                  </a:lnTo>
                  <a:lnTo>
                    <a:pt x="46885132" y="144780"/>
                  </a:lnTo>
                  <a:close/>
                  <a:moveTo>
                    <a:pt x="144780" y="27376670"/>
                  </a:moveTo>
                  <a:lnTo>
                    <a:pt x="46885132" y="27376670"/>
                  </a:lnTo>
                  <a:lnTo>
                    <a:pt x="46885132" y="27521449"/>
                  </a:lnTo>
                  <a:lnTo>
                    <a:pt x="144780" y="27521449"/>
                  </a:lnTo>
                  <a:lnTo>
                    <a:pt x="144780" y="27376670"/>
                  </a:lnTo>
                  <a:close/>
                  <a:moveTo>
                    <a:pt x="46885132" y="0"/>
                  </a:moveTo>
                  <a:lnTo>
                    <a:pt x="47029911" y="0"/>
                  </a:lnTo>
                  <a:lnTo>
                    <a:pt x="47029911" y="144780"/>
                  </a:lnTo>
                  <a:lnTo>
                    <a:pt x="46885132" y="144780"/>
                  </a:lnTo>
                  <a:lnTo>
                    <a:pt x="46885132" y="0"/>
                  </a:lnTo>
                  <a:close/>
                  <a:moveTo>
                    <a:pt x="0" y="0"/>
                  </a:moveTo>
                  <a:lnTo>
                    <a:pt x="144780" y="0"/>
                  </a:lnTo>
                  <a:lnTo>
                    <a:pt x="144780" y="144780"/>
                  </a:lnTo>
                  <a:lnTo>
                    <a:pt x="0" y="144780"/>
                  </a:lnTo>
                  <a:lnTo>
                    <a:pt x="0" y="0"/>
                  </a:lnTo>
                  <a:close/>
                  <a:moveTo>
                    <a:pt x="144780" y="0"/>
                  </a:moveTo>
                  <a:lnTo>
                    <a:pt x="46885132" y="0"/>
                  </a:lnTo>
                  <a:lnTo>
                    <a:pt x="46885132" y="144780"/>
                  </a:lnTo>
                  <a:lnTo>
                    <a:pt x="144780" y="144780"/>
                  </a:lnTo>
                  <a:lnTo>
                    <a:pt x="144780" y="0"/>
                  </a:lnTo>
                  <a:close/>
                </a:path>
              </a:pathLst>
            </a:custGeom>
            <a:solidFill>
              <a:srgbClr val="201139"/>
            </a:solidFill>
          </p:spPr>
        </p:sp>
      </p:grpSp>
      <p:grpSp>
        <p:nvGrpSpPr>
          <p:cNvPr id="10" name="Group 10"/>
          <p:cNvGrpSpPr/>
          <p:nvPr/>
        </p:nvGrpSpPr>
        <p:grpSpPr>
          <a:xfrm>
            <a:off x="685800" y="1494875"/>
            <a:ext cx="6911406" cy="332744"/>
            <a:chOff x="0" y="0"/>
            <a:chExt cx="13822812" cy="665488"/>
          </a:xfrm>
          <a:solidFill>
            <a:srgbClr val="FF1E5F"/>
          </a:solidFill>
        </p:grpSpPr>
        <p:grpSp>
          <p:nvGrpSpPr>
            <p:cNvPr id="11" name="Group 11"/>
            <p:cNvGrpSpPr/>
            <p:nvPr/>
          </p:nvGrpSpPr>
          <p:grpSpPr>
            <a:xfrm>
              <a:off x="0" y="0"/>
              <a:ext cx="13822812" cy="665488"/>
              <a:chOff x="0" y="0"/>
              <a:chExt cx="47029911" cy="2264215"/>
            </a:xfrm>
            <a:grpFill/>
          </p:grpSpPr>
          <p:sp>
            <p:nvSpPr>
              <p:cNvPr id="12" name="Freeform 12"/>
              <p:cNvSpPr/>
              <p:nvPr/>
            </p:nvSpPr>
            <p:spPr>
              <a:xfrm>
                <a:off x="72390" y="72390"/>
                <a:ext cx="46885131" cy="2119436"/>
              </a:xfrm>
              <a:custGeom>
                <a:avLst/>
                <a:gdLst/>
                <a:ahLst/>
                <a:cxnLst/>
                <a:rect l="l" t="t" r="r" b="b"/>
                <a:pathLst>
                  <a:path w="46885131" h="2119436">
                    <a:moveTo>
                      <a:pt x="0" y="0"/>
                    </a:moveTo>
                    <a:lnTo>
                      <a:pt x="46885131" y="0"/>
                    </a:lnTo>
                    <a:lnTo>
                      <a:pt x="46885131" y="2119436"/>
                    </a:lnTo>
                    <a:lnTo>
                      <a:pt x="0" y="2119436"/>
                    </a:lnTo>
                    <a:lnTo>
                      <a:pt x="0" y="0"/>
                    </a:lnTo>
                    <a:close/>
                  </a:path>
                </a:pathLst>
              </a:custGeom>
              <a:grpFill/>
            </p:spPr>
          </p:sp>
          <p:sp>
            <p:nvSpPr>
              <p:cNvPr id="13" name="Freeform 13"/>
              <p:cNvSpPr/>
              <p:nvPr/>
            </p:nvSpPr>
            <p:spPr>
              <a:xfrm>
                <a:off x="0" y="0"/>
                <a:ext cx="47029911" cy="2264215"/>
              </a:xfrm>
              <a:custGeom>
                <a:avLst/>
                <a:gdLst/>
                <a:ahLst/>
                <a:cxnLst/>
                <a:rect l="l" t="t" r="r" b="b"/>
                <a:pathLst>
                  <a:path w="47029911" h="2264215">
                    <a:moveTo>
                      <a:pt x="46885132" y="2119436"/>
                    </a:moveTo>
                    <a:lnTo>
                      <a:pt x="47029911" y="2119436"/>
                    </a:lnTo>
                    <a:lnTo>
                      <a:pt x="47029911" y="2264215"/>
                    </a:lnTo>
                    <a:lnTo>
                      <a:pt x="46885132" y="2264215"/>
                    </a:lnTo>
                    <a:lnTo>
                      <a:pt x="46885132" y="2119435"/>
                    </a:lnTo>
                    <a:close/>
                    <a:moveTo>
                      <a:pt x="0" y="144780"/>
                    </a:moveTo>
                    <a:lnTo>
                      <a:pt x="144780" y="144780"/>
                    </a:lnTo>
                    <a:lnTo>
                      <a:pt x="144780" y="2119436"/>
                    </a:lnTo>
                    <a:lnTo>
                      <a:pt x="0" y="2119436"/>
                    </a:lnTo>
                    <a:lnTo>
                      <a:pt x="0" y="144780"/>
                    </a:lnTo>
                    <a:close/>
                    <a:moveTo>
                      <a:pt x="0" y="2119436"/>
                    </a:moveTo>
                    <a:lnTo>
                      <a:pt x="144780" y="2119436"/>
                    </a:lnTo>
                    <a:lnTo>
                      <a:pt x="144780" y="2264215"/>
                    </a:lnTo>
                    <a:lnTo>
                      <a:pt x="0" y="2264215"/>
                    </a:lnTo>
                    <a:lnTo>
                      <a:pt x="0" y="2119435"/>
                    </a:lnTo>
                    <a:close/>
                    <a:moveTo>
                      <a:pt x="46885132" y="144780"/>
                    </a:moveTo>
                    <a:lnTo>
                      <a:pt x="47029911" y="144780"/>
                    </a:lnTo>
                    <a:lnTo>
                      <a:pt x="47029911" y="2119436"/>
                    </a:lnTo>
                    <a:lnTo>
                      <a:pt x="46885132" y="2119436"/>
                    </a:lnTo>
                    <a:lnTo>
                      <a:pt x="46885132" y="144780"/>
                    </a:lnTo>
                    <a:close/>
                    <a:moveTo>
                      <a:pt x="144780" y="2119436"/>
                    </a:moveTo>
                    <a:lnTo>
                      <a:pt x="46885132" y="2119436"/>
                    </a:lnTo>
                    <a:lnTo>
                      <a:pt x="46885132" y="2264215"/>
                    </a:lnTo>
                    <a:lnTo>
                      <a:pt x="144780" y="2264215"/>
                    </a:lnTo>
                    <a:lnTo>
                      <a:pt x="144780" y="2119435"/>
                    </a:lnTo>
                    <a:close/>
                    <a:moveTo>
                      <a:pt x="46885132" y="0"/>
                    </a:moveTo>
                    <a:lnTo>
                      <a:pt x="47029911" y="0"/>
                    </a:lnTo>
                    <a:lnTo>
                      <a:pt x="47029911" y="144780"/>
                    </a:lnTo>
                    <a:lnTo>
                      <a:pt x="46885132" y="144780"/>
                    </a:lnTo>
                    <a:lnTo>
                      <a:pt x="46885132" y="0"/>
                    </a:lnTo>
                    <a:close/>
                    <a:moveTo>
                      <a:pt x="0" y="0"/>
                    </a:moveTo>
                    <a:lnTo>
                      <a:pt x="144780" y="0"/>
                    </a:lnTo>
                    <a:lnTo>
                      <a:pt x="144780" y="144780"/>
                    </a:lnTo>
                    <a:lnTo>
                      <a:pt x="0" y="144780"/>
                    </a:lnTo>
                    <a:lnTo>
                      <a:pt x="0" y="0"/>
                    </a:lnTo>
                    <a:close/>
                    <a:moveTo>
                      <a:pt x="144780" y="0"/>
                    </a:moveTo>
                    <a:lnTo>
                      <a:pt x="46885132" y="0"/>
                    </a:lnTo>
                    <a:lnTo>
                      <a:pt x="46885132" y="144780"/>
                    </a:lnTo>
                    <a:lnTo>
                      <a:pt x="144780" y="144780"/>
                    </a:lnTo>
                    <a:lnTo>
                      <a:pt x="144780" y="0"/>
                    </a:lnTo>
                    <a:close/>
                  </a:path>
                </a:pathLst>
              </a:custGeom>
              <a:grpFill/>
            </p:spPr>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81779" y="210506"/>
              <a:ext cx="244475" cy="244475"/>
            </a:xfrm>
            <a:prstGeom prst="rect">
              <a:avLst/>
            </a:prstGeom>
          </p:spPr>
        </p:pic>
        <p:grpSp>
          <p:nvGrpSpPr>
            <p:cNvPr id="15" name="Group 15"/>
            <p:cNvGrpSpPr/>
            <p:nvPr/>
          </p:nvGrpSpPr>
          <p:grpSpPr>
            <a:xfrm>
              <a:off x="12734283" y="241312"/>
              <a:ext cx="259969" cy="213669"/>
              <a:chOff x="0" y="0"/>
              <a:chExt cx="553256" cy="454724"/>
            </a:xfrm>
            <a:grpFill/>
          </p:grpSpPr>
          <p:sp>
            <p:nvSpPr>
              <p:cNvPr id="16" name="Freeform 16"/>
              <p:cNvSpPr/>
              <p:nvPr/>
            </p:nvSpPr>
            <p:spPr>
              <a:xfrm>
                <a:off x="0" y="0"/>
                <a:ext cx="553256" cy="454724"/>
              </a:xfrm>
              <a:custGeom>
                <a:avLst/>
                <a:gdLst/>
                <a:ahLst/>
                <a:cxnLst/>
                <a:rect l="l" t="t" r="r" b="b"/>
                <a:pathLst>
                  <a:path w="553256" h="454724">
                    <a:moveTo>
                      <a:pt x="0" y="0"/>
                    </a:moveTo>
                    <a:lnTo>
                      <a:pt x="0" y="454724"/>
                    </a:lnTo>
                    <a:lnTo>
                      <a:pt x="553256" y="454724"/>
                    </a:lnTo>
                    <a:lnTo>
                      <a:pt x="553256" y="0"/>
                    </a:lnTo>
                    <a:lnTo>
                      <a:pt x="0" y="0"/>
                    </a:lnTo>
                    <a:close/>
                    <a:moveTo>
                      <a:pt x="492296" y="393764"/>
                    </a:moveTo>
                    <a:lnTo>
                      <a:pt x="59690" y="393764"/>
                    </a:lnTo>
                    <a:lnTo>
                      <a:pt x="59690" y="59690"/>
                    </a:lnTo>
                    <a:lnTo>
                      <a:pt x="492296" y="59690"/>
                    </a:lnTo>
                    <a:lnTo>
                      <a:pt x="492296" y="393764"/>
                    </a:lnTo>
                    <a:close/>
                  </a:path>
                </a:pathLst>
              </a:custGeom>
              <a:grpFill/>
            </p:spPr>
          </p:sp>
        </p:grpSp>
        <p:sp>
          <p:nvSpPr>
            <p:cNvPr id="17" name="AutoShape 17"/>
            <p:cNvSpPr/>
            <p:nvPr/>
          </p:nvSpPr>
          <p:spPr>
            <a:xfrm>
              <a:off x="12202278" y="407829"/>
              <a:ext cx="244476" cy="0"/>
            </a:xfrm>
            <a:prstGeom prst="line">
              <a:avLst/>
            </a:prstGeom>
            <a:grpFill/>
            <a:ln w="38100" cap="rnd">
              <a:solidFill>
                <a:srgbClr val="000000"/>
              </a:solidFill>
              <a:prstDash val="solid"/>
              <a:headEnd type="none" w="sm" len="sm"/>
              <a:tailEnd type="none" w="sm" len="sm"/>
            </a:ln>
          </p:spPr>
        </p:sp>
      </p:grpSp>
      <p:grpSp>
        <p:nvGrpSpPr>
          <p:cNvPr id="18" name="Group 18"/>
          <p:cNvGrpSpPr/>
          <p:nvPr/>
        </p:nvGrpSpPr>
        <p:grpSpPr>
          <a:xfrm>
            <a:off x="1338123" y="2327488"/>
            <a:ext cx="5606761" cy="1323091"/>
            <a:chOff x="0" y="-151130"/>
            <a:chExt cx="11213521" cy="2646182"/>
          </a:xfrm>
        </p:grpSpPr>
        <p:sp>
          <p:nvSpPr>
            <p:cNvPr id="19" name="TextBox 19"/>
            <p:cNvSpPr txBox="1"/>
            <p:nvPr/>
          </p:nvSpPr>
          <p:spPr>
            <a:xfrm>
              <a:off x="0" y="1801144"/>
              <a:ext cx="11213521" cy="693908"/>
            </a:xfrm>
            <a:prstGeom prst="rect">
              <a:avLst/>
            </a:prstGeom>
          </p:spPr>
          <p:txBody>
            <a:bodyPr lIns="0" tIns="0" rIns="0" bIns="0" rtlCol="0" anchor="t">
              <a:spAutoFit/>
            </a:bodyPr>
            <a:lstStyle/>
            <a:p>
              <a:pPr marL="431822" lvl="1" indent="-215911">
                <a:lnSpc>
                  <a:spcPts val="3000"/>
                </a:lnSpc>
                <a:buFont typeface="Arial"/>
                <a:buChar char="•"/>
              </a:pPr>
              <a:endParaRPr lang="en-US" sz="2000" dirty="0">
                <a:latin typeface="DM Sans"/>
              </a:endParaRPr>
            </a:p>
          </p:txBody>
        </p:sp>
        <p:sp>
          <p:nvSpPr>
            <p:cNvPr id="20" name="TextBox 20"/>
            <p:cNvSpPr txBox="1"/>
            <p:nvPr/>
          </p:nvSpPr>
          <p:spPr>
            <a:xfrm>
              <a:off x="0" y="-151130"/>
              <a:ext cx="11213521" cy="1564530"/>
            </a:xfrm>
            <a:prstGeom prst="rect">
              <a:avLst/>
            </a:prstGeom>
          </p:spPr>
          <p:txBody>
            <a:bodyPr lIns="0" tIns="0" rIns="0" bIns="0" rtlCol="0" anchor="t">
              <a:spAutoFit/>
            </a:bodyPr>
            <a:lstStyle/>
            <a:p>
              <a:pPr algn="ctr">
                <a:lnSpc>
                  <a:spcPts val="6067"/>
                </a:lnSpc>
              </a:pPr>
              <a:endParaRPr lang="en-US" sz="5334" dirty="0">
                <a:latin typeface="Museo 500" panose="02000000000000000000" pitchFamily="50" charset="0"/>
              </a:endParaRPr>
            </a:p>
          </p:txBody>
        </p:sp>
      </p:grpSp>
      <p:pic>
        <p:nvPicPr>
          <p:cNvPr id="2050" name="Picture 2" descr="Regreso híbrido">
            <a:extLst>
              <a:ext uri="{FF2B5EF4-FFF2-40B4-BE49-F238E27FC236}">
                <a16:creationId xmlns:a16="http://schemas.microsoft.com/office/drawing/2014/main" id="{8253665A-D3E6-447D-BD16-0BF2F94F1A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473" y="2284145"/>
            <a:ext cx="3638927" cy="274768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FB5ABE8F-D02E-40E4-AEE0-CFEAC5CF6983}"/>
              </a:ext>
            </a:extLst>
          </p:cNvPr>
          <p:cNvPicPr>
            <a:picLocks noChangeAspect="1"/>
          </p:cNvPicPr>
          <p:nvPr/>
        </p:nvPicPr>
        <p:blipFill rotWithShape="1">
          <a:blip r:embed="rId5"/>
          <a:srcRect l="20132" t="10172" r="26423" b="14030"/>
          <a:stretch/>
        </p:blipFill>
        <p:spPr>
          <a:xfrm>
            <a:off x="680443" y="1966624"/>
            <a:ext cx="3231157" cy="3332164"/>
          </a:xfrm>
          <a:prstGeom prst="ellipse">
            <a:avLst/>
          </a:prstGeom>
          <a:ln>
            <a:noFill/>
          </a:ln>
          <a:effectLst>
            <a:softEdge rad="112500"/>
          </a:effectLst>
        </p:spPr>
      </p:pic>
      <p:sp>
        <p:nvSpPr>
          <p:cNvPr id="23" name="TextBox 33">
            <a:extLst>
              <a:ext uri="{FF2B5EF4-FFF2-40B4-BE49-F238E27FC236}">
                <a16:creationId xmlns:a16="http://schemas.microsoft.com/office/drawing/2014/main" id="{D408894A-7A1E-4ABF-85F2-1DFE093F6C75}"/>
              </a:ext>
            </a:extLst>
          </p:cNvPr>
          <p:cNvSpPr txBox="1"/>
          <p:nvPr/>
        </p:nvSpPr>
        <p:spPr>
          <a:xfrm>
            <a:off x="7885744" y="1938294"/>
            <a:ext cx="4068076" cy="2555251"/>
          </a:xfrm>
          <a:prstGeom prst="rect">
            <a:avLst/>
          </a:prstGeom>
        </p:spPr>
        <p:txBody>
          <a:bodyPr wrap="square" lIns="0" tIns="0" rIns="0" bIns="0" rtlCol="0" anchor="t">
            <a:spAutoFit/>
          </a:bodyPr>
          <a:lstStyle/>
          <a:p>
            <a:pPr algn="ctr">
              <a:lnSpc>
                <a:spcPts val="6933"/>
              </a:lnSpc>
            </a:pPr>
            <a:r>
              <a:rPr lang="en-US" sz="3600" b="1" dirty="0">
                <a:solidFill>
                  <a:srgbClr val="0070C0"/>
                </a:solidFill>
                <a:effectLst>
                  <a:outerShdw blurRad="38100" dist="38100" dir="2700000" algn="tl">
                    <a:srgbClr val="000000">
                      <a:alpha val="43137"/>
                    </a:srgbClr>
                  </a:outerShdw>
                </a:effectLst>
                <a:latin typeface="Museo 500" panose="02000000000000000000" pitchFamily="50" charset="0"/>
              </a:rPr>
              <a:t>¿</a:t>
            </a:r>
            <a:r>
              <a:rPr lang="es-PE" sz="3600" b="1" dirty="0">
                <a:solidFill>
                  <a:srgbClr val="0070C0"/>
                </a:solidFill>
                <a:effectLst>
                  <a:outerShdw blurRad="38100" dist="38100" dir="2700000" algn="tl">
                    <a:srgbClr val="000000">
                      <a:alpha val="43137"/>
                    </a:srgbClr>
                  </a:outerShdw>
                </a:effectLst>
                <a:latin typeface="Museo 500" panose="02000000000000000000" pitchFamily="50" charset="0"/>
              </a:rPr>
              <a:t>Qué entienden por educación híbrida o semipresencial?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490225" y="867607"/>
            <a:ext cx="9111314" cy="5429127"/>
            <a:chOff x="0" y="0"/>
            <a:chExt cx="123120529" cy="73363395"/>
          </a:xfrm>
        </p:grpSpPr>
        <p:sp>
          <p:nvSpPr>
            <p:cNvPr id="5" name="Freeform 5"/>
            <p:cNvSpPr/>
            <p:nvPr/>
          </p:nvSpPr>
          <p:spPr>
            <a:xfrm>
              <a:off x="72390" y="72390"/>
              <a:ext cx="122975752" cy="73218615"/>
            </a:xfrm>
            <a:custGeom>
              <a:avLst/>
              <a:gdLst/>
              <a:ahLst/>
              <a:cxnLst/>
              <a:rect l="l" t="t" r="r" b="b"/>
              <a:pathLst>
                <a:path w="122975752" h="73218615">
                  <a:moveTo>
                    <a:pt x="0" y="0"/>
                  </a:moveTo>
                  <a:lnTo>
                    <a:pt x="122975752" y="0"/>
                  </a:lnTo>
                  <a:lnTo>
                    <a:pt x="122975752" y="73218615"/>
                  </a:lnTo>
                  <a:lnTo>
                    <a:pt x="0" y="73218615"/>
                  </a:lnTo>
                  <a:lnTo>
                    <a:pt x="0" y="0"/>
                  </a:lnTo>
                  <a:close/>
                </a:path>
              </a:pathLst>
            </a:custGeom>
            <a:solidFill>
              <a:srgbClr val="3E3970"/>
            </a:solidFill>
          </p:spPr>
        </p:sp>
        <p:sp>
          <p:nvSpPr>
            <p:cNvPr id="6" name="Freeform 6"/>
            <p:cNvSpPr/>
            <p:nvPr/>
          </p:nvSpPr>
          <p:spPr>
            <a:xfrm>
              <a:off x="0" y="0"/>
              <a:ext cx="123120534" cy="73363398"/>
            </a:xfrm>
            <a:custGeom>
              <a:avLst/>
              <a:gdLst/>
              <a:ahLst/>
              <a:cxnLst/>
              <a:rect l="l" t="t" r="r" b="b"/>
              <a:pathLst>
                <a:path w="123120534" h="73363398">
                  <a:moveTo>
                    <a:pt x="122975750" y="73218613"/>
                  </a:moveTo>
                  <a:lnTo>
                    <a:pt x="123120534" y="73218613"/>
                  </a:lnTo>
                  <a:lnTo>
                    <a:pt x="123120534" y="73363398"/>
                  </a:lnTo>
                  <a:lnTo>
                    <a:pt x="122975750" y="73363398"/>
                  </a:lnTo>
                  <a:lnTo>
                    <a:pt x="122975750" y="73218613"/>
                  </a:lnTo>
                  <a:close/>
                  <a:moveTo>
                    <a:pt x="0" y="144780"/>
                  </a:moveTo>
                  <a:lnTo>
                    <a:pt x="144780" y="144780"/>
                  </a:lnTo>
                  <a:lnTo>
                    <a:pt x="144780" y="73218613"/>
                  </a:lnTo>
                  <a:lnTo>
                    <a:pt x="0" y="73218613"/>
                  </a:lnTo>
                  <a:lnTo>
                    <a:pt x="0" y="144780"/>
                  </a:lnTo>
                  <a:close/>
                  <a:moveTo>
                    <a:pt x="0" y="73218613"/>
                  </a:moveTo>
                  <a:lnTo>
                    <a:pt x="144780" y="73218613"/>
                  </a:lnTo>
                  <a:lnTo>
                    <a:pt x="144780" y="73363398"/>
                  </a:lnTo>
                  <a:lnTo>
                    <a:pt x="0" y="73363398"/>
                  </a:lnTo>
                  <a:lnTo>
                    <a:pt x="0" y="73218613"/>
                  </a:lnTo>
                  <a:close/>
                  <a:moveTo>
                    <a:pt x="122975750" y="144780"/>
                  </a:moveTo>
                  <a:lnTo>
                    <a:pt x="123120534" y="144780"/>
                  </a:lnTo>
                  <a:lnTo>
                    <a:pt x="123120534" y="73218613"/>
                  </a:lnTo>
                  <a:lnTo>
                    <a:pt x="122975750" y="73218613"/>
                  </a:lnTo>
                  <a:lnTo>
                    <a:pt x="122975750" y="144780"/>
                  </a:lnTo>
                  <a:close/>
                  <a:moveTo>
                    <a:pt x="144780" y="73218613"/>
                  </a:moveTo>
                  <a:lnTo>
                    <a:pt x="122975750" y="73218613"/>
                  </a:lnTo>
                  <a:lnTo>
                    <a:pt x="122975750" y="73363398"/>
                  </a:lnTo>
                  <a:lnTo>
                    <a:pt x="144780" y="73363398"/>
                  </a:lnTo>
                  <a:lnTo>
                    <a:pt x="144780" y="73218613"/>
                  </a:lnTo>
                  <a:close/>
                  <a:moveTo>
                    <a:pt x="122975750" y="0"/>
                  </a:moveTo>
                  <a:lnTo>
                    <a:pt x="123120534" y="0"/>
                  </a:lnTo>
                  <a:lnTo>
                    <a:pt x="123120534" y="144780"/>
                  </a:lnTo>
                  <a:lnTo>
                    <a:pt x="122975750" y="144780"/>
                  </a:lnTo>
                  <a:lnTo>
                    <a:pt x="122975750" y="0"/>
                  </a:lnTo>
                  <a:close/>
                  <a:moveTo>
                    <a:pt x="0" y="0"/>
                  </a:moveTo>
                  <a:lnTo>
                    <a:pt x="144780" y="0"/>
                  </a:lnTo>
                  <a:lnTo>
                    <a:pt x="144780" y="144780"/>
                  </a:lnTo>
                  <a:lnTo>
                    <a:pt x="0" y="144780"/>
                  </a:lnTo>
                  <a:lnTo>
                    <a:pt x="0" y="0"/>
                  </a:lnTo>
                  <a:close/>
                  <a:moveTo>
                    <a:pt x="144780" y="0"/>
                  </a:moveTo>
                  <a:lnTo>
                    <a:pt x="122975750" y="0"/>
                  </a:lnTo>
                  <a:lnTo>
                    <a:pt x="122975750" y="144780"/>
                  </a:lnTo>
                  <a:lnTo>
                    <a:pt x="144780" y="144780"/>
                  </a:lnTo>
                  <a:lnTo>
                    <a:pt x="144780" y="0"/>
                  </a:lnTo>
                  <a:close/>
                </a:path>
              </a:pathLst>
            </a:custGeom>
            <a:solidFill>
              <a:srgbClr val="3E3970"/>
            </a:solidFill>
          </p:spPr>
        </p:sp>
      </p:grpSp>
      <p:grpSp>
        <p:nvGrpSpPr>
          <p:cNvPr id="7" name="Group 7"/>
          <p:cNvGrpSpPr/>
          <p:nvPr/>
        </p:nvGrpSpPr>
        <p:grpSpPr>
          <a:xfrm>
            <a:off x="1070326" y="855148"/>
            <a:ext cx="10280306" cy="5244995"/>
            <a:chOff x="0" y="0"/>
            <a:chExt cx="62777495" cy="35690515"/>
          </a:xfrm>
        </p:grpSpPr>
        <p:sp>
          <p:nvSpPr>
            <p:cNvPr id="8" name="Freeform 8"/>
            <p:cNvSpPr/>
            <p:nvPr/>
          </p:nvSpPr>
          <p:spPr>
            <a:xfrm>
              <a:off x="72390" y="72390"/>
              <a:ext cx="62632713" cy="35545737"/>
            </a:xfrm>
            <a:custGeom>
              <a:avLst/>
              <a:gdLst/>
              <a:ahLst/>
              <a:cxnLst/>
              <a:rect l="l" t="t" r="r" b="b"/>
              <a:pathLst>
                <a:path w="62632713" h="35545737">
                  <a:moveTo>
                    <a:pt x="0" y="0"/>
                  </a:moveTo>
                  <a:lnTo>
                    <a:pt x="62632713" y="0"/>
                  </a:lnTo>
                  <a:lnTo>
                    <a:pt x="62632713" y="35545737"/>
                  </a:lnTo>
                  <a:lnTo>
                    <a:pt x="0" y="35545737"/>
                  </a:lnTo>
                  <a:lnTo>
                    <a:pt x="0" y="0"/>
                  </a:lnTo>
                  <a:close/>
                </a:path>
              </a:pathLst>
            </a:custGeom>
            <a:solidFill>
              <a:srgbClr val="FFFFFF"/>
            </a:solidFill>
          </p:spPr>
        </p:sp>
        <p:sp>
          <p:nvSpPr>
            <p:cNvPr id="9" name="Freeform 9"/>
            <p:cNvSpPr/>
            <p:nvPr/>
          </p:nvSpPr>
          <p:spPr>
            <a:xfrm>
              <a:off x="0" y="0"/>
              <a:ext cx="62777495" cy="35690516"/>
            </a:xfrm>
            <a:custGeom>
              <a:avLst/>
              <a:gdLst/>
              <a:ahLst/>
              <a:cxnLst/>
              <a:rect l="l" t="t" r="r" b="b"/>
              <a:pathLst>
                <a:path w="62777495" h="35690516">
                  <a:moveTo>
                    <a:pt x="62632717" y="35545734"/>
                  </a:moveTo>
                  <a:lnTo>
                    <a:pt x="62777495" y="35545734"/>
                  </a:lnTo>
                  <a:lnTo>
                    <a:pt x="62777495" y="35690516"/>
                  </a:lnTo>
                  <a:lnTo>
                    <a:pt x="62632717" y="35690516"/>
                  </a:lnTo>
                  <a:lnTo>
                    <a:pt x="62632717" y="35545734"/>
                  </a:lnTo>
                  <a:close/>
                  <a:moveTo>
                    <a:pt x="0" y="144780"/>
                  </a:moveTo>
                  <a:lnTo>
                    <a:pt x="144780" y="144780"/>
                  </a:lnTo>
                  <a:lnTo>
                    <a:pt x="144780" y="35545734"/>
                  </a:lnTo>
                  <a:lnTo>
                    <a:pt x="0" y="35545734"/>
                  </a:lnTo>
                  <a:lnTo>
                    <a:pt x="0" y="144780"/>
                  </a:lnTo>
                  <a:close/>
                  <a:moveTo>
                    <a:pt x="0" y="35545734"/>
                  </a:moveTo>
                  <a:lnTo>
                    <a:pt x="144780" y="35545734"/>
                  </a:lnTo>
                  <a:lnTo>
                    <a:pt x="144780" y="35690516"/>
                  </a:lnTo>
                  <a:lnTo>
                    <a:pt x="0" y="35690516"/>
                  </a:lnTo>
                  <a:lnTo>
                    <a:pt x="0" y="35545734"/>
                  </a:lnTo>
                  <a:close/>
                  <a:moveTo>
                    <a:pt x="62632717" y="144780"/>
                  </a:moveTo>
                  <a:lnTo>
                    <a:pt x="62777495" y="144780"/>
                  </a:lnTo>
                  <a:lnTo>
                    <a:pt x="62777495" y="35545734"/>
                  </a:lnTo>
                  <a:lnTo>
                    <a:pt x="62632717" y="35545734"/>
                  </a:lnTo>
                  <a:lnTo>
                    <a:pt x="62632717" y="144780"/>
                  </a:lnTo>
                  <a:close/>
                  <a:moveTo>
                    <a:pt x="144780" y="35545734"/>
                  </a:moveTo>
                  <a:lnTo>
                    <a:pt x="62632717" y="35545734"/>
                  </a:lnTo>
                  <a:lnTo>
                    <a:pt x="62632717" y="35690516"/>
                  </a:lnTo>
                  <a:lnTo>
                    <a:pt x="144780" y="35690516"/>
                  </a:lnTo>
                  <a:lnTo>
                    <a:pt x="144780" y="35545734"/>
                  </a:lnTo>
                  <a:close/>
                  <a:moveTo>
                    <a:pt x="62632717" y="0"/>
                  </a:moveTo>
                  <a:lnTo>
                    <a:pt x="62777495" y="0"/>
                  </a:lnTo>
                  <a:lnTo>
                    <a:pt x="62777495" y="144780"/>
                  </a:lnTo>
                  <a:lnTo>
                    <a:pt x="62632717" y="144780"/>
                  </a:lnTo>
                  <a:lnTo>
                    <a:pt x="62632717" y="0"/>
                  </a:lnTo>
                  <a:close/>
                  <a:moveTo>
                    <a:pt x="0" y="0"/>
                  </a:moveTo>
                  <a:lnTo>
                    <a:pt x="144780" y="0"/>
                  </a:lnTo>
                  <a:lnTo>
                    <a:pt x="144780" y="144780"/>
                  </a:lnTo>
                  <a:lnTo>
                    <a:pt x="0" y="144780"/>
                  </a:lnTo>
                  <a:lnTo>
                    <a:pt x="0" y="0"/>
                  </a:lnTo>
                  <a:close/>
                  <a:moveTo>
                    <a:pt x="144780" y="0"/>
                  </a:moveTo>
                  <a:lnTo>
                    <a:pt x="62632717" y="0"/>
                  </a:lnTo>
                  <a:lnTo>
                    <a:pt x="62632717" y="144780"/>
                  </a:lnTo>
                  <a:lnTo>
                    <a:pt x="144780" y="144780"/>
                  </a:lnTo>
                  <a:lnTo>
                    <a:pt x="144780" y="0"/>
                  </a:lnTo>
                  <a:close/>
                </a:path>
              </a:pathLst>
            </a:custGeom>
            <a:solidFill>
              <a:srgbClr val="201139"/>
            </a:solidFill>
          </p:spPr>
        </p:sp>
      </p:grpSp>
      <p:grpSp>
        <p:nvGrpSpPr>
          <p:cNvPr id="10" name="Group 10"/>
          <p:cNvGrpSpPr/>
          <p:nvPr/>
        </p:nvGrpSpPr>
        <p:grpSpPr>
          <a:xfrm>
            <a:off x="1083535" y="601043"/>
            <a:ext cx="10280306" cy="332744"/>
            <a:chOff x="0" y="0"/>
            <a:chExt cx="18451269" cy="665488"/>
          </a:xfrm>
          <a:solidFill>
            <a:srgbClr val="FF1E5F"/>
          </a:solidFill>
        </p:grpSpPr>
        <p:grpSp>
          <p:nvGrpSpPr>
            <p:cNvPr id="11" name="Group 11"/>
            <p:cNvGrpSpPr/>
            <p:nvPr/>
          </p:nvGrpSpPr>
          <p:grpSpPr>
            <a:xfrm>
              <a:off x="0" y="0"/>
              <a:ext cx="18451269" cy="665488"/>
              <a:chOff x="0" y="0"/>
              <a:chExt cx="62777495" cy="2264215"/>
            </a:xfrm>
            <a:grpFill/>
          </p:grpSpPr>
          <p:sp>
            <p:nvSpPr>
              <p:cNvPr id="12" name="Freeform 12"/>
              <p:cNvSpPr/>
              <p:nvPr/>
            </p:nvSpPr>
            <p:spPr>
              <a:xfrm>
                <a:off x="72390" y="72390"/>
                <a:ext cx="62632713" cy="2119436"/>
              </a:xfrm>
              <a:custGeom>
                <a:avLst/>
                <a:gdLst/>
                <a:ahLst/>
                <a:cxnLst/>
                <a:rect l="l" t="t" r="r" b="b"/>
                <a:pathLst>
                  <a:path w="62632713" h="2119436">
                    <a:moveTo>
                      <a:pt x="0" y="0"/>
                    </a:moveTo>
                    <a:lnTo>
                      <a:pt x="62632713" y="0"/>
                    </a:lnTo>
                    <a:lnTo>
                      <a:pt x="62632713" y="2119436"/>
                    </a:lnTo>
                    <a:lnTo>
                      <a:pt x="0" y="2119436"/>
                    </a:lnTo>
                    <a:lnTo>
                      <a:pt x="0" y="0"/>
                    </a:lnTo>
                    <a:close/>
                  </a:path>
                </a:pathLst>
              </a:custGeom>
              <a:grpFill/>
            </p:spPr>
          </p:sp>
          <p:sp>
            <p:nvSpPr>
              <p:cNvPr id="13" name="Freeform 13"/>
              <p:cNvSpPr/>
              <p:nvPr/>
            </p:nvSpPr>
            <p:spPr>
              <a:xfrm>
                <a:off x="0" y="0"/>
                <a:ext cx="62777495" cy="2264215"/>
              </a:xfrm>
              <a:custGeom>
                <a:avLst/>
                <a:gdLst/>
                <a:ahLst/>
                <a:cxnLst/>
                <a:rect l="l" t="t" r="r" b="b"/>
                <a:pathLst>
                  <a:path w="62777495" h="2264215">
                    <a:moveTo>
                      <a:pt x="62632717" y="2119436"/>
                    </a:moveTo>
                    <a:lnTo>
                      <a:pt x="62777495" y="2119436"/>
                    </a:lnTo>
                    <a:lnTo>
                      <a:pt x="62777495" y="2264215"/>
                    </a:lnTo>
                    <a:lnTo>
                      <a:pt x="62632717" y="2264215"/>
                    </a:lnTo>
                    <a:lnTo>
                      <a:pt x="62632717" y="2119435"/>
                    </a:lnTo>
                    <a:close/>
                    <a:moveTo>
                      <a:pt x="0" y="144780"/>
                    </a:moveTo>
                    <a:lnTo>
                      <a:pt x="144780" y="144780"/>
                    </a:lnTo>
                    <a:lnTo>
                      <a:pt x="144780" y="2119436"/>
                    </a:lnTo>
                    <a:lnTo>
                      <a:pt x="0" y="2119436"/>
                    </a:lnTo>
                    <a:lnTo>
                      <a:pt x="0" y="144780"/>
                    </a:lnTo>
                    <a:close/>
                    <a:moveTo>
                      <a:pt x="0" y="2119436"/>
                    </a:moveTo>
                    <a:lnTo>
                      <a:pt x="144780" y="2119436"/>
                    </a:lnTo>
                    <a:lnTo>
                      <a:pt x="144780" y="2264215"/>
                    </a:lnTo>
                    <a:lnTo>
                      <a:pt x="0" y="2264215"/>
                    </a:lnTo>
                    <a:lnTo>
                      <a:pt x="0" y="2119435"/>
                    </a:lnTo>
                    <a:close/>
                    <a:moveTo>
                      <a:pt x="62632717" y="144780"/>
                    </a:moveTo>
                    <a:lnTo>
                      <a:pt x="62777495" y="144780"/>
                    </a:lnTo>
                    <a:lnTo>
                      <a:pt x="62777495" y="2119436"/>
                    </a:lnTo>
                    <a:lnTo>
                      <a:pt x="62632717" y="2119436"/>
                    </a:lnTo>
                    <a:lnTo>
                      <a:pt x="62632717" y="144780"/>
                    </a:lnTo>
                    <a:close/>
                    <a:moveTo>
                      <a:pt x="144780" y="2119436"/>
                    </a:moveTo>
                    <a:lnTo>
                      <a:pt x="62632717" y="2119436"/>
                    </a:lnTo>
                    <a:lnTo>
                      <a:pt x="62632717" y="2264215"/>
                    </a:lnTo>
                    <a:lnTo>
                      <a:pt x="144780" y="2264215"/>
                    </a:lnTo>
                    <a:lnTo>
                      <a:pt x="144780" y="2119435"/>
                    </a:lnTo>
                    <a:close/>
                    <a:moveTo>
                      <a:pt x="62632717" y="0"/>
                    </a:moveTo>
                    <a:lnTo>
                      <a:pt x="62777495" y="0"/>
                    </a:lnTo>
                    <a:lnTo>
                      <a:pt x="62777495" y="144780"/>
                    </a:lnTo>
                    <a:lnTo>
                      <a:pt x="62632717" y="144780"/>
                    </a:lnTo>
                    <a:lnTo>
                      <a:pt x="62632717" y="0"/>
                    </a:lnTo>
                    <a:close/>
                    <a:moveTo>
                      <a:pt x="0" y="0"/>
                    </a:moveTo>
                    <a:lnTo>
                      <a:pt x="144780" y="0"/>
                    </a:lnTo>
                    <a:lnTo>
                      <a:pt x="144780" y="144780"/>
                    </a:lnTo>
                    <a:lnTo>
                      <a:pt x="0" y="144780"/>
                    </a:lnTo>
                    <a:lnTo>
                      <a:pt x="0" y="0"/>
                    </a:lnTo>
                    <a:close/>
                    <a:moveTo>
                      <a:pt x="144780" y="0"/>
                    </a:moveTo>
                    <a:lnTo>
                      <a:pt x="62632717" y="0"/>
                    </a:lnTo>
                    <a:lnTo>
                      <a:pt x="62632717" y="144780"/>
                    </a:lnTo>
                    <a:lnTo>
                      <a:pt x="144780" y="144780"/>
                    </a:lnTo>
                    <a:lnTo>
                      <a:pt x="144780" y="0"/>
                    </a:lnTo>
                    <a:close/>
                  </a:path>
                </a:pathLst>
              </a:custGeom>
              <a:grpFill/>
            </p:spPr>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10236" y="210506"/>
              <a:ext cx="244475" cy="244475"/>
            </a:xfrm>
            <a:prstGeom prst="rect">
              <a:avLst/>
            </a:prstGeom>
          </p:spPr>
        </p:pic>
        <p:grpSp>
          <p:nvGrpSpPr>
            <p:cNvPr id="15" name="Group 15"/>
            <p:cNvGrpSpPr/>
            <p:nvPr/>
          </p:nvGrpSpPr>
          <p:grpSpPr>
            <a:xfrm>
              <a:off x="17362739" y="241312"/>
              <a:ext cx="259969" cy="213669"/>
              <a:chOff x="0" y="0"/>
              <a:chExt cx="553256" cy="454724"/>
            </a:xfrm>
            <a:grpFill/>
          </p:grpSpPr>
          <p:sp>
            <p:nvSpPr>
              <p:cNvPr id="16" name="Freeform 16"/>
              <p:cNvSpPr/>
              <p:nvPr/>
            </p:nvSpPr>
            <p:spPr>
              <a:xfrm>
                <a:off x="0" y="0"/>
                <a:ext cx="553256" cy="454724"/>
              </a:xfrm>
              <a:custGeom>
                <a:avLst/>
                <a:gdLst/>
                <a:ahLst/>
                <a:cxnLst/>
                <a:rect l="l" t="t" r="r" b="b"/>
                <a:pathLst>
                  <a:path w="553256" h="454724">
                    <a:moveTo>
                      <a:pt x="0" y="0"/>
                    </a:moveTo>
                    <a:lnTo>
                      <a:pt x="0" y="454724"/>
                    </a:lnTo>
                    <a:lnTo>
                      <a:pt x="553256" y="454724"/>
                    </a:lnTo>
                    <a:lnTo>
                      <a:pt x="553256" y="0"/>
                    </a:lnTo>
                    <a:lnTo>
                      <a:pt x="0" y="0"/>
                    </a:lnTo>
                    <a:close/>
                    <a:moveTo>
                      <a:pt x="492296" y="393764"/>
                    </a:moveTo>
                    <a:lnTo>
                      <a:pt x="59690" y="393764"/>
                    </a:lnTo>
                    <a:lnTo>
                      <a:pt x="59690" y="59690"/>
                    </a:lnTo>
                    <a:lnTo>
                      <a:pt x="492296" y="59690"/>
                    </a:lnTo>
                    <a:lnTo>
                      <a:pt x="492296" y="393764"/>
                    </a:lnTo>
                    <a:close/>
                  </a:path>
                </a:pathLst>
              </a:custGeom>
              <a:grpFill/>
            </p:spPr>
          </p:sp>
        </p:grpSp>
        <p:sp>
          <p:nvSpPr>
            <p:cNvPr id="17" name="AutoShape 17"/>
            <p:cNvSpPr/>
            <p:nvPr/>
          </p:nvSpPr>
          <p:spPr>
            <a:xfrm>
              <a:off x="16830735" y="407829"/>
              <a:ext cx="244476" cy="0"/>
            </a:xfrm>
            <a:prstGeom prst="line">
              <a:avLst/>
            </a:prstGeom>
            <a:grpFill/>
            <a:ln w="38100" cap="rnd">
              <a:solidFill>
                <a:srgbClr val="000000"/>
              </a:solidFill>
              <a:prstDash val="solid"/>
              <a:headEnd type="none" w="sm" len="sm"/>
              <a:tailEnd type="none" w="sm" len="sm"/>
            </a:ln>
          </p:spPr>
        </p:sp>
      </p:grpSp>
      <p:grpSp>
        <p:nvGrpSpPr>
          <p:cNvPr id="18" name="Group 18"/>
          <p:cNvGrpSpPr/>
          <p:nvPr/>
        </p:nvGrpSpPr>
        <p:grpSpPr>
          <a:xfrm>
            <a:off x="4102259" y="1089065"/>
            <a:ext cx="5716987" cy="1005845"/>
            <a:chOff x="0" y="-133349"/>
            <a:chExt cx="14787349" cy="2011691"/>
          </a:xfrm>
        </p:grpSpPr>
        <p:sp>
          <p:nvSpPr>
            <p:cNvPr id="19" name="TextBox 19"/>
            <p:cNvSpPr txBox="1"/>
            <p:nvPr/>
          </p:nvSpPr>
          <p:spPr>
            <a:xfrm>
              <a:off x="0" y="-133349"/>
              <a:ext cx="14787349" cy="1267015"/>
            </a:xfrm>
            <a:prstGeom prst="rect">
              <a:avLst/>
            </a:prstGeom>
          </p:spPr>
          <p:txBody>
            <a:bodyPr lIns="0" tIns="0" rIns="0" bIns="0" rtlCol="0" anchor="t">
              <a:spAutoFit/>
            </a:bodyPr>
            <a:lstStyle/>
            <a:p>
              <a:pPr algn="ctr">
                <a:lnSpc>
                  <a:spcPts val="5200"/>
                </a:lnSpc>
              </a:pPr>
              <a:r>
                <a:rPr lang="en-US" sz="4000" b="1" dirty="0">
                  <a:solidFill>
                    <a:srgbClr val="0070C0"/>
                  </a:solidFill>
                  <a:effectLst>
                    <a:outerShdw blurRad="38100" dist="38100" dir="2700000" algn="tl">
                      <a:srgbClr val="000000">
                        <a:alpha val="43137"/>
                      </a:srgbClr>
                    </a:outerShdw>
                  </a:effectLst>
                  <a:latin typeface="Museo 500" panose="02000000000000000000" pitchFamily="50" charset="0"/>
                </a:rPr>
                <a:t>EDUCACIÓN HÍBRIDA</a:t>
              </a:r>
            </a:p>
          </p:txBody>
        </p:sp>
        <p:sp>
          <p:nvSpPr>
            <p:cNvPr id="20" name="TextBox 20"/>
            <p:cNvSpPr txBox="1"/>
            <p:nvPr/>
          </p:nvSpPr>
          <p:spPr>
            <a:xfrm>
              <a:off x="0" y="1442326"/>
              <a:ext cx="14787349" cy="436016"/>
            </a:xfrm>
            <a:prstGeom prst="rect">
              <a:avLst/>
            </a:prstGeom>
          </p:spPr>
          <p:txBody>
            <a:bodyPr lIns="0" tIns="0" rIns="0" bIns="0" rtlCol="0" anchor="t">
              <a:spAutoFit/>
            </a:bodyPr>
            <a:lstStyle/>
            <a:p>
              <a:pPr algn="ctr">
                <a:lnSpc>
                  <a:spcPts val="1733"/>
                </a:lnSpc>
              </a:pPr>
              <a:endParaRPr lang="en-US" sz="1600" dirty="0">
                <a:latin typeface="Museo 300" panose="02000000000000000000" pitchFamily="50" charset="0"/>
              </a:endParaRPr>
            </a:p>
          </p:txBody>
        </p:sp>
      </p:grpSp>
      <p:sp>
        <p:nvSpPr>
          <p:cNvPr id="22" name="CuadroTexto 21">
            <a:extLst>
              <a:ext uri="{FF2B5EF4-FFF2-40B4-BE49-F238E27FC236}">
                <a16:creationId xmlns:a16="http://schemas.microsoft.com/office/drawing/2014/main" id="{3F36C5CC-F264-44F2-AD79-2743FA9A4BF5}"/>
              </a:ext>
            </a:extLst>
          </p:cNvPr>
          <p:cNvSpPr txBox="1"/>
          <p:nvPr/>
        </p:nvSpPr>
        <p:spPr>
          <a:xfrm>
            <a:off x="4684014" y="1834155"/>
            <a:ext cx="1852975" cy="584775"/>
          </a:xfrm>
          <a:prstGeom prst="rect">
            <a:avLst/>
          </a:prstGeom>
          <a:noFill/>
          <a:ln>
            <a:noFill/>
          </a:ln>
        </p:spPr>
        <p:txBody>
          <a:bodyPr wrap="square" rtlCol="0">
            <a:spAutoFit/>
          </a:bodyPr>
          <a:lstStyle/>
          <a:p>
            <a:pPr algn="just"/>
            <a:r>
              <a:rPr lang="es-AR" sz="1600" b="1" dirty="0">
                <a:effectLst>
                  <a:outerShdw blurRad="38100" dist="38100" dir="2700000" algn="tl">
                    <a:srgbClr val="000000">
                      <a:alpha val="43137"/>
                    </a:srgbClr>
                  </a:outerShdw>
                </a:effectLst>
              </a:rPr>
              <a:t>BLENDED LEARNING </a:t>
            </a:r>
          </a:p>
        </p:txBody>
      </p:sp>
      <p:sp>
        <p:nvSpPr>
          <p:cNvPr id="3" name="Flecha: hacia abajo 2">
            <a:extLst>
              <a:ext uri="{FF2B5EF4-FFF2-40B4-BE49-F238E27FC236}">
                <a16:creationId xmlns:a16="http://schemas.microsoft.com/office/drawing/2014/main" id="{87C47344-1061-4FF7-B65D-9DD2FC59F3C0}"/>
              </a:ext>
            </a:extLst>
          </p:cNvPr>
          <p:cNvSpPr/>
          <p:nvPr/>
        </p:nvSpPr>
        <p:spPr>
          <a:xfrm rot="14358183">
            <a:off x="4112083" y="1915511"/>
            <a:ext cx="508000" cy="666279"/>
          </a:xfrm>
          <a:prstGeom prst="downArrow">
            <a:avLst/>
          </a:prstGeom>
          <a:solidFill>
            <a:srgbClr val="FF1E5F"/>
          </a:solidFill>
          <a:ln>
            <a:solidFill>
              <a:srgbClr val="FF1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200" dirty="0"/>
          </a:p>
        </p:txBody>
      </p:sp>
      <p:sp>
        <p:nvSpPr>
          <p:cNvPr id="23" name="CuadroTexto 22">
            <a:extLst>
              <a:ext uri="{FF2B5EF4-FFF2-40B4-BE49-F238E27FC236}">
                <a16:creationId xmlns:a16="http://schemas.microsoft.com/office/drawing/2014/main" id="{D24777F2-0DED-4821-8640-147B5B909147}"/>
              </a:ext>
            </a:extLst>
          </p:cNvPr>
          <p:cNvSpPr txBox="1"/>
          <p:nvPr/>
        </p:nvSpPr>
        <p:spPr>
          <a:xfrm>
            <a:off x="5267553" y="3203018"/>
            <a:ext cx="5886721" cy="1077218"/>
          </a:xfrm>
          <a:prstGeom prst="rect">
            <a:avLst/>
          </a:prstGeom>
          <a:noFill/>
          <a:ln>
            <a:noFill/>
          </a:ln>
        </p:spPr>
        <p:txBody>
          <a:bodyPr wrap="square" rtlCol="0">
            <a:spAutoFit/>
          </a:bodyPr>
          <a:lstStyle/>
          <a:p>
            <a:pPr algn="just"/>
            <a:r>
              <a:rPr lang="es-AR" sz="1600" b="1" dirty="0"/>
              <a:t>Docentes aprovechan las herramientas tecnológicas existentes para crear clases virtuales o facilitar a sus estudiantes recursos online que les permita complementar lo aprendido durante la clase.</a:t>
            </a:r>
          </a:p>
          <a:p>
            <a:pPr algn="just"/>
            <a:endParaRPr lang="es-AR" sz="1600" b="1" dirty="0">
              <a:effectLst>
                <a:outerShdw blurRad="38100" dist="38100" dir="2700000" algn="tl">
                  <a:srgbClr val="000000">
                    <a:alpha val="43137"/>
                  </a:srgbClr>
                </a:outerShdw>
              </a:effectLst>
            </a:endParaRPr>
          </a:p>
        </p:txBody>
      </p:sp>
      <p:pic>
        <p:nvPicPr>
          <p:cNvPr id="1026" name="Picture 2" descr="Ventajas de la educación híbrida | Noticias de Educación">
            <a:extLst>
              <a:ext uri="{FF2B5EF4-FFF2-40B4-BE49-F238E27FC236}">
                <a16:creationId xmlns:a16="http://schemas.microsoft.com/office/drawing/2014/main" id="{EA620320-565B-47F3-81DE-D5F44916B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922" y="2225817"/>
            <a:ext cx="3304137" cy="31335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Rectángulo 24">
            <a:extLst>
              <a:ext uri="{FF2B5EF4-FFF2-40B4-BE49-F238E27FC236}">
                <a16:creationId xmlns:a16="http://schemas.microsoft.com/office/drawing/2014/main" id="{31CC7FE0-6785-4468-8214-17B203657299}"/>
              </a:ext>
            </a:extLst>
          </p:cNvPr>
          <p:cNvSpPr/>
          <p:nvPr/>
        </p:nvSpPr>
        <p:spPr>
          <a:xfrm>
            <a:off x="5045408" y="2473497"/>
            <a:ext cx="5948667" cy="584775"/>
          </a:xfrm>
          <a:prstGeom prst="rect">
            <a:avLst/>
          </a:prstGeom>
        </p:spPr>
        <p:txBody>
          <a:bodyPr wrap="square">
            <a:spAutoFit/>
          </a:bodyPr>
          <a:lstStyle/>
          <a:p>
            <a:pPr algn="just"/>
            <a:r>
              <a:rPr lang="es-AR" sz="1600" b="1" dirty="0"/>
              <a:t>Propuesta formativa que mezcla el aprendizaje en clase presencial y el aprendizaje online.</a:t>
            </a:r>
            <a:endParaRPr lang="es-AR" sz="1600" dirty="0"/>
          </a:p>
        </p:txBody>
      </p:sp>
      <p:sp>
        <p:nvSpPr>
          <p:cNvPr id="27" name="Flecha: hacia abajo 26">
            <a:extLst>
              <a:ext uri="{FF2B5EF4-FFF2-40B4-BE49-F238E27FC236}">
                <a16:creationId xmlns:a16="http://schemas.microsoft.com/office/drawing/2014/main" id="{06416D65-3A29-4ED9-9157-B617ADE58D99}"/>
              </a:ext>
            </a:extLst>
          </p:cNvPr>
          <p:cNvSpPr/>
          <p:nvPr/>
        </p:nvSpPr>
        <p:spPr>
          <a:xfrm rot="3992822" flipV="1">
            <a:off x="4438120" y="2560939"/>
            <a:ext cx="535789" cy="645000"/>
          </a:xfrm>
          <a:prstGeom prst="downArrow">
            <a:avLst/>
          </a:prstGeom>
          <a:solidFill>
            <a:srgbClr val="FF1E5F"/>
          </a:solidFill>
          <a:ln>
            <a:solidFill>
              <a:srgbClr val="FF1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200" dirty="0"/>
          </a:p>
        </p:txBody>
      </p:sp>
      <p:sp>
        <p:nvSpPr>
          <p:cNvPr id="26" name="Rectángulo 25">
            <a:extLst>
              <a:ext uri="{FF2B5EF4-FFF2-40B4-BE49-F238E27FC236}">
                <a16:creationId xmlns:a16="http://schemas.microsoft.com/office/drawing/2014/main" id="{5A2B373E-B4D5-406B-9A31-3AE6036A7EA8}"/>
              </a:ext>
            </a:extLst>
          </p:cNvPr>
          <p:cNvSpPr/>
          <p:nvPr/>
        </p:nvSpPr>
        <p:spPr>
          <a:xfrm>
            <a:off x="9690754" y="5744171"/>
            <a:ext cx="1673087" cy="297454"/>
          </a:xfrm>
          <a:prstGeom prst="rect">
            <a:avLst/>
          </a:prstGeom>
        </p:spPr>
        <p:txBody>
          <a:bodyPr wrap="none">
            <a:spAutoFit/>
          </a:bodyPr>
          <a:lstStyle/>
          <a:p>
            <a:r>
              <a:rPr lang="es-AR" sz="1333" b="1" dirty="0">
                <a:effectLst>
                  <a:outerShdw blurRad="38100" dist="38100" dir="2700000" algn="tl">
                    <a:srgbClr val="000000">
                      <a:alpha val="43137"/>
                    </a:srgbClr>
                  </a:outerShdw>
                </a:effectLst>
              </a:rPr>
              <a:t>(</a:t>
            </a:r>
            <a:r>
              <a:rPr lang="es-AR" sz="1333" b="1" dirty="0" err="1">
                <a:effectLst>
                  <a:outerShdw blurRad="38100" dist="38100" dir="2700000" algn="tl">
                    <a:srgbClr val="000000">
                      <a:alpha val="43137"/>
                    </a:srgbClr>
                  </a:outerShdw>
                </a:effectLst>
              </a:rPr>
              <a:t>Powelle</a:t>
            </a:r>
            <a:r>
              <a:rPr lang="es-AR" sz="1333" b="1" dirty="0">
                <a:effectLst>
                  <a:outerShdw blurRad="38100" dist="38100" dir="2700000" algn="tl">
                    <a:srgbClr val="000000">
                      <a:alpha val="43137"/>
                    </a:srgbClr>
                  </a:outerShdw>
                </a:effectLst>
              </a:rPr>
              <a:t> et al., 2015)</a:t>
            </a:r>
            <a:endParaRPr lang="es-AR" sz="1333" dirty="0"/>
          </a:p>
        </p:txBody>
      </p:sp>
      <p:sp>
        <p:nvSpPr>
          <p:cNvPr id="29" name="Flecha: hacia abajo 28">
            <a:extLst>
              <a:ext uri="{FF2B5EF4-FFF2-40B4-BE49-F238E27FC236}">
                <a16:creationId xmlns:a16="http://schemas.microsoft.com/office/drawing/2014/main" id="{A2916949-48F5-40F0-8CEE-8F541B6CDDCD}"/>
              </a:ext>
            </a:extLst>
          </p:cNvPr>
          <p:cNvSpPr/>
          <p:nvPr/>
        </p:nvSpPr>
        <p:spPr>
          <a:xfrm rot="16912714">
            <a:off x="4600615" y="4045201"/>
            <a:ext cx="535491" cy="666279"/>
          </a:xfrm>
          <a:prstGeom prst="downArrow">
            <a:avLst/>
          </a:prstGeom>
          <a:solidFill>
            <a:srgbClr val="FF1E5F"/>
          </a:solidFill>
          <a:ln>
            <a:solidFill>
              <a:srgbClr val="FF1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200" dirty="0"/>
          </a:p>
        </p:txBody>
      </p:sp>
      <p:sp>
        <p:nvSpPr>
          <p:cNvPr id="30" name="Flecha: hacia abajo 29">
            <a:extLst>
              <a:ext uri="{FF2B5EF4-FFF2-40B4-BE49-F238E27FC236}">
                <a16:creationId xmlns:a16="http://schemas.microsoft.com/office/drawing/2014/main" id="{118FAB99-8C80-4435-8232-7890C6C3B318}"/>
              </a:ext>
            </a:extLst>
          </p:cNvPr>
          <p:cNvSpPr/>
          <p:nvPr/>
        </p:nvSpPr>
        <p:spPr>
          <a:xfrm rot="16200000">
            <a:off x="4607055" y="3283627"/>
            <a:ext cx="553997" cy="666279"/>
          </a:xfrm>
          <a:prstGeom prst="downArrow">
            <a:avLst/>
          </a:prstGeom>
          <a:solidFill>
            <a:srgbClr val="FF1E5F"/>
          </a:solidFill>
          <a:ln>
            <a:solidFill>
              <a:srgbClr val="FF1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200" dirty="0"/>
          </a:p>
        </p:txBody>
      </p:sp>
      <p:sp>
        <p:nvSpPr>
          <p:cNvPr id="31" name="CuadroTexto 30">
            <a:extLst>
              <a:ext uri="{FF2B5EF4-FFF2-40B4-BE49-F238E27FC236}">
                <a16:creationId xmlns:a16="http://schemas.microsoft.com/office/drawing/2014/main" id="{82693F25-B23C-47F8-99B6-9E0AC438893C}"/>
              </a:ext>
            </a:extLst>
          </p:cNvPr>
          <p:cNvSpPr txBox="1"/>
          <p:nvPr/>
        </p:nvSpPr>
        <p:spPr>
          <a:xfrm>
            <a:off x="5285627" y="4114175"/>
            <a:ext cx="5886721" cy="830997"/>
          </a:xfrm>
          <a:prstGeom prst="rect">
            <a:avLst/>
          </a:prstGeom>
          <a:noFill/>
          <a:ln>
            <a:noFill/>
          </a:ln>
        </p:spPr>
        <p:txBody>
          <a:bodyPr wrap="square" rtlCol="0">
            <a:spAutoFit/>
          </a:bodyPr>
          <a:lstStyle/>
          <a:p>
            <a:pPr algn="just"/>
            <a:r>
              <a:rPr lang="es-AR" sz="1600" b="1" dirty="0"/>
              <a:t>Existe coherencia e integración entre las actividades presenciales y online.</a:t>
            </a:r>
          </a:p>
          <a:p>
            <a:pPr algn="just"/>
            <a:endParaRPr lang="es-AR" sz="1600" b="1" dirty="0">
              <a:effectLst>
                <a:outerShdw blurRad="38100" dist="38100" dir="2700000" algn="tl">
                  <a:srgbClr val="000000">
                    <a:alpha val="43137"/>
                  </a:srgbClr>
                </a:outerShdw>
              </a:effectLst>
            </a:endParaRPr>
          </a:p>
        </p:txBody>
      </p:sp>
      <p:sp>
        <p:nvSpPr>
          <p:cNvPr id="32" name="CuadroTexto 31">
            <a:extLst>
              <a:ext uri="{FF2B5EF4-FFF2-40B4-BE49-F238E27FC236}">
                <a16:creationId xmlns:a16="http://schemas.microsoft.com/office/drawing/2014/main" id="{15158A7B-48DD-4B1B-B4AA-B63C0BF62ACD}"/>
              </a:ext>
            </a:extLst>
          </p:cNvPr>
          <p:cNvSpPr txBox="1"/>
          <p:nvPr/>
        </p:nvSpPr>
        <p:spPr>
          <a:xfrm>
            <a:off x="4868360" y="4950060"/>
            <a:ext cx="5886721" cy="830997"/>
          </a:xfrm>
          <a:prstGeom prst="rect">
            <a:avLst/>
          </a:prstGeom>
          <a:noFill/>
          <a:ln>
            <a:noFill/>
          </a:ln>
        </p:spPr>
        <p:txBody>
          <a:bodyPr wrap="square" rtlCol="0">
            <a:spAutoFit/>
          </a:bodyPr>
          <a:lstStyle/>
          <a:p>
            <a:pPr algn="just"/>
            <a:r>
              <a:rPr lang="es-AR" sz="1600" b="1" dirty="0"/>
              <a:t>Las acciones que se desarrollan tanto presencial como online son planificadas, acompañadas, valoradas y evaluadas.</a:t>
            </a:r>
          </a:p>
          <a:p>
            <a:pPr algn="just"/>
            <a:endParaRPr lang="es-AR" sz="1600" b="1" dirty="0">
              <a:effectLst>
                <a:outerShdw blurRad="38100" dist="38100" dir="2700000" algn="tl">
                  <a:srgbClr val="000000">
                    <a:alpha val="43137"/>
                  </a:srgbClr>
                </a:outerShdw>
              </a:effectLst>
            </a:endParaRPr>
          </a:p>
        </p:txBody>
      </p:sp>
      <p:sp>
        <p:nvSpPr>
          <p:cNvPr id="33" name="Flecha: hacia abajo 32">
            <a:extLst>
              <a:ext uri="{FF2B5EF4-FFF2-40B4-BE49-F238E27FC236}">
                <a16:creationId xmlns:a16="http://schemas.microsoft.com/office/drawing/2014/main" id="{E1681728-A444-4338-91E6-035BEB6728AC}"/>
              </a:ext>
            </a:extLst>
          </p:cNvPr>
          <p:cNvSpPr/>
          <p:nvPr/>
        </p:nvSpPr>
        <p:spPr>
          <a:xfrm rot="18004568">
            <a:off x="4220397" y="4735941"/>
            <a:ext cx="535491" cy="666279"/>
          </a:xfrm>
          <a:prstGeom prst="downArrow">
            <a:avLst/>
          </a:prstGeom>
          <a:solidFill>
            <a:srgbClr val="FF1E5F"/>
          </a:solidFill>
          <a:ln>
            <a:solidFill>
              <a:srgbClr val="FF1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09443" y="1204537"/>
            <a:ext cx="5002150" cy="5424863"/>
            <a:chOff x="0" y="0"/>
            <a:chExt cx="64212964" cy="73934440"/>
          </a:xfrm>
        </p:grpSpPr>
        <p:sp>
          <p:nvSpPr>
            <p:cNvPr id="5" name="Freeform 5"/>
            <p:cNvSpPr/>
            <p:nvPr/>
          </p:nvSpPr>
          <p:spPr>
            <a:xfrm>
              <a:off x="72390" y="72390"/>
              <a:ext cx="64068185" cy="73789663"/>
            </a:xfrm>
            <a:custGeom>
              <a:avLst/>
              <a:gdLst/>
              <a:ahLst/>
              <a:cxnLst/>
              <a:rect l="l" t="t" r="r" b="b"/>
              <a:pathLst>
                <a:path w="64068185" h="73789663">
                  <a:moveTo>
                    <a:pt x="0" y="0"/>
                  </a:moveTo>
                  <a:lnTo>
                    <a:pt x="64068185" y="0"/>
                  </a:lnTo>
                  <a:lnTo>
                    <a:pt x="64068185" y="73789663"/>
                  </a:lnTo>
                  <a:lnTo>
                    <a:pt x="0" y="73789663"/>
                  </a:lnTo>
                  <a:lnTo>
                    <a:pt x="0" y="0"/>
                  </a:lnTo>
                  <a:close/>
                </a:path>
              </a:pathLst>
            </a:custGeom>
            <a:solidFill>
              <a:srgbClr val="3E3970"/>
            </a:solidFill>
          </p:spPr>
        </p:sp>
        <p:sp>
          <p:nvSpPr>
            <p:cNvPr id="6" name="Freeform 6"/>
            <p:cNvSpPr/>
            <p:nvPr/>
          </p:nvSpPr>
          <p:spPr>
            <a:xfrm>
              <a:off x="0" y="0"/>
              <a:ext cx="64212961" cy="73934439"/>
            </a:xfrm>
            <a:custGeom>
              <a:avLst/>
              <a:gdLst/>
              <a:ahLst/>
              <a:cxnLst/>
              <a:rect l="l" t="t" r="r" b="b"/>
              <a:pathLst>
                <a:path w="64212961" h="73934439">
                  <a:moveTo>
                    <a:pt x="64068182" y="73789660"/>
                  </a:moveTo>
                  <a:lnTo>
                    <a:pt x="64212961" y="73789660"/>
                  </a:lnTo>
                  <a:lnTo>
                    <a:pt x="64212961" y="73934439"/>
                  </a:lnTo>
                  <a:lnTo>
                    <a:pt x="64068182" y="73934439"/>
                  </a:lnTo>
                  <a:lnTo>
                    <a:pt x="64068182" y="73789660"/>
                  </a:lnTo>
                  <a:close/>
                  <a:moveTo>
                    <a:pt x="0" y="144780"/>
                  </a:moveTo>
                  <a:lnTo>
                    <a:pt x="144780" y="144780"/>
                  </a:lnTo>
                  <a:lnTo>
                    <a:pt x="144780" y="73789660"/>
                  </a:lnTo>
                  <a:lnTo>
                    <a:pt x="0" y="73789660"/>
                  </a:lnTo>
                  <a:lnTo>
                    <a:pt x="0" y="144780"/>
                  </a:lnTo>
                  <a:close/>
                  <a:moveTo>
                    <a:pt x="0" y="73789660"/>
                  </a:moveTo>
                  <a:lnTo>
                    <a:pt x="144780" y="73789660"/>
                  </a:lnTo>
                  <a:lnTo>
                    <a:pt x="144780" y="73934439"/>
                  </a:lnTo>
                  <a:lnTo>
                    <a:pt x="0" y="73934439"/>
                  </a:lnTo>
                  <a:lnTo>
                    <a:pt x="0" y="73789660"/>
                  </a:lnTo>
                  <a:close/>
                  <a:moveTo>
                    <a:pt x="64068182" y="144780"/>
                  </a:moveTo>
                  <a:lnTo>
                    <a:pt x="64212961" y="144780"/>
                  </a:lnTo>
                  <a:lnTo>
                    <a:pt x="64212961" y="73789660"/>
                  </a:lnTo>
                  <a:lnTo>
                    <a:pt x="64068182" y="73789660"/>
                  </a:lnTo>
                  <a:lnTo>
                    <a:pt x="64068182" y="144780"/>
                  </a:lnTo>
                  <a:close/>
                  <a:moveTo>
                    <a:pt x="144780" y="73789660"/>
                  </a:moveTo>
                  <a:lnTo>
                    <a:pt x="64068182" y="73789660"/>
                  </a:lnTo>
                  <a:lnTo>
                    <a:pt x="64068182" y="73934439"/>
                  </a:lnTo>
                  <a:lnTo>
                    <a:pt x="144780" y="73934439"/>
                  </a:lnTo>
                  <a:lnTo>
                    <a:pt x="144780" y="73789660"/>
                  </a:lnTo>
                  <a:close/>
                  <a:moveTo>
                    <a:pt x="64068182" y="0"/>
                  </a:moveTo>
                  <a:lnTo>
                    <a:pt x="64212961" y="0"/>
                  </a:lnTo>
                  <a:lnTo>
                    <a:pt x="64212961" y="144780"/>
                  </a:lnTo>
                  <a:lnTo>
                    <a:pt x="64068182" y="144780"/>
                  </a:lnTo>
                  <a:lnTo>
                    <a:pt x="64068182" y="0"/>
                  </a:lnTo>
                  <a:close/>
                  <a:moveTo>
                    <a:pt x="0" y="0"/>
                  </a:moveTo>
                  <a:lnTo>
                    <a:pt x="144780" y="0"/>
                  </a:lnTo>
                  <a:lnTo>
                    <a:pt x="144780" y="144780"/>
                  </a:lnTo>
                  <a:lnTo>
                    <a:pt x="0" y="144780"/>
                  </a:lnTo>
                  <a:lnTo>
                    <a:pt x="0" y="0"/>
                  </a:lnTo>
                  <a:close/>
                  <a:moveTo>
                    <a:pt x="144780" y="0"/>
                  </a:moveTo>
                  <a:lnTo>
                    <a:pt x="64068182" y="0"/>
                  </a:lnTo>
                  <a:lnTo>
                    <a:pt x="64068182" y="144780"/>
                  </a:lnTo>
                  <a:lnTo>
                    <a:pt x="144780" y="144780"/>
                  </a:lnTo>
                  <a:lnTo>
                    <a:pt x="144780" y="0"/>
                  </a:lnTo>
                  <a:close/>
                </a:path>
              </a:pathLst>
            </a:custGeom>
            <a:solidFill>
              <a:srgbClr val="3E3970"/>
            </a:solidFill>
          </p:spPr>
        </p:sp>
      </p:grpSp>
      <p:grpSp>
        <p:nvGrpSpPr>
          <p:cNvPr id="7" name="Group 7"/>
          <p:cNvGrpSpPr/>
          <p:nvPr/>
        </p:nvGrpSpPr>
        <p:grpSpPr>
          <a:xfrm>
            <a:off x="6731140" y="1204537"/>
            <a:ext cx="5206860" cy="5424863"/>
            <a:chOff x="0" y="0"/>
            <a:chExt cx="64212964" cy="73934440"/>
          </a:xfrm>
        </p:grpSpPr>
        <p:sp>
          <p:nvSpPr>
            <p:cNvPr id="8" name="Freeform 8"/>
            <p:cNvSpPr/>
            <p:nvPr/>
          </p:nvSpPr>
          <p:spPr>
            <a:xfrm>
              <a:off x="72390" y="72390"/>
              <a:ext cx="64068185" cy="73789663"/>
            </a:xfrm>
            <a:custGeom>
              <a:avLst/>
              <a:gdLst/>
              <a:ahLst/>
              <a:cxnLst/>
              <a:rect l="l" t="t" r="r" b="b"/>
              <a:pathLst>
                <a:path w="64068185" h="73789663">
                  <a:moveTo>
                    <a:pt x="0" y="0"/>
                  </a:moveTo>
                  <a:lnTo>
                    <a:pt x="64068185" y="0"/>
                  </a:lnTo>
                  <a:lnTo>
                    <a:pt x="64068185" y="73789663"/>
                  </a:lnTo>
                  <a:lnTo>
                    <a:pt x="0" y="73789663"/>
                  </a:lnTo>
                  <a:lnTo>
                    <a:pt x="0" y="0"/>
                  </a:lnTo>
                  <a:close/>
                </a:path>
              </a:pathLst>
            </a:custGeom>
            <a:solidFill>
              <a:srgbClr val="3E3970"/>
            </a:solidFill>
          </p:spPr>
        </p:sp>
        <p:sp>
          <p:nvSpPr>
            <p:cNvPr id="9" name="Freeform 9"/>
            <p:cNvSpPr/>
            <p:nvPr/>
          </p:nvSpPr>
          <p:spPr>
            <a:xfrm>
              <a:off x="0" y="0"/>
              <a:ext cx="64212961" cy="73934439"/>
            </a:xfrm>
            <a:custGeom>
              <a:avLst/>
              <a:gdLst/>
              <a:ahLst/>
              <a:cxnLst/>
              <a:rect l="l" t="t" r="r" b="b"/>
              <a:pathLst>
                <a:path w="64212961" h="73934439">
                  <a:moveTo>
                    <a:pt x="64068182" y="73789660"/>
                  </a:moveTo>
                  <a:lnTo>
                    <a:pt x="64212961" y="73789660"/>
                  </a:lnTo>
                  <a:lnTo>
                    <a:pt x="64212961" y="73934439"/>
                  </a:lnTo>
                  <a:lnTo>
                    <a:pt x="64068182" y="73934439"/>
                  </a:lnTo>
                  <a:lnTo>
                    <a:pt x="64068182" y="73789660"/>
                  </a:lnTo>
                  <a:close/>
                  <a:moveTo>
                    <a:pt x="0" y="144780"/>
                  </a:moveTo>
                  <a:lnTo>
                    <a:pt x="144780" y="144780"/>
                  </a:lnTo>
                  <a:lnTo>
                    <a:pt x="144780" y="73789660"/>
                  </a:lnTo>
                  <a:lnTo>
                    <a:pt x="0" y="73789660"/>
                  </a:lnTo>
                  <a:lnTo>
                    <a:pt x="0" y="144780"/>
                  </a:lnTo>
                  <a:close/>
                  <a:moveTo>
                    <a:pt x="0" y="73789660"/>
                  </a:moveTo>
                  <a:lnTo>
                    <a:pt x="144780" y="73789660"/>
                  </a:lnTo>
                  <a:lnTo>
                    <a:pt x="144780" y="73934439"/>
                  </a:lnTo>
                  <a:lnTo>
                    <a:pt x="0" y="73934439"/>
                  </a:lnTo>
                  <a:lnTo>
                    <a:pt x="0" y="73789660"/>
                  </a:lnTo>
                  <a:close/>
                  <a:moveTo>
                    <a:pt x="64068182" y="144780"/>
                  </a:moveTo>
                  <a:lnTo>
                    <a:pt x="64212961" y="144780"/>
                  </a:lnTo>
                  <a:lnTo>
                    <a:pt x="64212961" y="73789660"/>
                  </a:lnTo>
                  <a:lnTo>
                    <a:pt x="64068182" y="73789660"/>
                  </a:lnTo>
                  <a:lnTo>
                    <a:pt x="64068182" y="144780"/>
                  </a:lnTo>
                  <a:close/>
                  <a:moveTo>
                    <a:pt x="144780" y="73789660"/>
                  </a:moveTo>
                  <a:lnTo>
                    <a:pt x="64068182" y="73789660"/>
                  </a:lnTo>
                  <a:lnTo>
                    <a:pt x="64068182" y="73934439"/>
                  </a:lnTo>
                  <a:lnTo>
                    <a:pt x="144780" y="73934439"/>
                  </a:lnTo>
                  <a:lnTo>
                    <a:pt x="144780" y="73789660"/>
                  </a:lnTo>
                  <a:close/>
                  <a:moveTo>
                    <a:pt x="64068182" y="0"/>
                  </a:moveTo>
                  <a:lnTo>
                    <a:pt x="64212961" y="0"/>
                  </a:lnTo>
                  <a:lnTo>
                    <a:pt x="64212961" y="144780"/>
                  </a:lnTo>
                  <a:lnTo>
                    <a:pt x="64068182" y="144780"/>
                  </a:lnTo>
                  <a:lnTo>
                    <a:pt x="64068182" y="0"/>
                  </a:lnTo>
                  <a:close/>
                  <a:moveTo>
                    <a:pt x="0" y="0"/>
                  </a:moveTo>
                  <a:lnTo>
                    <a:pt x="144780" y="0"/>
                  </a:lnTo>
                  <a:lnTo>
                    <a:pt x="144780" y="144780"/>
                  </a:lnTo>
                  <a:lnTo>
                    <a:pt x="0" y="144780"/>
                  </a:lnTo>
                  <a:lnTo>
                    <a:pt x="0" y="0"/>
                  </a:lnTo>
                  <a:close/>
                  <a:moveTo>
                    <a:pt x="144780" y="0"/>
                  </a:moveTo>
                  <a:lnTo>
                    <a:pt x="64068182" y="0"/>
                  </a:lnTo>
                  <a:lnTo>
                    <a:pt x="64068182" y="144780"/>
                  </a:lnTo>
                  <a:lnTo>
                    <a:pt x="144780" y="144780"/>
                  </a:lnTo>
                  <a:lnTo>
                    <a:pt x="144780" y="0"/>
                  </a:lnTo>
                  <a:close/>
                </a:path>
              </a:pathLst>
            </a:custGeom>
            <a:solidFill>
              <a:srgbClr val="3E3970"/>
            </a:solidFill>
          </p:spPr>
        </p:sp>
      </p:grpSp>
      <p:grpSp>
        <p:nvGrpSpPr>
          <p:cNvPr id="10" name="Group 10"/>
          <p:cNvGrpSpPr/>
          <p:nvPr/>
        </p:nvGrpSpPr>
        <p:grpSpPr>
          <a:xfrm>
            <a:off x="519717" y="1246253"/>
            <a:ext cx="5330143" cy="5275102"/>
            <a:chOff x="0" y="0"/>
            <a:chExt cx="33071447" cy="35895386"/>
          </a:xfrm>
        </p:grpSpPr>
        <p:sp>
          <p:nvSpPr>
            <p:cNvPr id="11" name="Freeform 11"/>
            <p:cNvSpPr/>
            <p:nvPr/>
          </p:nvSpPr>
          <p:spPr>
            <a:xfrm>
              <a:off x="72390" y="72390"/>
              <a:ext cx="32926669" cy="35750605"/>
            </a:xfrm>
            <a:custGeom>
              <a:avLst/>
              <a:gdLst/>
              <a:ahLst/>
              <a:cxnLst/>
              <a:rect l="l" t="t" r="r" b="b"/>
              <a:pathLst>
                <a:path w="32926669" h="35750605">
                  <a:moveTo>
                    <a:pt x="0" y="0"/>
                  </a:moveTo>
                  <a:lnTo>
                    <a:pt x="32926669" y="0"/>
                  </a:lnTo>
                  <a:lnTo>
                    <a:pt x="32926669" y="35750605"/>
                  </a:lnTo>
                  <a:lnTo>
                    <a:pt x="0" y="35750605"/>
                  </a:lnTo>
                  <a:lnTo>
                    <a:pt x="0" y="0"/>
                  </a:lnTo>
                  <a:close/>
                </a:path>
              </a:pathLst>
            </a:custGeom>
            <a:solidFill>
              <a:srgbClr val="FFFFFF"/>
            </a:solidFill>
          </p:spPr>
        </p:sp>
        <p:sp>
          <p:nvSpPr>
            <p:cNvPr id="12" name="Freeform 12"/>
            <p:cNvSpPr/>
            <p:nvPr/>
          </p:nvSpPr>
          <p:spPr>
            <a:xfrm>
              <a:off x="0" y="0"/>
              <a:ext cx="33071448" cy="35895384"/>
            </a:xfrm>
            <a:custGeom>
              <a:avLst/>
              <a:gdLst/>
              <a:ahLst/>
              <a:cxnLst/>
              <a:rect l="l" t="t" r="r" b="b"/>
              <a:pathLst>
                <a:path w="33071448" h="35895384">
                  <a:moveTo>
                    <a:pt x="32926666" y="35750605"/>
                  </a:moveTo>
                  <a:lnTo>
                    <a:pt x="33071448" y="35750605"/>
                  </a:lnTo>
                  <a:lnTo>
                    <a:pt x="33071448" y="35895384"/>
                  </a:lnTo>
                  <a:lnTo>
                    <a:pt x="32926666" y="35895384"/>
                  </a:lnTo>
                  <a:lnTo>
                    <a:pt x="32926666" y="35750605"/>
                  </a:lnTo>
                  <a:close/>
                  <a:moveTo>
                    <a:pt x="0" y="144780"/>
                  </a:moveTo>
                  <a:lnTo>
                    <a:pt x="144780" y="144780"/>
                  </a:lnTo>
                  <a:lnTo>
                    <a:pt x="144780" y="35750605"/>
                  </a:lnTo>
                  <a:lnTo>
                    <a:pt x="0" y="35750605"/>
                  </a:lnTo>
                  <a:lnTo>
                    <a:pt x="0" y="144780"/>
                  </a:lnTo>
                  <a:close/>
                  <a:moveTo>
                    <a:pt x="0" y="35750605"/>
                  </a:moveTo>
                  <a:lnTo>
                    <a:pt x="144780" y="35750605"/>
                  </a:lnTo>
                  <a:lnTo>
                    <a:pt x="144780" y="35895384"/>
                  </a:lnTo>
                  <a:lnTo>
                    <a:pt x="0" y="35895384"/>
                  </a:lnTo>
                  <a:lnTo>
                    <a:pt x="0" y="35750605"/>
                  </a:lnTo>
                  <a:close/>
                  <a:moveTo>
                    <a:pt x="32926666" y="144780"/>
                  </a:moveTo>
                  <a:lnTo>
                    <a:pt x="33071448" y="144780"/>
                  </a:lnTo>
                  <a:lnTo>
                    <a:pt x="33071448" y="35750605"/>
                  </a:lnTo>
                  <a:lnTo>
                    <a:pt x="32926666" y="35750605"/>
                  </a:lnTo>
                  <a:lnTo>
                    <a:pt x="32926666" y="144780"/>
                  </a:lnTo>
                  <a:close/>
                  <a:moveTo>
                    <a:pt x="144780" y="35750605"/>
                  </a:moveTo>
                  <a:lnTo>
                    <a:pt x="32926666" y="35750605"/>
                  </a:lnTo>
                  <a:lnTo>
                    <a:pt x="32926666" y="35895384"/>
                  </a:lnTo>
                  <a:lnTo>
                    <a:pt x="144780" y="35895384"/>
                  </a:lnTo>
                  <a:lnTo>
                    <a:pt x="144780" y="35750605"/>
                  </a:lnTo>
                  <a:close/>
                  <a:moveTo>
                    <a:pt x="32926666" y="0"/>
                  </a:moveTo>
                  <a:lnTo>
                    <a:pt x="33071448" y="0"/>
                  </a:lnTo>
                  <a:lnTo>
                    <a:pt x="33071448" y="144780"/>
                  </a:lnTo>
                  <a:lnTo>
                    <a:pt x="32926666" y="144780"/>
                  </a:lnTo>
                  <a:lnTo>
                    <a:pt x="32926666" y="0"/>
                  </a:lnTo>
                  <a:close/>
                  <a:moveTo>
                    <a:pt x="0" y="0"/>
                  </a:moveTo>
                  <a:lnTo>
                    <a:pt x="144780" y="0"/>
                  </a:lnTo>
                  <a:lnTo>
                    <a:pt x="144780" y="144780"/>
                  </a:lnTo>
                  <a:lnTo>
                    <a:pt x="0" y="144780"/>
                  </a:lnTo>
                  <a:lnTo>
                    <a:pt x="0" y="0"/>
                  </a:lnTo>
                  <a:close/>
                  <a:moveTo>
                    <a:pt x="144780" y="0"/>
                  </a:moveTo>
                  <a:lnTo>
                    <a:pt x="32926666" y="0"/>
                  </a:lnTo>
                  <a:lnTo>
                    <a:pt x="32926666" y="144780"/>
                  </a:lnTo>
                  <a:lnTo>
                    <a:pt x="144780" y="144780"/>
                  </a:lnTo>
                  <a:lnTo>
                    <a:pt x="144780" y="0"/>
                  </a:lnTo>
                  <a:close/>
                </a:path>
              </a:pathLst>
            </a:custGeom>
            <a:solidFill>
              <a:srgbClr val="201139"/>
            </a:solidFill>
          </p:spPr>
        </p:sp>
      </p:grpSp>
      <p:grpSp>
        <p:nvGrpSpPr>
          <p:cNvPr id="13" name="Group 13"/>
          <p:cNvGrpSpPr/>
          <p:nvPr/>
        </p:nvGrpSpPr>
        <p:grpSpPr>
          <a:xfrm>
            <a:off x="6470996" y="1246253"/>
            <a:ext cx="5319506" cy="5275102"/>
            <a:chOff x="0" y="0"/>
            <a:chExt cx="33071447" cy="35895386"/>
          </a:xfrm>
        </p:grpSpPr>
        <p:sp>
          <p:nvSpPr>
            <p:cNvPr id="14" name="Freeform 14"/>
            <p:cNvSpPr/>
            <p:nvPr/>
          </p:nvSpPr>
          <p:spPr>
            <a:xfrm>
              <a:off x="72390" y="72390"/>
              <a:ext cx="32926669" cy="35750605"/>
            </a:xfrm>
            <a:custGeom>
              <a:avLst/>
              <a:gdLst/>
              <a:ahLst/>
              <a:cxnLst/>
              <a:rect l="l" t="t" r="r" b="b"/>
              <a:pathLst>
                <a:path w="32926669" h="35750605">
                  <a:moveTo>
                    <a:pt x="0" y="0"/>
                  </a:moveTo>
                  <a:lnTo>
                    <a:pt x="32926669" y="0"/>
                  </a:lnTo>
                  <a:lnTo>
                    <a:pt x="32926669" y="35750605"/>
                  </a:lnTo>
                  <a:lnTo>
                    <a:pt x="0" y="35750605"/>
                  </a:lnTo>
                  <a:lnTo>
                    <a:pt x="0" y="0"/>
                  </a:lnTo>
                  <a:close/>
                </a:path>
              </a:pathLst>
            </a:custGeom>
            <a:solidFill>
              <a:srgbClr val="FFFFFF"/>
            </a:solidFill>
          </p:spPr>
        </p:sp>
        <p:sp>
          <p:nvSpPr>
            <p:cNvPr id="15" name="Freeform 15"/>
            <p:cNvSpPr/>
            <p:nvPr/>
          </p:nvSpPr>
          <p:spPr>
            <a:xfrm>
              <a:off x="0" y="0"/>
              <a:ext cx="33071448" cy="35895384"/>
            </a:xfrm>
            <a:custGeom>
              <a:avLst/>
              <a:gdLst/>
              <a:ahLst/>
              <a:cxnLst/>
              <a:rect l="l" t="t" r="r" b="b"/>
              <a:pathLst>
                <a:path w="33071448" h="35895384">
                  <a:moveTo>
                    <a:pt x="32926666" y="35750605"/>
                  </a:moveTo>
                  <a:lnTo>
                    <a:pt x="33071448" y="35750605"/>
                  </a:lnTo>
                  <a:lnTo>
                    <a:pt x="33071448" y="35895384"/>
                  </a:lnTo>
                  <a:lnTo>
                    <a:pt x="32926666" y="35895384"/>
                  </a:lnTo>
                  <a:lnTo>
                    <a:pt x="32926666" y="35750605"/>
                  </a:lnTo>
                  <a:close/>
                  <a:moveTo>
                    <a:pt x="0" y="144780"/>
                  </a:moveTo>
                  <a:lnTo>
                    <a:pt x="144780" y="144780"/>
                  </a:lnTo>
                  <a:lnTo>
                    <a:pt x="144780" y="35750605"/>
                  </a:lnTo>
                  <a:lnTo>
                    <a:pt x="0" y="35750605"/>
                  </a:lnTo>
                  <a:lnTo>
                    <a:pt x="0" y="144780"/>
                  </a:lnTo>
                  <a:close/>
                  <a:moveTo>
                    <a:pt x="0" y="35750605"/>
                  </a:moveTo>
                  <a:lnTo>
                    <a:pt x="144780" y="35750605"/>
                  </a:lnTo>
                  <a:lnTo>
                    <a:pt x="144780" y="35895384"/>
                  </a:lnTo>
                  <a:lnTo>
                    <a:pt x="0" y="35895384"/>
                  </a:lnTo>
                  <a:lnTo>
                    <a:pt x="0" y="35750605"/>
                  </a:lnTo>
                  <a:close/>
                  <a:moveTo>
                    <a:pt x="32926666" y="144780"/>
                  </a:moveTo>
                  <a:lnTo>
                    <a:pt x="33071448" y="144780"/>
                  </a:lnTo>
                  <a:lnTo>
                    <a:pt x="33071448" y="35750605"/>
                  </a:lnTo>
                  <a:lnTo>
                    <a:pt x="32926666" y="35750605"/>
                  </a:lnTo>
                  <a:lnTo>
                    <a:pt x="32926666" y="144780"/>
                  </a:lnTo>
                  <a:close/>
                  <a:moveTo>
                    <a:pt x="144780" y="35750605"/>
                  </a:moveTo>
                  <a:lnTo>
                    <a:pt x="32926666" y="35750605"/>
                  </a:lnTo>
                  <a:lnTo>
                    <a:pt x="32926666" y="35895384"/>
                  </a:lnTo>
                  <a:lnTo>
                    <a:pt x="144780" y="35895384"/>
                  </a:lnTo>
                  <a:lnTo>
                    <a:pt x="144780" y="35750605"/>
                  </a:lnTo>
                  <a:close/>
                  <a:moveTo>
                    <a:pt x="32926666" y="0"/>
                  </a:moveTo>
                  <a:lnTo>
                    <a:pt x="33071448" y="0"/>
                  </a:lnTo>
                  <a:lnTo>
                    <a:pt x="33071448" y="144780"/>
                  </a:lnTo>
                  <a:lnTo>
                    <a:pt x="32926666" y="144780"/>
                  </a:lnTo>
                  <a:lnTo>
                    <a:pt x="32926666" y="0"/>
                  </a:lnTo>
                  <a:close/>
                  <a:moveTo>
                    <a:pt x="0" y="0"/>
                  </a:moveTo>
                  <a:lnTo>
                    <a:pt x="144780" y="0"/>
                  </a:lnTo>
                  <a:lnTo>
                    <a:pt x="144780" y="144780"/>
                  </a:lnTo>
                  <a:lnTo>
                    <a:pt x="0" y="144780"/>
                  </a:lnTo>
                  <a:lnTo>
                    <a:pt x="0" y="0"/>
                  </a:lnTo>
                  <a:close/>
                  <a:moveTo>
                    <a:pt x="144780" y="0"/>
                  </a:moveTo>
                  <a:lnTo>
                    <a:pt x="32926666" y="0"/>
                  </a:lnTo>
                  <a:lnTo>
                    <a:pt x="32926666" y="144780"/>
                  </a:lnTo>
                  <a:lnTo>
                    <a:pt x="144780" y="144780"/>
                  </a:lnTo>
                  <a:lnTo>
                    <a:pt x="144780" y="0"/>
                  </a:lnTo>
                  <a:close/>
                </a:path>
              </a:pathLst>
            </a:custGeom>
            <a:solidFill>
              <a:srgbClr val="201139"/>
            </a:solidFill>
          </p:spPr>
        </p:sp>
      </p:grpSp>
      <p:grpSp>
        <p:nvGrpSpPr>
          <p:cNvPr id="16" name="Group 16"/>
          <p:cNvGrpSpPr/>
          <p:nvPr/>
        </p:nvGrpSpPr>
        <p:grpSpPr>
          <a:xfrm>
            <a:off x="795003" y="906497"/>
            <a:ext cx="4860103" cy="332744"/>
            <a:chOff x="0" y="0"/>
            <a:chExt cx="9720206" cy="665488"/>
          </a:xfrm>
          <a:solidFill>
            <a:srgbClr val="FF1E5F"/>
          </a:solidFill>
        </p:grpSpPr>
        <p:grpSp>
          <p:nvGrpSpPr>
            <p:cNvPr id="17" name="Group 17"/>
            <p:cNvGrpSpPr/>
            <p:nvPr/>
          </p:nvGrpSpPr>
          <p:grpSpPr>
            <a:xfrm>
              <a:off x="0" y="0"/>
              <a:ext cx="9720206" cy="665488"/>
              <a:chOff x="0" y="0"/>
              <a:chExt cx="33071447" cy="2264215"/>
            </a:xfrm>
            <a:grpFill/>
          </p:grpSpPr>
          <p:sp>
            <p:nvSpPr>
              <p:cNvPr id="18" name="Freeform 18"/>
              <p:cNvSpPr/>
              <p:nvPr/>
            </p:nvSpPr>
            <p:spPr>
              <a:xfrm>
                <a:off x="72390" y="72390"/>
                <a:ext cx="32926669" cy="2119436"/>
              </a:xfrm>
              <a:custGeom>
                <a:avLst/>
                <a:gdLst/>
                <a:ahLst/>
                <a:cxnLst/>
                <a:rect l="l" t="t" r="r" b="b"/>
                <a:pathLst>
                  <a:path w="32926669" h="2119436">
                    <a:moveTo>
                      <a:pt x="0" y="0"/>
                    </a:moveTo>
                    <a:lnTo>
                      <a:pt x="32926669" y="0"/>
                    </a:lnTo>
                    <a:lnTo>
                      <a:pt x="32926669" y="2119436"/>
                    </a:lnTo>
                    <a:lnTo>
                      <a:pt x="0" y="2119436"/>
                    </a:lnTo>
                    <a:lnTo>
                      <a:pt x="0" y="0"/>
                    </a:lnTo>
                    <a:close/>
                  </a:path>
                </a:pathLst>
              </a:custGeom>
              <a:grpFill/>
            </p:spPr>
          </p:sp>
          <p:sp>
            <p:nvSpPr>
              <p:cNvPr id="19" name="Freeform 19"/>
              <p:cNvSpPr/>
              <p:nvPr/>
            </p:nvSpPr>
            <p:spPr>
              <a:xfrm>
                <a:off x="0" y="0"/>
                <a:ext cx="33071448" cy="2264215"/>
              </a:xfrm>
              <a:custGeom>
                <a:avLst/>
                <a:gdLst/>
                <a:ahLst/>
                <a:cxnLst/>
                <a:rect l="l" t="t" r="r" b="b"/>
                <a:pathLst>
                  <a:path w="33071448" h="2264215">
                    <a:moveTo>
                      <a:pt x="32926666" y="2119436"/>
                    </a:moveTo>
                    <a:lnTo>
                      <a:pt x="33071448" y="2119436"/>
                    </a:lnTo>
                    <a:lnTo>
                      <a:pt x="33071448" y="2264215"/>
                    </a:lnTo>
                    <a:lnTo>
                      <a:pt x="32926666" y="2264215"/>
                    </a:lnTo>
                    <a:lnTo>
                      <a:pt x="32926666" y="2119435"/>
                    </a:lnTo>
                    <a:close/>
                    <a:moveTo>
                      <a:pt x="0" y="144780"/>
                    </a:moveTo>
                    <a:lnTo>
                      <a:pt x="144780" y="144780"/>
                    </a:lnTo>
                    <a:lnTo>
                      <a:pt x="144780" y="2119436"/>
                    </a:lnTo>
                    <a:lnTo>
                      <a:pt x="0" y="2119436"/>
                    </a:lnTo>
                    <a:lnTo>
                      <a:pt x="0" y="144780"/>
                    </a:lnTo>
                    <a:close/>
                    <a:moveTo>
                      <a:pt x="0" y="2119436"/>
                    </a:moveTo>
                    <a:lnTo>
                      <a:pt x="144780" y="2119436"/>
                    </a:lnTo>
                    <a:lnTo>
                      <a:pt x="144780" y="2264215"/>
                    </a:lnTo>
                    <a:lnTo>
                      <a:pt x="0" y="2264215"/>
                    </a:lnTo>
                    <a:lnTo>
                      <a:pt x="0" y="2119435"/>
                    </a:lnTo>
                    <a:close/>
                    <a:moveTo>
                      <a:pt x="32926666" y="144780"/>
                    </a:moveTo>
                    <a:lnTo>
                      <a:pt x="33071448" y="144780"/>
                    </a:lnTo>
                    <a:lnTo>
                      <a:pt x="33071448" y="2119436"/>
                    </a:lnTo>
                    <a:lnTo>
                      <a:pt x="32926666" y="2119436"/>
                    </a:lnTo>
                    <a:lnTo>
                      <a:pt x="32926666" y="144780"/>
                    </a:lnTo>
                    <a:close/>
                    <a:moveTo>
                      <a:pt x="144780" y="2119436"/>
                    </a:moveTo>
                    <a:lnTo>
                      <a:pt x="32926666" y="2119436"/>
                    </a:lnTo>
                    <a:lnTo>
                      <a:pt x="32926666" y="2264215"/>
                    </a:lnTo>
                    <a:lnTo>
                      <a:pt x="144780" y="2264215"/>
                    </a:lnTo>
                    <a:lnTo>
                      <a:pt x="144780" y="2119435"/>
                    </a:lnTo>
                    <a:close/>
                    <a:moveTo>
                      <a:pt x="32926666" y="0"/>
                    </a:moveTo>
                    <a:lnTo>
                      <a:pt x="33071448" y="0"/>
                    </a:lnTo>
                    <a:lnTo>
                      <a:pt x="33071448" y="144780"/>
                    </a:lnTo>
                    <a:lnTo>
                      <a:pt x="32926666" y="144780"/>
                    </a:lnTo>
                    <a:lnTo>
                      <a:pt x="32926666" y="0"/>
                    </a:lnTo>
                    <a:close/>
                    <a:moveTo>
                      <a:pt x="0" y="0"/>
                    </a:moveTo>
                    <a:lnTo>
                      <a:pt x="144780" y="0"/>
                    </a:lnTo>
                    <a:lnTo>
                      <a:pt x="144780" y="144780"/>
                    </a:lnTo>
                    <a:lnTo>
                      <a:pt x="0" y="144780"/>
                    </a:lnTo>
                    <a:lnTo>
                      <a:pt x="0" y="0"/>
                    </a:lnTo>
                    <a:close/>
                    <a:moveTo>
                      <a:pt x="144780" y="0"/>
                    </a:moveTo>
                    <a:lnTo>
                      <a:pt x="32926666" y="0"/>
                    </a:lnTo>
                    <a:lnTo>
                      <a:pt x="32926666" y="144780"/>
                    </a:lnTo>
                    <a:lnTo>
                      <a:pt x="144780" y="144780"/>
                    </a:lnTo>
                    <a:lnTo>
                      <a:pt x="144780" y="0"/>
                    </a:lnTo>
                    <a:close/>
                  </a:path>
                </a:pathLst>
              </a:custGeom>
              <a:grpFill/>
            </p:spPr>
          </p:sp>
        </p:grpSp>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79172" y="210506"/>
              <a:ext cx="244475" cy="244475"/>
            </a:xfrm>
            <a:prstGeom prst="rect">
              <a:avLst/>
            </a:prstGeom>
          </p:spPr>
        </p:pic>
        <p:grpSp>
          <p:nvGrpSpPr>
            <p:cNvPr id="21" name="Group 21"/>
            <p:cNvGrpSpPr/>
            <p:nvPr/>
          </p:nvGrpSpPr>
          <p:grpSpPr>
            <a:xfrm>
              <a:off x="8631676" y="241312"/>
              <a:ext cx="259969" cy="213669"/>
              <a:chOff x="0" y="0"/>
              <a:chExt cx="553256" cy="454724"/>
            </a:xfrm>
            <a:grpFill/>
          </p:grpSpPr>
          <p:sp>
            <p:nvSpPr>
              <p:cNvPr id="22" name="Freeform 22"/>
              <p:cNvSpPr/>
              <p:nvPr/>
            </p:nvSpPr>
            <p:spPr>
              <a:xfrm>
                <a:off x="0" y="0"/>
                <a:ext cx="553256" cy="454724"/>
              </a:xfrm>
              <a:custGeom>
                <a:avLst/>
                <a:gdLst/>
                <a:ahLst/>
                <a:cxnLst/>
                <a:rect l="l" t="t" r="r" b="b"/>
                <a:pathLst>
                  <a:path w="553256" h="454724">
                    <a:moveTo>
                      <a:pt x="0" y="0"/>
                    </a:moveTo>
                    <a:lnTo>
                      <a:pt x="0" y="454724"/>
                    </a:lnTo>
                    <a:lnTo>
                      <a:pt x="553256" y="454724"/>
                    </a:lnTo>
                    <a:lnTo>
                      <a:pt x="553256" y="0"/>
                    </a:lnTo>
                    <a:lnTo>
                      <a:pt x="0" y="0"/>
                    </a:lnTo>
                    <a:close/>
                    <a:moveTo>
                      <a:pt x="492296" y="393764"/>
                    </a:moveTo>
                    <a:lnTo>
                      <a:pt x="59690" y="393764"/>
                    </a:lnTo>
                    <a:lnTo>
                      <a:pt x="59690" y="59690"/>
                    </a:lnTo>
                    <a:lnTo>
                      <a:pt x="492296" y="59690"/>
                    </a:lnTo>
                    <a:lnTo>
                      <a:pt x="492296" y="393764"/>
                    </a:lnTo>
                    <a:close/>
                  </a:path>
                </a:pathLst>
              </a:custGeom>
              <a:grpFill/>
            </p:spPr>
          </p:sp>
        </p:grpSp>
        <p:sp>
          <p:nvSpPr>
            <p:cNvPr id="23" name="AutoShape 23"/>
            <p:cNvSpPr/>
            <p:nvPr/>
          </p:nvSpPr>
          <p:spPr>
            <a:xfrm>
              <a:off x="8099672" y="407829"/>
              <a:ext cx="244476" cy="0"/>
            </a:xfrm>
            <a:prstGeom prst="line">
              <a:avLst/>
            </a:prstGeom>
            <a:grpFill/>
            <a:ln w="38100" cap="rnd">
              <a:solidFill>
                <a:srgbClr val="000000"/>
              </a:solidFill>
              <a:prstDash val="solid"/>
              <a:headEnd type="none" w="sm" len="sm"/>
              <a:tailEnd type="none" w="sm" len="sm"/>
            </a:ln>
          </p:spPr>
        </p:sp>
      </p:grpSp>
      <p:grpSp>
        <p:nvGrpSpPr>
          <p:cNvPr id="24" name="Group 24"/>
          <p:cNvGrpSpPr/>
          <p:nvPr/>
        </p:nvGrpSpPr>
        <p:grpSpPr>
          <a:xfrm>
            <a:off x="6470996" y="959229"/>
            <a:ext cx="4860103" cy="332744"/>
            <a:chOff x="0" y="0"/>
            <a:chExt cx="9720206" cy="665488"/>
          </a:xfrm>
          <a:solidFill>
            <a:srgbClr val="FF1E5F"/>
          </a:solidFill>
        </p:grpSpPr>
        <p:grpSp>
          <p:nvGrpSpPr>
            <p:cNvPr id="25" name="Group 25"/>
            <p:cNvGrpSpPr/>
            <p:nvPr/>
          </p:nvGrpSpPr>
          <p:grpSpPr>
            <a:xfrm>
              <a:off x="0" y="0"/>
              <a:ext cx="9720206" cy="665488"/>
              <a:chOff x="0" y="0"/>
              <a:chExt cx="33071447" cy="2264215"/>
            </a:xfrm>
            <a:grpFill/>
          </p:grpSpPr>
          <p:sp>
            <p:nvSpPr>
              <p:cNvPr id="26" name="Freeform 26"/>
              <p:cNvSpPr/>
              <p:nvPr/>
            </p:nvSpPr>
            <p:spPr>
              <a:xfrm>
                <a:off x="72390" y="72390"/>
                <a:ext cx="32926669" cy="2119436"/>
              </a:xfrm>
              <a:custGeom>
                <a:avLst/>
                <a:gdLst/>
                <a:ahLst/>
                <a:cxnLst/>
                <a:rect l="l" t="t" r="r" b="b"/>
                <a:pathLst>
                  <a:path w="32926669" h="2119436">
                    <a:moveTo>
                      <a:pt x="0" y="0"/>
                    </a:moveTo>
                    <a:lnTo>
                      <a:pt x="32926669" y="0"/>
                    </a:lnTo>
                    <a:lnTo>
                      <a:pt x="32926669" y="2119436"/>
                    </a:lnTo>
                    <a:lnTo>
                      <a:pt x="0" y="2119436"/>
                    </a:lnTo>
                    <a:lnTo>
                      <a:pt x="0" y="0"/>
                    </a:lnTo>
                    <a:close/>
                  </a:path>
                </a:pathLst>
              </a:custGeom>
              <a:grpFill/>
            </p:spPr>
          </p:sp>
          <p:sp>
            <p:nvSpPr>
              <p:cNvPr id="27" name="Freeform 27"/>
              <p:cNvSpPr/>
              <p:nvPr/>
            </p:nvSpPr>
            <p:spPr>
              <a:xfrm>
                <a:off x="0" y="0"/>
                <a:ext cx="33071448" cy="2264215"/>
              </a:xfrm>
              <a:custGeom>
                <a:avLst/>
                <a:gdLst/>
                <a:ahLst/>
                <a:cxnLst/>
                <a:rect l="l" t="t" r="r" b="b"/>
                <a:pathLst>
                  <a:path w="33071448" h="2264215">
                    <a:moveTo>
                      <a:pt x="32926666" y="2119436"/>
                    </a:moveTo>
                    <a:lnTo>
                      <a:pt x="33071448" y="2119436"/>
                    </a:lnTo>
                    <a:lnTo>
                      <a:pt x="33071448" y="2264215"/>
                    </a:lnTo>
                    <a:lnTo>
                      <a:pt x="32926666" y="2264215"/>
                    </a:lnTo>
                    <a:lnTo>
                      <a:pt x="32926666" y="2119435"/>
                    </a:lnTo>
                    <a:close/>
                    <a:moveTo>
                      <a:pt x="0" y="144780"/>
                    </a:moveTo>
                    <a:lnTo>
                      <a:pt x="144780" y="144780"/>
                    </a:lnTo>
                    <a:lnTo>
                      <a:pt x="144780" y="2119436"/>
                    </a:lnTo>
                    <a:lnTo>
                      <a:pt x="0" y="2119436"/>
                    </a:lnTo>
                    <a:lnTo>
                      <a:pt x="0" y="144780"/>
                    </a:lnTo>
                    <a:close/>
                    <a:moveTo>
                      <a:pt x="0" y="2119436"/>
                    </a:moveTo>
                    <a:lnTo>
                      <a:pt x="144780" y="2119436"/>
                    </a:lnTo>
                    <a:lnTo>
                      <a:pt x="144780" y="2264215"/>
                    </a:lnTo>
                    <a:lnTo>
                      <a:pt x="0" y="2264215"/>
                    </a:lnTo>
                    <a:lnTo>
                      <a:pt x="0" y="2119435"/>
                    </a:lnTo>
                    <a:close/>
                    <a:moveTo>
                      <a:pt x="32926666" y="144780"/>
                    </a:moveTo>
                    <a:lnTo>
                      <a:pt x="33071448" y="144780"/>
                    </a:lnTo>
                    <a:lnTo>
                      <a:pt x="33071448" y="2119436"/>
                    </a:lnTo>
                    <a:lnTo>
                      <a:pt x="32926666" y="2119436"/>
                    </a:lnTo>
                    <a:lnTo>
                      <a:pt x="32926666" y="144780"/>
                    </a:lnTo>
                    <a:close/>
                    <a:moveTo>
                      <a:pt x="144780" y="2119436"/>
                    </a:moveTo>
                    <a:lnTo>
                      <a:pt x="32926666" y="2119436"/>
                    </a:lnTo>
                    <a:lnTo>
                      <a:pt x="32926666" y="2264215"/>
                    </a:lnTo>
                    <a:lnTo>
                      <a:pt x="144780" y="2264215"/>
                    </a:lnTo>
                    <a:lnTo>
                      <a:pt x="144780" y="2119435"/>
                    </a:lnTo>
                    <a:close/>
                    <a:moveTo>
                      <a:pt x="32926666" y="0"/>
                    </a:moveTo>
                    <a:lnTo>
                      <a:pt x="33071448" y="0"/>
                    </a:lnTo>
                    <a:lnTo>
                      <a:pt x="33071448" y="144780"/>
                    </a:lnTo>
                    <a:lnTo>
                      <a:pt x="32926666" y="144780"/>
                    </a:lnTo>
                    <a:lnTo>
                      <a:pt x="32926666" y="0"/>
                    </a:lnTo>
                    <a:close/>
                    <a:moveTo>
                      <a:pt x="0" y="0"/>
                    </a:moveTo>
                    <a:lnTo>
                      <a:pt x="144780" y="0"/>
                    </a:lnTo>
                    <a:lnTo>
                      <a:pt x="144780" y="144780"/>
                    </a:lnTo>
                    <a:lnTo>
                      <a:pt x="0" y="144780"/>
                    </a:lnTo>
                    <a:lnTo>
                      <a:pt x="0" y="0"/>
                    </a:lnTo>
                    <a:close/>
                    <a:moveTo>
                      <a:pt x="144780" y="0"/>
                    </a:moveTo>
                    <a:lnTo>
                      <a:pt x="32926666" y="0"/>
                    </a:lnTo>
                    <a:lnTo>
                      <a:pt x="32926666" y="144780"/>
                    </a:lnTo>
                    <a:lnTo>
                      <a:pt x="144780" y="144780"/>
                    </a:lnTo>
                    <a:lnTo>
                      <a:pt x="144780" y="0"/>
                    </a:lnTo>
                    <a:close/>
                  </a:path>
                </a:pathLst>
              </a:custGeom>
              <a:grpFill/>
            </p:spPr>
          </p:sp>
        </p:grpSp>
        <p:pic>
          <p:nvPicPr>
            <p:cNvPr id="28" name="Picture 2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79172" y="210506"/>
              <a:ext cx="244475" cy="244475"/>
            </a:xfrm>
            <a:prstGeom prst="rect">
              <a:avLst/>
            </a:prstGeom>
          </p:spPr>
        </p:pic>
        <p:grpSp>
          <p:nvGrpSpPr>
            <p:cNvPr id="29" name="Group 29"/>
            <p:cNvGrpSpPr/>
            <p:nvPr/>
          </p:nvGrpSpPr>
          <p:grpSpPr>
            <a:xfrm>
              <a:off x="8631676" y="241312"/>
              <a:ext cx="259969" cy="213669"/>
              <a:chOff x="0" y="0"/>
              <a:chExt cx="553256" cy="454724"/>
            </a:xfrm>
            <a:grpFill/>
          </p:grpSpPr>
          <p:sp>
            <p:nvSpPr>
              <p:cNvPr id="30" name="Freeform 30"/>
              <p:cNvSpPr/>
              <p:nvPr/>
            </p:nvSpPr>
            <p:spPr>
              <a:xfrm>
                <a:off x="0" y="0"/>
                <a:ext cx="553256" cy="454724"/>
              </a:xfrm>
              <a:custGeom>
                <a:avLst/>
                <a:gdLst/>
                <a:ahLst/>
                <a:cxnLst/>
                <a:rect l="l" t="t" r="r" b="b"/>
                <a:pathLst>
                  <a:path w="553256" h="454724">
                    <a:moveTo>
                      <a:pt x="0" y="0"/>
                    </a:moveTo>
                    <a:lnTo>
                      <a:pt x="0" y="454724"/>
                    </a:lnTo>
                    <a:lnTo>
                      <a:pt x="553256" y="454724"/>
                    </a:lnTo>
                    <a:lnTo>
                      <a:pt x="553256" y="0"/>
                    </a:lnTo>
                    <a:lnTo>
                      <a:pt x="0" y="0"/>
                    </a:lnTo>
                    <a:close/>
                    <a:moveTo>
                      <a:pt x="492296" y="393764"/>
                    </a:moveTo>
                    <a:lnTo>
                      <a:pt x="59690" y="393764"/>
                    </a:lnTo>
                    <a:lnTo>
                      <a:pt x="59690" y="59690"/>
                    </a:lnTo>
                    <a:lnTo>
                      <a:pt x="492296" y="59690"/>
                    </a:lnTo>
                    <a:lnTo>
                      <a:pt x="492296" y="393764"/>
                    </a:lnTo>
                    <a:close/>
                  </a:path>
                </a:pathLst>
              </a:custGeom>
              <a:grpFill/>
            </p:spPr>
          </p:sp>
        </p:grpSp>
        <p:sp>
          <p:nvSpPr>
            <p:cNvPr id="31" name="AutoShape 31"/>
            <p:cNvSpPr/>
            <p:nvPr/>
          </p:nvSpPr>
          <p:spPr>
            <a:xfrm>
              <a:off x="8099672" y="407829"/>
              <a:ext cx="244476" cy="0"/>
            </a:xfrm>
            <a:prstGeom prst="line">
              <a:avLst/>
            </a:prstGeom>
            <a:grpFill/>
            <a:ln w="38100" cap="rnd">
              <a:solidFill>
                <a:srgbClr val="000000"/>
              </a:solidFill>
              <a:prstDash val="solid"/>
              <a:headEnd type="none" w="sm" len="sm"/>
              <a:tailEnd type="none" w="sm" len="sm"/>
            </a:ln>
          </p:spPr>
        </p:sp>
      </p:grpSp>
      <p:pic>
        <p:nvPicPr>
          <p:cNvPr id="40" name="Imagen 39" descr="Imagen que contiene Texto&#10;&#10;Descripción generada automáticamente">
            <a:extLst>
              <a:ext uri="{FF2B5EF4-FFF2-40B4-BE49-F238E27FC236}">
                <a16:creationId xmlns:a16="http://schemas.microsoft.com/office/drawing/2014/main" id="{B4539CDB-E7CA-4DE6-A2D6-87776995B1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165" y="105069"/>
            <a:ext cx="1183547" cy="430802"/>
          </a:xfrm>
          <a:prstGeom prst="rect">
            <a:avLst/>
          </a:prstGeom>
        </p:spPr>
      </p:pic>
      <p:sp>
        <p:nvSpPr>
          <p:cNvPr id="42" name="TextBox 19">
            <a:extLst>
              <a:ext uri="{FF2B5EF4-FFF2-40B4-BE49-F238E27FC236}">
                <a16:creationId xmlns:a16="http://schemas.microsoft.com/office/drawing/2014/main" id="{3171A73F-413B-45DB-A835-DDF7CE0F186F}"/>
              </a:ext>
            </a:extLst>
          </p:cNvPr>
          <p:cNvSpPr txBox="1"/>
          <p:nvPr/>
        </p:nvSpPr>
        <p:spPr>
          <a:xfrm>
            <a:off x="3225054" y="-4862"/>
            <a:ext cx="5716987" cy="633507"/>
          </a:xfrm>
          <a:prstGeom prst="rect">
            <a:avLst/>
          </a:prstGeom>
        </p:spPr>
        <p:txBody>
          <a:bodyPr lIns="0" tIns="0" rIns="0" bIns="0" rtlCol="0" anchor="t">
            <a:spAutoFit/>
          </a:bodyPr>
          <a:lstStyle/>
          <a:p>
            <a:pPr algn="ctr">
              <a:lnSpc>
                <a:spcPts val="5200"/>
              </a:lnSpc>
            </a:pPr>
            <a:r>
              <a:rPr lang="en-US" sz="4000" b="1" dirty="0">
                <a:solidFill>
                  <a:srgbClr val="0070C0"/>
                </a:solidFill>
                <a:effectLst>
                  <a:outerShdw blurRad="38100" dist="38100" dir="2700000" algn="tl">
                    <a:srgbClr val="000000">
                      <a:alpha val="43137"/>
                    </a:srgbClr>
                  </a:outerShdw>
                </a:effectLst>
                <a:latin typeface="Museo 500" panose="02000000000000000000" pitchFamily="50" charset="0"/>
              </a:rPr>
              <a:t>EJEMPLOS</a:t>
            </a:r>
          </a:p>
        </p:txBody>
      </p:sp>
      <p:sp>
        <p:nvSpPr>
          <p:cNvPr id="48" name="TextBox 19">
            <a:extLst>
              <a:ext uri="{FF2B5EF4-FFF2-40B4-BE49-F238E27FC236}">
                <a16:creationId xmlns:a16="http://schemas.microsoft.com/office/drawing/2014/main" id="{5CE3C7FF-D791-4D1C-9C4A-D2530B3F4A9B}"/>
              </a:ext>
            </a:extLst>
          </p:cNvPr>
          <p:cNvSpPr txBox="1"/>
          <p:nvPr/>
        </p:nvSpPr>
        <p:spPr>
          <a:xfrm>
            <a:off x="908454" y="1352327"/>
            <a:ext cx="4552669" cy="562398"/>
          </a:xfrm>
          <a:prstGeom prst="rect">
            <a:avLst/>
          </a:prstGeom>
        </p:spPr>
        <p:txBody>
          <a:bodyPr wrap="square" lIns="0" tIns="0" rIns="0" bIns="0" rtlCol="0" anchor="t">
            <a:spAutoFit/>
          </a:bodyPr>
          <a:lstStyle/>
          <a:p>
            <a:pPr algn="ctr">
              <a:lnSpc>
                <a:spcPts val="5200"/>
              </a:lnSpc>
            </a:pPr>
            <a:r>
              <a:rPr lang="en-US" sz="1867" b="1" dirty="0">
                <a:solidFill>
                  <a:srgbClr val="FFC000"/>
                </a:solidFill>
                <a:effectLst>
                  <a:outerShdw blurRad="38100" dist="38100" dir="2700000" algn="tl">
                    <a:srgbClr val="000000">
                      <a:alpha val="43137"/>
                    </a:srgbClr>
                  </a:outerShdw>
                </a:effectLst>
                <a:latin typeface="Museo 500" panose="02000000000000000000" pitchFamily="50" charset="0"/>
              </a:rPr>
              <a:t>PRESENCIAL Y VIRTUAL ROTATIVO</a:t>
            </a:r>
          </a:p>
        </p:txBody>
      </p:sp>
      <p:pic>
        <p:nvPicPr>
          <p:cNvPr id="2" name="Imagen 1">
            <a:extLst>
              <a:ext uri="{FF2B5EF4-FFF2-40B4-BE49-F238E27FC236}">
                <a16:creationId xmlns:a16="http://schemas.microsoft.com/office/drawing/2014/main" id="{E8963FEE-8D63-4088-A0FF-E01C0873478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7248" t="17344" r="6662" b="9374"/>
          <a:stretch/>
        </p:blipFill>
        <p:spPr>
          <a:xfrm>
            <a:off x="550040" y="2259770"/>
            <a:ext cx="5181601" cy="3573789"/>
          </a:xfrm>
          <a:prstGeom prst="rect">
            <a:avLst/>
          </a:prstGeom>
        </p:spPr>
      </p:pic>
      <p:sp>
        <p:nvSpPr>
          <p:cNvPr id="49" name="TextBox 19">
            <a:extLst>
              <a:ext uri="{FF2B5EF4-FFF2-40B4-BE49-F238E27FC236}">
                <a16:creationId xmlns:a16="http://schemas.microsoft.com/office/drawing/2014/main" id="{B5048342-9F73-494E-B724-C1F9C3A45203}"/>
              </a:ext>
            </a:extLst>
          </p:cNvPr>
          <p:cNvSpPr txBox="1"/>
          <p:nvPr/>
        </p:nvSpPr>
        <p:spPr>
          <a:xfrm>
            <a:off x="6873186" y="1246252"/>
            <a:ext cx="4552669" cy="562398"/>
          </a:xfrm>
          <a:prstGeom prst="rect">
            <a:avLst/>
          </a:prstGeom>
        </p:spPr>
        <p:txBody>
          <a:bodyPr wrap="square" lIns="0" tIns="0" rIns="0" bIns="0" rtlCol="0" anchor="t">
            <a:spAutoFit/>
          </a:bodyPr>
          <a:lstStyle/>
          <a:p>
            <a:pPr algn="ctr">
              <a:lnSpc>
                <a:spcPts val="5200"/>
              </a:lnSpc>
            </a:pPr>
            <a:r>
              <a:rPr lang="en-US" sz="1867" b="1" dirty="0">
                <a:solidFill>
                  <a:srgbClr val="FFC000"/>
                </a:solidFill>
                <a:effectLst>
                  <a:outerShdw blurRad="38100" dist="38100" dir="2700000" algn="tl">
                    <a:srgbClr val="000000">
                      <a:alpha val="43137"/>
                    </a:srgbClr>
                  </a:outerShdw>
                </a:effectLst>
                <a:latin typeface="Museo 500" panose="02000000000000000000" pitchFamily="50" charset="0"/>
              </a:rPr>
              <a:t>PRESENCIAL Y VIRTUAL FIJO</a:t>
            </a:r>
          </a:p>
        </p:txBody>
      </p:sp>
      <p:pic>
        <p:nvPicPr>
          <p:cNvPr id="3" name="Imagen 2">
            <a:extLst>
              <a:ext uri="{FF2B5EF4-FFF2-40B4-BE49-F238E27FC236}">
                <a16:creationId xmlns:a16="http://schemas.microsoft.com/office/drawing/2014/main" id="{3E6EFBD2-5DB5-438F-AA10-CA18CCB53AB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300"/>
                    </a14:imgEffect>
                  </a14:imgLayer>
                </a14:imgProps>
              </a:ext>
            </a:extLst>
          </a:blip>
          <a:srcRect l="6077" t="18534" r="6661" b="10417"/>
          <a:stretch/>
        </p:blipFill>
        <p:spPr>
          <a:xfrm>
            <a:off x="6557741" y="2284214"/>
            <a:ext cx="5114543" cy="346494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490225" y="867607"/>
            <a:ext cx="9111314" cy="5429127"/>
            <a:chOff x="0" y="0"/>
            <a:chExt cx="123120529" cy="73363395"/>
          </a:xfrm>
        </p:grpSpPr>
        <p:sp>
          <p:nvSpPr>
            <p:cNvPr id="5" name="Freeform 5"/>
            <p:cNvSpPr/>
            <p:nvPr/>
          </p:nvSpPr>
          <p:spPr>
            <a:xfrm>
              <a:off x="72390" y="72390"/>
              <a:ext cx="122975752" cy="73218615"/>
            </a:xfrm>
            <a:custGeom>
              <a:avLst/>
              <a:gdLst/>
              <a:ahLst/>
              <a:cxnLst/>
              <a:rect l="l" t="t" r="r" b="b"/>
              <a:pathLst>
                <a:path w="122975752" h="73218615">
                  <a:moveTo>
                    <a:pt x="0" y="0"/>
                  </a:moveTo>
                  <a:lnTo>
                    <a:pt x="122975752" y="0"/>
                  </a:lnTo>
                  <a:lnTo>
                    <a:pt x="122975752" y="73218615"/>
                  </a:lnTo>
                  <a:lnTo>
                    <a:pt x="0" y="73218615"/>
                  </a:lnTo>
                  <a:lnTo>
                    <a:pt x="0" y="0"/>
                  </a:lnTo>
                  <a:close/>
                </a:path>
              </a:pathLst>
            </a:custGeom>
            <a:solidFill>
              <a:srgbClr val="3E3970"/>
            </a:solidFill>
          </p:spPr>
        </p:sp>
        <p:sp>
          <p:nvSpPr>
            <p:cNvPr id="6" name="Freeform 6"/>
            <p:cNvSpPr/>
            <p:nvPr/>
          </p:nvSpPr>
          <p:spPr>
            <a:xfrm>
              <a:off x="0" y="0"/>
              <a:ext cx="123120534" cy="73363398"/>
            </a:xfrm>
            <a:custGeom>
              <a:avLst/>
              <a:gdLst/>
              <a:ahLst/>
              <a:cxnLst/>
              <a:rect l="l" t="t" r="r" b="b"/>
              <a:pathLst>
                <a:path w="123120534" h="73363398">
                  <a:moveTo>
                    <a:pt x="122975750" y="73218613"/>
                  </a:moveTo>
                  <a:lnTo>
                    <a:pt x="123120534" y="73218613"/>
                  </a:lnTo>
                  <a:lnTo>
                    <a:pt x="123120534" y="73363398"/>
                  </a:lnTo>
                  <a:lnTo>
                    <a:pt x="122975750" y="73363398"/>
                  </a:lnTo>
                  <a:lnTo>
                    <a:pt x="122975750" y="73218613"/>
                  </a:lnTo>
                  <a:close/>
                  <a:moveTo>
                    <a:pt x="0" y="144780"/>
                  </a:moveTo>
                  <a:lnTo>
                    <a:pt x="144780" y="144780"/>
                  </a:lnTo>
                  <a:lnTo>
                    <a:pt x="144780" y="73218613"/>
                  </a:lnTo>
                  <a:lnTo>
                    <a:pt x="0" y="73218613"/>
                  </a:lnTo>
                  <a:lnTo>
                    <a:pt x="0" y="144780"/>
                  </a:lnTo>
                  <a:close/>
                  <a:moveTo>
                    <a:pt x="0" y="73218613"/>
                  </a:moveTo>
                  <a:lnTo>
                    <a:pt x="144780" y="73218613"/>
                  </a:lnTo>
                  <a:lnTo>
                    <a:pt x="144780" y="73363398"/>
                  </a:lnTo>
                  <a:lnTo>
                    <a:pt x="0" y="73363398"/>
                  </a:lnTo>
                  <a:lnTo>
                    <a:pt x="0" y="73218613"/>
                  </a:lnTo>
                  <a:close/>
                  <a:moveTo>
                    <a:pt x="122975750" y="144780"/>
                  </a:moveTo>
                  <a:lnTo>
                    <a:pt x="123120534" y="144780"/>
                  </a:lnTo>
                  <a:lnTo>
                    <a:pt x="123120534" y="73218613"/>
                  </a:lnTo>
                  <a:lnTo>
                    <a:pt x="122975750" y="73218613"/>
                  </a:lnTo>
                  <a:lnTo>
                    <a:pt x="122975750" y="144780"/>
                  </a:lnTo>
                  <a:close/>
                  <a:moveTo>
                    <a:pt x="144780" y="73218613"/>
                  </a:moveTo>
                  <a:lnTo>
                    <a:pt x="122975750" y="73218613"/>
                  </a:lnTo>
                  <a:lnTo>
                    <a:pt x="122975750" y="73363398"/>
                  </a:lnTo>
                  <a:lnTo>
                    <a:pt x="144780" y="73363398"/>
                  </a:lnTo>
                  <a:lnTo>
                    <a:pt x="144780" y="73218613"/>
                  </a:lnTo>
                  <a:close/>
                  <a:moveTo>
                    <a:pt x="122975750" y="0"/>
                  </a:moveTo>
                  <a:lnTo>
                    <a:pt x="123120534" y="0"/>
                  </a:lnTo>
                  <a:lnTo>
                    <a:pt x="123120534" y="144780"/>
                  </a:lnTo>
                  <a:lnTo>
                    <a:pt x="122975750" y="144780"/>
                  </a:lnTo>
                  <a:lnTo>
                    <a:pt x="122975750" y="0"/>
                  </a:lnTo>
                  <a:close/>
                  <a:moveTo>
                    <a:pt x="0" y="0"/>
                  </a:moveTo>
                  <a:lnTo>
                    <a:pt x="144780" y="0"/>
                  </a:lnTo>
                  <a:lnTo>
                    <a:pt x="144780" y="144780"/>
                  </a:lnTo>
                  <a:lnTo>
                    <a:pt x="0" y="144780"/>
                  </a:lnTo>
                  <a:lnTo>
                    <a:pt x="0" y="0"/>
                  </a:lnTo>
                  <a:close/>
                  <a:moveTo>
                    <a:pt x="144780" y="0"/>
                  </a:moveTo>
                  <a:lnTo>
                    <a:pt x="122975750" y="0"/>
                  </a:lnTo>
                  <a:lnTo>
                    <a:pt x="122975750" y="144780"/>
                  </a:lnTo>
                  <a:lnTo>
                    <a:pt x="144780" y="144780"/>
                  </a:lnTo>
                  <a:lnTo>
                    <a:pt x="144780" y="0"/>
                  </a:lnTo>
                  <a:close/>
                </a:path>
              </a:pathLst>
            </a:custGeom>
            <a:solidFill>
              <a:srgbClr val="3E3970"/>
            </a:solidFill>
          </p:spPr>
        </p:sp>
      </p:grpSp>
      <p:grpSp>
        <p:nvGrpSpPr>
          <p:cNvPr id="7" name="Group 7"/>
          <p:cNvGrpSpPr/>
          <p:nvPr/>
        </p:nvGrpSpPr>
        <p:grpSpPr>
          <a:xfrm>
            <a:off x="1070326" y="855148"/>
            <a:ext cx="10280306" cy="5244995"/>
            <a:chOff x="0" y="0"/>
            <a:chExt cx="62777495" cy="35690515"/>
          </a:xfrm>
        </p:grpSpPr>
        <p:sp>
          <p:nvSpPr>
            <p:cNvPr id="8" name="Freeform 8"/>
            <p:cNvSpPr/>
            <p:nvPr/>
          </p:nvSpPr>
          <p:spPr>
            <a:xfrm>
              <a:off x="72390" y="72390"/>
              <a:ext cx="62632713" cy="35545737"/>
            </a:xfrm>
            <a:custGeom>
              <a:avLst/>
              <a:gdLst/>
              <a:ahLst/>
              <a:cxnLst/>
              <a:rect l="l" t="t" r="r" b="b"/>
              <a:pathLst>
                <a:path w="62632713" h="35545737">
                  <a:moveTo>
                    <a:pt x="0" y="0"/>
                  </a:moveTo>
                  <a:lnTo>
                    <a:pt x="62632713" y="0"/>
                  </a:lnTo>
                  <a:lnTo>
                    <a:pt x="62632713" y="35545737"/>
                  </a:lnTo>
                  <a:lnTo>
                    <a:pt x="0" y="35545737"/>
                  </a:lnTo>
                  <a:lnTo>
                    <a:pt x="0" y="0"/>
                  </a:lnTo>
                  <a:close/>
                </a:path>
              </a:pathLst>
            </a:custGeom>
            <a:solidFill>
              <a:srgbClr val="FFFFFF"/>
            </a:solidFill>
          </p:spPr>
        </p:sp>
        <p:sp>
          <p:nvSpPr>
            <p:cNvPr id="9" name="Freeform 9"/>
            <p:cNvSpPr/>
            <p:nvPr/>
          </p:nvSpPr>
          <p:spPr>
            <a:xfrm>
              <a:off x="0" y="0"/>
              <a:ext cx="62777495" cy="35690516"/>
            </a:xfrm>
            <a:custGeom>
              <a:avLst/>
              <a:gdLst/>
              <a:ahLst/>
              <a:cxnLst/>
              <a:rect l="l" t="t" r="r" b="b"/>
              <a:pathLst>
                <a:path w="62777495" h="35690516">
                  <a:moveTo>
                    <a:pt x="62632717" y="35545734"/>
                  </a:moveTo>
                  <a:lnTo>
                    <a:pt x="62777495" y="35545734"/>
                  </a:lnTo>
                  <a:lnTo>
                    <a:pt x="62777495" y="35690516"/>
                  </a:lnTo>
                  <a:lnTo>
                    <a:pt x="62632717" y="35690516"/>
                  </a:lnTo>
                  <a:lnTo>
                    <a:pt x="62632717" y="35545734"/>
                  </a:lnTo>
                  <a:close/>
                  <a:moveTo>
                    <a:pt x="0" y="144780"/>
                  </a:moveTo>
                  <a:lnTo>
                    <a:pt x="144780" y="144780"/>
                  </a:lnTo>
                  <a:lnTo>
                    <a:pt x="144780" y="35545734"/>
                  </a:lnTo>
                  <a:lnTo>
                    <a:pt x="0" y="35545734"/>
                  </a:lnTo>
                  <a:lnTo>
                    <a:pt x="0" y="144780"/>
                  </a:lnTo>
                  <a:close/>
                  <a:moveTo>
                    <a:pt x="0" y="35545734"/>
                  </a:moveTo>
                  <a:lnTo>
                    <a:pt x="144780" y="35545734"/>
                  </a:lnTo>
                  <a:lnTo>
                    <a:pt x="144780" y="35690516"/>
                  </a:lnTo>
                  <a:lnTo>
                    <a:pt x="0" y="35690516"/>
                  </a:lnTo>
                  <a:lnTo>
                    <a:pt x="0" y="35545734"/>
                  </a:lnTo>
                  <a:close/>
                  <a:moveTo>
                    <a:pt x="62632717" y="144780"/>
                  </a:moveTo>
                  <a:lnTo>
                    <a:pt x="62777495" y="144780"/>
                  </a:lnTo>
                  <a:lnTo>
                    <a:pt x="62777495" y="35545734"/>
                  </a:lnTo>
                  <a:lnTo>
                    <a:pt x="62632717" y="35545734"/>
                  </a:lnTo>
                  <a:lnTo>
                    <a:pt x="62632717" y="144780"/>
                  </a:lnTo>
                  <a:close/>
                  <a:moveTo>
                    <a:pt x="144780" y="35545734"/>
                  </a:moveTo>
                  <a:lnTo>
                    <a:pt x="62632717" y="35545734"/>
                  </a:lnTo>
                  <a:lnTo>
                    <a:pt x="62632717" y="35690516"/>
                  </a:lnTo>
                  <a:lnTo>
                    <a:pt x="144780" y="35690516"/>
                  </a:lnTo>
                  <a:lnTo>
                    <a:pt x="144780" y="35545734"/>
                  </a:lnTo>
                  <a:close/>
                  <a:moveTo>
                    <a:pt x="62632717" y="0"/>
                  </a:moveTo>
                  <a:lnTo>
                    <a:pt x="62777495" y="0"/>
                  </a:lnTo>
                  <a:lnTo>
                    <a:pt x="62777495" y="144780"/>
                  </a:lnTo>
                  <a:lnTo>
                    <a:pt x="62632717" y="144780"/>
                  </a:lnTo>
                  <a:lnTo>
                    <a:pt x="62632717" y="0"/>
                  </a:lnTo>
                  <a:close/>
                  <a:moveTo>
                    <a:pt x="0" y="0"/>
                  </a:moveTo>
                  <a:lnTo>
                    <a:pt x="144780" y="0"/>
                  </a:lnTo>
                  <a:lnTo>
                    <a:pt x="144780" y="144780"/>
                  </a:lnTo>
                  <a:lnTo>
                    <a:pt x="0" y="144780"/>
                  </a:lnTo>
                  <a:lnTo>
                    <a:pt x="0" y="0"/>
                  </a:lnTo>
                  <a:close/>
                  <a:moveTo>
                    <a:pt x="144780" y="0"/>
                  </a:moveTo>
                  <a:lnTo>
                    <a:pt x="62632717" y="0"/>
                  </a:lnTo>
                  <a:lnTo>
                    <a:pt x="62632717" y="144780"/>
                  </a:lnTo>
                  <a:lnTo>
                    <a:pt x="144780" y="144780"/>
                  </a:lnTo>
                  <a:lnTo>
                    <a:pt x="144780" y="0"/>
                  </a:lnTo>
                  <a:close/>
                </a:path>
              </a:pathLst>
            </a:custGeom>
            <a:solidFill>
              <a:srgbClr val="201139"/>
            </a:solidFill>
          </p:spPr>
        </p:sp>
      </p:grpSp>
      <p:grpSp>
        <p:nvGrpSpPr>
          <p:cNvPr id="10" name="Group 10"/>
          <p:cNvGrpSpPr/>
          <p:nvPr/>
        </p:nvGrpSpPr>
        <p:grpSpPr>
          <a:xfrm>
            <a:off x="1083535" y="601043"/>
            <a:ext cx="10280306" cy="332744"/>
            <a:chOff x="0" y="0"/>
            <a:chExt cx="18451269" cy="665488"/>
          </a:xfrm>
          <a:solidFill>
            <a:srgbClr val="FF1E5F"/>
          </a:solidFill>
        </p:grpSpPr>
        <p:grpSp>
          <p:nvGrpSpPr>
            <p:cNvPr id="11" name="Group 11"/>
            <p:cNvGrpSpPr/>
            <p:nvPr/>
          </p:nvGrpSpPr>
          <p:grpSpPr>
            <a:xfrm>
              <a:off x="0" y="0"/>
              <a:ext cx="18451269" cy="665488"/>
              <a:chOff x="0" y="0"/>
              <a:chExt cx="62777495" cy="2264215"/>
            </a:xfrm>
            <a:grpFill/>
          </p:grpSpPr>
          <p:sp>
            <p:nvSpPr>
              <p:cNvPr id="12" name="Freeform 12"/>
              <p:cNvSpPr/>
              <p:nvPr/>
            </p:nvSpPr>
            <p:spPr>
              <a:xfrm>
                <a:off x="72390" y="72390"/>
                <a:ext cx="62632713" cy="2119436"/>
              </a:xfrm>
              <a:custGeom>
                <a:avLst/>
                <a:gdLst/>
                <a:ahLst/>
                <a:cxnLst/>
                <a:rect l="l" t="t" r="r" b="b"/>
                <a:pathLst>
                  <a:path w="62632713" h="2119436">
                    <a:moveTo>
                      <a:pt x="0" y="0"/>
                    </a:moveTo>
                    <a:lnTo>
                      <a:pt x="62632713" y="0"/>
                    </a:lnTo>
                    <a:lnTo>
                      <a:pt x="62632713" y="2119436"/>
                    </a:lnTo>
                    <a:lnTo>
                      <a:pt x="0" y="2119436"/>
                    </a:lnTo>
                    <a:lnTo>
                      <a:pt x="0" y="0"/>
                    </a:lnTo>
                    <a:close/>
                  </a:path>
                </a:pathLst>
              </a:custGeom>
              <a:grpFill/>
            </p:spPr>
          </p:sp>
          <p:sp>
            <p:nvSpPr>
              <p:cNvPr id="13" name="Freeform 13"/>
              <p:cNvSpPr/>
              <p:nvPr/>
            </p:nvSpPr>
            <p:spPr>
              <a:xfrm>
                <a:off x="0" y="0"/>
                <a:ext cx="62777495" cy="2264215"/>
              </a:xfrm>
              <a:custGeom>
                <a:avLst/>
                <a:gdLst/>
                <a:ahLst/>
                <a:cxnLst/>
                <a:rect l="l" t="t" r="r" b="b"/>
                <a:pathLst>
                  <a:path w="62777495" h="2264215">
                    <a:moveTo>
                      <a:pt x="62632717" y="2119436"/>
                    </a:moveTo>
                    <a:lnTo>
                      <a:pt x="62777495" y="2119436"/>
                    </a:lnTo>
                    <a:lnTo>
                      <a:pt x="62777495" y="2264215"/>
                    </a:lnTo>
                    <a:lnTo>
                      <a:pt x="62632717" y="2264215"/>
                    </a:lnTo>
                    <a:lnTo>
                      <a:pt x="62632717" y="2119435"/>
                    </a:lnTo>
                    <a:close/>
                    <a:moveTo>
                      <a:pt x="0" y="144780"/>
                    </a:moveTo>
                    <a:lnTo>
                      <a:pt x="144780" y="144780"/>
                    </a:lnTo>
                    <a:lnTo>
                      <a:pt x="144780" y="2119436"/>
                    </a:lnTo>
                    <a:lnTo>
                      <a:pt x="0" y="2119436"/>
                    </a:lnTo>
                    <a:lnTo>
                      <a:pt x="0" y="144780"/>
                    </a:lnTo>
                    <a:close/>
                    <a:moveTo>
                      <a:pt x="0" y="2119436"/>
                    </a:moveTo>
                    <a:lnTo>
                      <a:pt x="144780" y="2119436"/>
                    </a:lnTo>
                    <a:lnTo>
                      <a:pt x="144780" y="2264215"/>
                    </a:lnTo>
                    <a:lnTo>
                      <a:pt x="0" y="2264215"/>
                    </a:lnTo>
                    <a:lnTo>
                      <a:pt x="0" y="2119435"/>
                    </a:lnTo>
                    <a:close/>
                    <a:moveTo>
                      <a:pt x="62632717" y="144780"/>
                    </a:moveTo>
                    <a:lnTo>
                      <a:pt x="62777495" y="144780"/>
                    </a:lnTo>
                    <a:lnTo>
                      <a:pt x="62777495" y="2119436"/>
                    </a:lnTo>
                    <a:lnTo>
                      <a:pt x="62632717" y="2119436"/>
                    </a:lnTo>
                    <a:lnTo>
                      <a:pt x="62632717" y="144780"/>
                    </a:lnTo>
                    <a:close/>
                    <a:moveTo>
                      <a:pt x="144780" y="2119436"/>
                    </a:moveTo>
                    <a:lnTo>
                      <a:pt x="62632717" y="2119436"/>
                    </a:lnTo>
                    <a:lnTo>
                      <a:pt x="62632717" y="2264215"/>
                    </a:lnTo>
                    <a:lnTo>
                      <a:pt x="144780" y="2264215"/>
                    </a:lnTo>
                    <a:lnTo>
                      <a:pt x="144780" y="2119435"/>
                    </a:lnTo>
                    <a:close/>
                    <a:moveTo>
                      <a:pt x="62632717" y="0"/>
                    </a:moveTo>
                    <a:lnTo>
                      <a:pt x="62777495" y="0"/>
                    </a:lnTo>
                    <a:lnTo>
                      <a:pt x="62777495" y="144780"/>
                    </a:lnTo>
                    <a:lnTo>
                      <a:pt x="62632717" y="144780"/>
                    </a:lnTo>
                    <a:lnTo>
                      <a:pt x="62632717" y="0"/>
                    </a:lnTo>
                    <a:close/>
                    <a:moveTo>
                      <a:pt x="0" y="0"/>
                    </a:moveTo>
                    <a:lnTo>
                      <a:pt x="144780" y="0"/>
                    </a:lnTo>
                    <a:lnTo>
                      <a:pt x="144780" y="144780"/>
                    </a:lnTo>
                    <a:lnTo>
                      <a:pt x="0" y="144780"/>
                    </a:lnTo>
                    <a:lnTo>
                      <a:pt x="0" y="0"/>
                    </a:lnTo>
                    <a:close/>
                    <a:moveTo>
                      <a:pt x="144780" y="0"/>
                    </a:moveTo>
                    <a:lnTo>
                      <a:pt x="62632717" y="0"/>
                    </a:lnTo>
                    <a:lnTo>
                      <a:pt x="62632717" y="144780"/>
                    </a:lnTo>
                    <a:lnTo>
                      <a:pt x="144780" y="144780"/>
                    </a:lnTo>
                    <a:lnTo>
                      <a:pt x="144780" y="0"/>
                    </a:lnTo>
                    <a:close/>
                  </a:path>
                </a:pathLst>
              </a:custGeom>
              <a:grpFill/>
            </p:spPr>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10236" y="210506"/>
              <a:ext cx="244475" cy="244475"/>
            </a:xfrm>
            <a:prstGeom prst="rect">
              <a:avLst/>
            </a:prstGeom>
          </p:spPr>
        </p:pic>
        <p:grpSp>
          <p:nvGrpSpPr>
            <p:cNvPr id="15" name="Group 15"/>
            <p:cNvGrpSpPr/>
            <p:nvPr/>
          </p:nvGrpSpPr>
          <p:grpSpPr>
            <a:xfrm>
              <a:off x="17362739" y="241312"/>
              <a:ext cx="259969" cy="213669"/>
              <a:chOff x="0" y="0"/>
              <a:chExt cx="553256" cy="454724"/>
            </a:xfrm>
            <a:grpFill/>
          </p:grpSpPr>
          <p:sp>
            <p:nvSpPr>
              <p:cNvPr id="16" name="Freeform 16"/>
              <p:cNvSpPr/>
              <p:nvPr/>
            </p:nvSpPr>
            <p:spPr>
              <a:xfrm>
                <a:off x="0" y="0"/>
                <a:ext cx="553256" cy="454724"/>
              </a:xfrm>
              <a:custGeom>
                <a:avLst/>
                <a:gdLst/>
                <a:ahLst/>
                <a:cxnLst/>
                <a:rect l="l" t="t" r="r" b="b"/>
                <a:pathLst>
                  <a:path w="553256" h="454724">
                    <a:moveTo>
                      <a:pt x="0" y="0"/>
                    </a:moveTo>
                    <a:lnTo>
                      <a:pt x="0" y="454724"/>
                    </a:lnTo>
                    <a:lnTo>
                      <a:pt x="553256" y="454724"/>
                    </a:lnTo>
                    <a:lnTo>
                      <a:pt x="553256" y="0"/>
                    </a:lnTo>
                    <a:lnTo>
                      <a:pt x="0" y="0"/>
                    </a:lnTo>
                    <a:close/>
                    <a:moveTo>
                      <a:pt x="492296" y="393764"/>
                    </a:moveTo>
                    <a:lnTo>
                      <a:pt x="59690" y="393764"/>
                    </a:lnTo>
                    <a:lnTo>
                      <a:pt x="59690" y="59690"/>
                    </a:lnTo>
                    <a:lnTo>
                      <a:pt x="492296" y="59690"/>
                    </a:lnTo>
                    <a:lnTo>
                      <a:pt x="492296" y="393764"/>
                    </a:lnTo>
                    <a:close/>
                  </a:path>
                </a:pathLst>
              </a:custGeom>
              <a:grpFill/>
            </p:spPr>
          </p:sp>
        </p:grpSp>
        <p:sp>
          <p:nvSpPr>
            <p:cNvPr id="17" name="AutoShape 17"/>
            <p:cNvSpPr/>
            <p:nvPr/>
          </p:nvSpPr>
          <p:spPr>
            <a:xfrm>
              <a:off x="16830735" y="407829"/>
              <a:ext cx="244476" cy="0"/>
            </a:xfrm>
            <a:prstGeom prst="line">
              <a:avLst/>
            </a:prstGeom>
            <a:grpFill/>
            <a:ln w="38100" cap="rnd">
              <a:solidFill>
                <a:srgbClr val="000000"/>
              </a:solidFill>
              <a:prstDash val="solid"/>
              <a:headEnd type="none" w="sm" len="sm"/>
              <a:tailEnd type="none" w="sm" len="sm"/>
            </a:ln>
          </p:spPr>
        </p:sp>
      </p:grpSp>
      <p:pic>
        <p:nvPicPr>
          <p:cNvPr id="2" name="Imagen 1">
            <a:extLst>
              <a:ext uri="{FF2B5EF4-FFF2-40B4-BE49-F238E27FC236}">
                <a16:creationId xmlns:a16="http://schemas.microsoft.com/office/drawing/2014/main" id="{DDF6901B-C04C-4F6C-B50E-E72E0D10D482}"/>
              </a:ext>
            </a:extLst>
          </p:cNvPr>
          <p:cNvPicPr>
            <a:picLocks noChangeAspect="1"/>
          </p:cNvPicPr>
          <p:nvPr/>
        </p:nvPicPr>
        <p:blipFill>
          <a:blip r:embed="rId4"/>
          <a:stretch>
            <a:fillRect/>
          </a:stretch>
        </p:blipFill>
        <p:spPr>
          <a:xfrm>
            <a:off x="1449152" y="905029"/>
            <a:ext cx="9011793" cy="5080007"/>
          </a:xfrm>
          <a:prstGeom prst="rect">
            <a:avLst/>
          </a:prstGeom>
        </p:spPr>
      </p:pic>
    </p:spTree>
    <p:extLst>
      <p:ext uri="{BB962C8B-B14F-4D97-AF65-F5344CB8AC3E}">
        <p14:creationId xmlns:p14="http://schemas.microsoft.com/office/powerpoint/2010/main" val="174797897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4820</TotalTime>
  <Words>1313</Words>
  <Application>Microsoft Office PowerPoint</Application>
  <PresentationFormat>Panorámica</PresentationFormat>
  <Paragraphs>110</Paragraphs>
  <Slides>41</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41</vt:i4>
      </vt:variant>
    </vt:vector>
  </HeadingPairs>
  <TitlesOfParts>
    <vt:vector size="52" baseType="lpstr">
      <vt:lpstr>Arial</vt:lpstr>
      <vt:lpstr>Calibri</vt:lpstr>
      <vt:lpstr>Calibri Light</vt:lpstr>
      <vt:lpstr>DM Sans</vt:lpstr>
      <vt:lpstr>GothamRounded-Book</vt:lpstr>
      <vt:lpstr>Modern No. 20</vt:lpstr>
      <vt:lpstr>Museo 300</vt:lpstr>
      <vt:lpstr>Museo 500</vt:lpstr>
      <vt:lpstr>Noto Sans</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JORGE ASMAT</cp:lastModifiedBy>
  <cp:revision>40</cp:revision>
  <dcterms:created xsi:type="dcterms:W3CDTF">2020-04-24T18:36:59Z</dcterms:created>
  <dcterms:modified xsi:type="dcterms:W3CDTF">2022-02-25T18:33:00Z</dcterms:modified>
</cp:coreProperties>
</file>