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9" r:id="rId3"/>
    <p:sldId id="260" r:id="rId4"/>
    <p:sldId id="264" r:id="rId5"/>
    <p:sldId id="265" r:id="rId6"/>
    <p:sldId id="257" r:id="rId7"/>
    <p:sldId id="266" r:id="rId8"/>
    <p:sldId id="268" r:id="rId9"/>
    <p:sldId id="267" r:id="rId10"/>
    <p:sldId id="269" r:id="rId11"/>
    <p:sldId id="278" r:id="rId12"/>
    <p:sldId id="279" r:id="rId13"/>
    <p:sldId id="280" r:id="rId14"/>
    <p:sldId id="281" r:id="rId15"/>
    <p:sldId id="282" r:id="rId16"/>
    <p:sldId id="284" r:id="rId17"/>
    <p:sldId id="283" r:id="rId18"/>
    <p:sldId id="285" r:id="rId19"/>
    <p:sldId id="291" r:id="rId20"/>
    <p:sldId id="292" r:id="rId21"/>
    <p:sldId id="286" r:id="rId22"/>
    <p:sldId id="287" r:id="rId23"/>
    <p:sldId id="288" r:id="rId24"/>
    <p:sldId id="270" r:id="rId25"/>
    <p:sldId id="271" r:id="rId26"/>
    <p:sldId id="272" r:id="rId27"/>
    <p:sldId id="273" r:id="rId28"/>
    <p:sldId id="274" r:id="rId29"/>
    <p:sldId id="275" r:id="rId30"/>
    <p:sldId id="276" r:id="rId31"/>
    <p:sldId id="277" r:id="rId32"/>
    <p:sldId id="258" r:id="rId3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p:restoredTop sz="94683"/>
  </p:normalViewPr>
  <p:slideViewPr>
    <p:cSldViewPr snapToGrid="0" snapToObjects="1">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1A854-7643-4232-898F-D83DA8379545}" type="datetimeFigureOut">
              <a:rPr lang="es-PE" smtClean="0"/>
              <a:t>18/02/2022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7ADA8-981F-4E1A-9B57-F1EBFDD6231B}" type="slidenum">
              <a:rPr lang="es-PE" smtClean="0"/>
              <a:t>‹Nº›</a:t>
            </a:fld>
            <a:endParaRPr lang="es-PE"/>
          </a:p>
        </p:txBody>
      </p:sp>
    </p:spTree>
    <p:extLst>
      <p:ext uri="{BB962C8B-B14F-4D97-AF65-F5344CB8AC3E}">
        <p14:creationId xmlns:p14="http://schemas.microsoft.com/office/powerpoint/2010/main" val="120491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297ADA8-981F-4E1A-9B57-F1EBFDD6231B}" type="slidenum">
              <a:rPr lang="es-PE" smtClean="0"/>
              <a:t>7</a:t>
            </a:fld>
            <a:endParaRPr lang="es-PE"/>
          </a:p>
        </p:txBody>
      </p:sp>
    </p:spTree>
    <p:extLst>
      <p:ext uri="{BB962C8B-B14F-4D97-AF65-F5344CB8AC3E}">
        <p14:creationId xmlns:p14="http://schemas.microsoft.com/office/powerpoint/2010/main" val="406038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297ADA8-981F-4E1A-9B57-F1EBFDD6231B}" type="slidenum">
              <a:rPr lang="es-PE" smtClean="0"/>
              <a:t>14</a:t>
            </a:fld>
            <a:endParaRPr lang="es-PE"/>
          </a:p>
        </p:txBody>
      </p:sp>
    </p:spTree>
    <p:extLst>
      <p:ext uri="{BB962C8B-B14F-4D97-AF65-F5344CB8AC3E}">
        <p14:creationId xmlns:p14="http://schemas.microsoft.com/office/powerpoint/2010/main" val="18788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0681-98D4-5940-8C13-0F74B16AC62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9176AACE-76CA-544F-8639-0B1B7EE31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AB87244-C390-5748-A454-32124C6515A6}"/>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57AC9F13-E88D-2F4F-B03E-8E42DC7AAF6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AFC2DF-7BAE-A243-B35A-B06FBB76CA4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44564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19176-97CF-A74B-9E63-497B2414649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0815444-E319-604A-BB63-6CCEB3A510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4945184-05F6-3C49-B0B6-FAC6F13867FF}"/>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22213963-456C-5347-ACAE-88DB8DB4E6F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943C8E-0E2B-6848-8162-EBC479A5CDB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1312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C9ABFD-2CE0-A64D-9935-4B9E7D220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97885B5-9B59-D549-84DF-B20C30E4C2E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966AD52-D4F1-F245-B141-BC1761198BF2}"/>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F4CBC9E2-BF13-D740-B661-4C23A12D7BE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3DF5E4-6A95-DD44-982C-9E3F9C13F7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76350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6562F-6623-C342-8750-D3013734F5F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C91D01F-ECD8-7146-B727-9903D4762E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5B5E085-B2E6-EC45-94AB-694A2A68C2AD}"/>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F7C0B4E6-EE8E-4046-A9EE-6E71CC480DC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7525D76-67A2-7945-8F4E-57C59D980581}"/>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0680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E05A19-3FE5-CA4B-8DA5-AAE00527A9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F5DD10D-D435-FD4D-8E11-878185DCC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00FAD1-1896-C344-82F5-7324D8D5916F}"/>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E27F8546-2110-6845-9C7E-975DE4F405B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E7E9D01-10FB-214B-9FF5-124023765C54}"/>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763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10A5B-BDB7-8B4E-8FF0-67A79BE93CE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972CC31-D0C1-F246-A634-F996C11A58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8A07399-7465-4E41-81A0-215032845D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D4CD831B-8777-7D44-9B31-F1F26760185F}"/>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6" name="Marcador de pie de página 5">
            <a:extLst>
              <a:ext uri="{FF2B5EF4-FFF2-40B4-BE49-F238E27FC236}">
                <a16:creationId xmlns:a16="http://schemas.microsoft.com/office/drawing/2014/main" id="{D90BAF45-DE96-644C-B7B4-02DE602E5B9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3299136-C704-E94D-A606-2FB07267299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37743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61371E-1841-DE48-ABE7-257834481D5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ACF5B85-72A6-E943-A9C0-E830D5BE6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2B89EC-FB54-1F4C-81E7-4A79634EDDE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8596949-0FDC-6F40-BC74-0F2F74401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78AC29-D8E7-9D45-B5D9-BFAC32AF26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865A344-D363-5C42-91D1-0E9787FEC436}"/>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8" name="Marcador de pie de página 7">
            <a:extLst>
              <a:ext uri="{FF2B5EF4-FFF2-40B4-BE49-F238E27FC236}">
                <a16:creationId xmlns:a16="http://schemas.microsoft.com/office/drawing/2014/main" id="{A2CD1D84-0401-DC40-BF7F-5884C1453D0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EAAE97B3-9426-A442-B51C-72E9224825C7}"/>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86922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C8A2B-77D7-7749-A44D-85E44EE5A98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05A5D22F-F09E-B442-9E35-ED85A1C3C710}"/>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4" name="Marcador de pie de página 3">
            <a:extLst>
              <a:ext uri="{FF2B5EF4-FFF2-40B4-BE49-F238E27FC236}">
                <a16:creationId xmlns:a16="http://schemas.microsoft.com/office/drawing/2014/main" id="{E7793CE6-0187-B149-ADAC-9CBD2B920A4E}"/>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4AF2B453-9088-2742-8CB3-7C97CCED2B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07322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ED0B75-1331-8B46-B61B-03B77AB5B867}"/>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3" name="Marcador de pie de página 2">
            <a:extLst>
              <a:ext uri="{FF2B5EF4-FFF2-40B4-BE49-F238E27FC236}">
                <a16:creationId xmlns:a16="http://schemas.microsoft.com/office/drawing/2014/main" id="{6A1B3FE1-68AA-DE47-9272-76E4C81010B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5496D539-7A43-5F48-ACAF-5CB56C141585}"/>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62293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3A0A-E4EB-FB45-A6EB-D59F81FF74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4A7D16B-A9B4-5F41-B7F3-C9A14F03C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01C25CE-C3A5-D749-93AE-918F01181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483266-2D01-C94E-A9D5-4A9B1FA1832D}"/>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6" name="Marcador de pie de página 5">
            <a:extLst>
              <a:ext uri="{FF2B5EF4-FFF2-40B4-BE49-F238E27FC236}">
                <a16:creationId xmlns:a16="http://schemas.microsoft.com/office/drawing/2014/main" id="{17874F22-000E-CD4A-91C4-E7143E8EEDA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7542A4C-7C62-2C4C-85A2-AEDA61FD721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9909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BB990-E6BA-9A46-8BFD-E4AAE5C5BD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AFC4B59-4A72-074B-B457-673FE13BE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2B5370C-B781-CC4B-8C9D-92D922742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23FF-E9B1-EE4C-BF4C-DFE603FD35EF}"/>
              </a:ext>
            </a:extLst>
          </p:cNvPr>
          <p:cNvSpPr>
            <a:spLocks noGrp="1"/>
          </p:cNvSpPr>
          <p:nvPr>
            <p:ph type="dt" sz="half" idx="10"/>
          </p:nvPr>
        </p:nvSpPr>
        <p:spPr/>
        <p:txBody>
          <a:bodyPr/>
          <a:lstStyle/>
          <a:p>
            <a:fld id="{5A140DF5-E31A-1747-9402-3F6E7CA07F9A}" type="datetimeFigureOut">
              <a:rPr lang="es-PE" smtClean="0"/>
              <a:t>18/02/2022</a:t>
            </a:fld>
            <a:endParaRPr lang="es-PE"/>
          </a:p>
        </p:txBody>
      </p:sp>
      <p:sp>
        <p:nvSpPr>
          <p:cNvPr id="6" name="Marcador de pie de página 5">
            <a:extLst>
              <a:ext uri="{FF2B5EF4-FFF2-40B4-BE49-F238E27FC236}">
                <a16:creationId xmlns:a16="http://schemas.microsoft.com/office/drawing/2014/main" id="{25605B1E-62C3-0C41-BAC8-55DBE156231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A99B347-7B2D-B643-8921-1866B66AB91B}"/>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95079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EAAE72-D35B-4745-BDA1-38C70743A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6DAE8A1-3798-1242-BCA3-EDFE89590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D1AA224-A43E-8C42-B516-A5B39B66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0DF5-E31A-1747-9402-3F6E7CA07F9A}" type="datetimeFigureOut">
              <a:rPr lang="es-PE" smtClean="0"/>
              <a:t>18/02/2022</a:t>
            </a:fld>
            <a:endParaRPr lang="es-PE"/>
          </a:p>
        </p:txBody>
      </p:sp>
      <p:sp>
        <p:nvSpPr>
          <p:cNvPr id="5" name="Marcador de pie de página 4">
            <a:extLst>
              <a:ext uri="{FF2B5EF4-FFF2-40B4-BE49-F238E27FC236}">
                <a16:creationId xmlns:a16="http://schemas.microsoft.com/office/drawing/2014/main" id="{E9E556B0-F968-5E4E-9216-76D1FA1B2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7F646734-DAEF-C247-83DA-77A9BAA5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18D0D-6509-C94A-9CAC-657746182A0C}" type="slidenum">
              <a:rPr lang="es-PE" smtClean="0"/>
              <a:t>‹Nº›</a:t>
            </a:fld>
            <a:endParaRPr lang="es-PE"/>
          </a:p>
        </p:txBody>
      </p:sp>
    </p:spTree>
    <p:extLst>
      <p:ext uri="{BB962C8B-B14F-4D97-AF65-F5344CB8AC3E}">
        <p14:creationId xmlns:p14="http://schemas.microsoft.com/office/powerpoint/2010/main" val="2845578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ángulo 1"/>
          <p:cNvSpPr/>
          <p:nvPr/>
        </p:nvSpPr>
        <p:spPr>
          <a:xfrm>
            <a:off x="169126" y="1930745"/>
            <a:ext cx="4353756" cy="338554"/>
          </a:xfrm>
          <a:prstGeom prst="rect">
            <a:avLst/>
          </a:prstGeom>
          <a:solidFill>
            <a:schemeClr val="accent4">
              <a:lumMod val="75000"/>
            </a:schemeClr>
          </a:solidFill>
        </p:spPr>
        <p:txBody>
          <a:bodyPr wrap="none">
            <a:spAutoFit/>
          </a:bodyPr>
          <a:lstStyle/>
          <a:p>
            <a:r>
              <a:rPr lang="es-PE" sz="1600" dirty="0">
                <a:solidFill>
                  <a:schemeClr val="bg1"/>
                </a:solidFill>
              </a:rPr>
              <a:t>EVALUACIÓN FORMATIVA Y RETROALIMENTACIÓN</a:t>
            </a:r>
          </a:p>
        </p:txBody>
      </p:sp>
      <p:sp>
        <p:nvSpPr>
          <p:cNvPr id="4" name="Rectángulo 3"/>
          <p:cNvSpPr/>
          <p:nvPr/>
        </p:nvSpPr>
        <p:spPr>
          <a:xfrm>
            <a:off x="3718084" y="4629513"/>
            <a:ext cx="4771434" cy="400110"/>
          </a:xfrm>
          <a:prstGeom prst="rect">
            <a:avLst/>
          </a:prstGeom>
        </p:spPr>
        <p:txBody>
          <a:bodyPr wrap="none">
            <a:spAutoFit/>
          </a:bodyPr>
          <a:lstStyle/>
          <a:p>
            <a:r>
              <a:rPr lang="es-PE" sz="2000" dirty="0">
                <a:solidFill>
                  <a:schemeClr val="accent4"/>
                </a:solidFill>
              </a:rPr>
              <a:t>BIENVENIDOS A ESTE ESPACIO INTERACTIVO</a:t>
            </a:r>
          </a:p>
        </p:txBody>
      </p:sp>
      <p:sp>
        <p:nvSpPr>
          <p:cNvPr id="3" name="Rectángulo 2"/>
          <p:cNvSpPr/>
          <p:nvPr/>
        </p:nvSpPr>
        <p:spPr>
          <a:xfrm>
            <a:off x="3055801" y="3105834"/>
            <a:ext cx="6096000" cy="646331"/>
          </a:xfrm>
          <a:prstGeom prst="rect">
            <a:avLst/>
          </a:prstGeom>
          <a:solidFill>
            <a:schemeClr val="bg1"/>
          </a:solidFill>
        </p:spPr>
        <p:txBody>
          <a:bodyPr>
            <a:spAutoFit/>
          </a:bodyPr>
          <a:lstStyle/>
          <a:p>
            <a:pPr algn="ctr"/>
            <a:r>
              <a:rPr lang="es-MX" dirty="0"/>
              <a:t>Planificación de experiencias de aprendizaje para el desarrollo de los procesos de aprendizaje híbridos</a:t>
            </a:r>
            <a:endParaRPr lang="es-PE" dirty="0"/>
          </a:p>
        </p:txBody>
      </p:sp>
    </p:spTree>
    <p:extLst>
      <p:ext uri="{BB962C8B-B14F-4D97-AF65-F5344CB8AC3E}">
        <p14:creationId xmlns:p14="http://schemas.microsoft.com/office/powerpoint/2010/main" val="4226084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ón 1 3"/>
          <p:cNvSpPr/>
          <p:nvPr/>
        </p:nvSpPr>
        <p:spPr>
          <a:xfrm>
            <a:off x="1077362" y="380245"/>
            <a:ext cx="2824682" cy="2353901"/>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379145" y="1252044"/>
            <a:ext cx="2013436" cy="369332"/>
          </a:xfrm>
          <a:prstGeom prst="rect">
            <a:avLst/>
          </a:prstGeom>
        </p:spPr>
        <p:txBody>
          <a:bodyPr wrap="none">
            <a:spAutoFit/>
          </a:bodyPr>
          <a:lstStyle/>
          <a:p>
            <a:r>
              <a:rPr lang="es-PE" dirty="0"/>
              <a:t>LA NUEVA ESCUELA</a:t>
            </a:r>
          </a:p>
        </p:txBody>
      </p:sp>
      <p:sp>
        <p:nvSpPr>
          <p:cNvPr id="5" name="Rectángulo 4"/>
          <p:cNvSpPr/>
          <p:nvPr/>
        </p:nvSpPr>
        <p:spPr>
          <a:xfrm>
            <a:off x="4578036" y="1077859"/>
            <a:ext cx="6096000" cy="646331"/>
          </a:xfrm>
          <a:prstGeom prst="rect">
            <a:avLst/>
          </a:prstGeom>
        </p:spPr>
        <p:txBody>
          <a:bodyPr>
            <a:spAutoFit/>
          </a:bodyPr>
          <a:lstStyle/>
          <a:p>
            <a:r>
              <a:rPr lang="es-MX" b="1" dirty="0">
                <a:solidFill>
                  <a:srgbClr val="00B0F0"/>
                </a:solidFill>
              </a:rPr>
              <a:t>Nueva forma </a:t>
            </a:r>
            <a:r>
              <a:rPr lang="es-MX" dirty="0"/>
              <a:t>a fin de darle continuidad al servicio educativo para el desarrollo de competencias de las y los estudiantes</a:t>
            </a:r>
            <a:endParaRPr lang="es-PE" dirty="0"/>
          </a:p>
        </p:txBody>
      </p:sp>
      <p:sp>
        <p:nvSpPr>
          <p:cNvPr id="6" name="Rectángulo 5"/>
          <p:cNvSpPr/>
          <p:nvPr/>
        </p:nvSpPr>
        <p:spPr>
          <a:xfrm>
            <a:off x="3323740" y="2734146"/>
            <a:ext cx="6983240" cy="1200329"/>
          </a:xfrm>
          <a:prstGeom prst="rect">
            <a:avLst/>
          </a:prstGeom>
        </p:spPr>
        <p:txBody>
          <a:bodyPr wrap="square">
            <a:spAutoFit/>
          </a:bodyPr>
          <a:lstStyle/>
          <a:p>
            <a:r>
              <a:rPr lang="es-MX" b="1" dirty="0">
                <a:solidFill>
                  <a:srgbClr val="00B0F0"/>
                </a:solidFill>
              </a:rPr>
              <a:t>Engloba</a:t>
            </a:r>
            <a:r>
              <a:rPr lang="es-MX" dirty="0"/>
              <a:t> nuevos espacios, medios y formas creativas e innovadoras de responder a los desafíos de acceder al servicio educativo y propiciar el desarrollo de competencias aprovechando las tecnologías de la información.</a:t>
            </a:r>
            <a:endParaRPr lang="es-PE" dirty="0"/>
          </a:p>
        </p:txBody>
      </p:sp>
      <p:sp>
        <p:nvSpPr>
          <p:cNvPr id="7" name="Rectángulo 6"/>
          <p:cNvSpPr/>
          <p:nvPr/>
        </p:nvSpPr>
        <p:spPr>
          <a:xfrm>
            <a:off x="1379145" y="4217675"/>
            <a:ext cx="6096000" cy="1754326"/>
          </a:xfrm>
          <a:prstGeom prst="rect">
            <a:avLst/>
          </a:prstGeom>
        </p:spPr>
        <p:txBody>
          <a:bodyPr>
            <a:spAutoFit/>
          </a:bodyPr>
          <a:lstStyle/>
          <a:p>
            <a:r>
              <a:rPr lang="es-MX" dirty="0"/>
              <a:t>Tiene como </a:t>
            </a:r>
            <a:r>
              <a:rPr lang="es-MX" b="1" dirty="0">
                <a:solidFill>
                  <a:srgbClr val="00B0F0"/>
                </a:solidFill>
              </a:rPr>
              <a:t>centro el bienestar del estudiante </a:t>
            </a:r>
            <a:r>
              <a:rPr lang="es-MX" dirty="0"/>
              <a:t>y busca ampliar la mirada hacia el </a:t>
            </a:r>
            <a:r>
              <a:rPr lang="es-MX" b="1" dirty="0">
                <a:solidFill>
                  <a:srgbClr val="00B0F0"/>
                </a:solidFill>
              </a:rPr>
              <a:t>desarrollo de experiencias diversas</a:t>
            </a:r>
            <a:r>
              <a:rPr lang="es-MX" dirty="0"/>
              <a:t>, </a:t>
            </a:r>
            <a:r>
              <a:rPr lang="es-MX" b="1" dirty="0">
                <a:solidFill>
                  <a:srgbClr val="00B0F0"/>
                </a:solidFill>
              </a:rPr>
              <a:t>dentro y fuera de la escuela</a:t>
            </a:r>
            <a:r>
              <a:rPr lang="es-MX" dirty="0"/>
              <a:t>, que promuevan que las y los estudiantes </a:t>
            </a:r>
            <a:r>
              <a:rPr lang="es-MX" u="sng" dirty="0"/>
              <a:t>construyan sus propios aprendizajes</a:t>
            </a:r>
            <a:r>
              <a:rPr lang="es-MX" dirty="0"/>
              <a:t>, </a:t>
            </a:r>
            <a:r>
              <a:rPr lang="es-MX" u="sng" dirty="0"/>
              <a:t>pongan en juego sus competencias</a:t>
            </a:r>
            <a:r>
              <a:rPr lang="es-MX" dirty="0"/>
              <a:t> y se vuelvan cada vez </a:t>
            </a:r>
            <a:r>
              <a:rPr lang="es-MX" u="sng" dirty="0"/>
              <a:t>más autónomos </a:t>
            </a:r>
            <a:r>
              <a:rPr lang="es-MX" dirty="0"/>
              <a:t>en sus procesos de aprendizaje. </a:t>
            </a:r>
            <a:endParaRPr lang="es-PE" dirty="0"/>
          </a:p>
        </p:txBody>
      </p:sp>
      <p:cxnSp>
        <p:nvCxnSpPr>
          <p:cNvPr id="11" name="Conector angular 10"/>
          <p:cNvCxnSpPr>
            <a:stCxn id="4" idx="0"/>
            <a:endCxn id="5" idx="0"/>
          </p:cNvCxnSpPr>
          <p:nvPr/>
        </p:nvCxnSpPr>
        <p:spPr>
          <a:xfrm rot="16200000" flipH="1">
            <a:off x="4952430" y="-1595747"/>
            <a:ext cx="697614" cy="4649598"/>
          </a:xfrm>
          <a:prstGeom prst="bentConnector3">
            <a:avLst>
              <a:gd name="adj1" fmla="val -3276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a:stCxn id="4" idx="2"/>
            <a:endCxn id="6" idx="1"/>
          </p:cNvCxnSpPr>
          <p:nvPr/>
        </p:nvCxnSpPr>
        <p:spPr>
          <a:xfrm rot="16200000" flipH="1">
            <a:off x="2455270" y="2465840"/>
            <a:ext cx="600165" cy="113677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p:cNvCxnSpPr>
            <a:stCxn id="4" idx="1"/>
            <a:endCxn id="7" idx="1"/>
          </p:cNvCxnSpPr>
          <p:nvPr/>
        </p:nvCxnSpPr>
        <p:spPr>
          <a:xfrm rot="10800000" flipH="1" flipV="1">
            <a:off x="1077361" y="1319080"/>
            <a:ext cx="301783" cy="3775757"/>
          </a:xfrm>
          <a:prstGeom prst="bentConnector3">
            <a:avLst>
              <a:gd name="adj1" fmla="val -7575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4210980" y="1937938"/>
            <a:ext cx="6096000" cy="646331"/>
          </a:xfrm>
          <a:prstGeom prst="rect">
            <a:avLst/>
          </a:prstGeom>
          <a:solidFill>
            <a:schemeClr val="accent4"/>
          </a:solidFill>
        </p:spPr>
        <p:txBody>
          <a:bodyPr>
            <a:spAutoFit/>
          </a:bodyPr>
          <a:lstStyle/>
          <a:p>
            <a:r>
              <a:rPr lang="es-PE" dirty="0"/>
              <a:t>Diversos escenarios de aprendizaje (presencial, semipresencial y a distancia)</a:t>
            </a:r>
          </a:p>
        </p:txBody>
      </p:sp>
    </p:spTree>
    <p:extLst>
      <p:ext uri="{BB962C8B-B14F-4D97-AF65-F5344CB8AC3E}">
        <p14:creationId xmlns:p14="http://schemas.microsoft.com/office/powerpoint/2010/main" val="210585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055137" y="897750"/>
            <a:ext cx="6409853" cy="1200329"/>
          </a:xfrm>
          <a:prstGeom prst="rect">
            <a:avLst/>
          </a:prstGeom>
        </p:spPr>
        <p:txBody>
          <a:bodyPr wrap="square">
            <a:spAutoFit/>
          </a:bodyPr>
          <a:lstStyle/>
          <a:p>
            <a:pPr algn="just"/>
            <a:r>
              <a:rPr lang="es-MX" b="1" dirty="0">
                <a:solidFill>
                  <a:srgbClr val="00B0F0"/>
                </a:solidFill>
              </a:rPr>
              <a:t>Se necesita </a:t>
            </a:r>
            <a:r>
              <a:rPr lang="es-MX" dirty="0"/>
              <a:t>que todos </a:t>
            </a:r>
            <a:r>
              <a:rPr lang="es-MX" b="1" dirty="0">
                <a:solidFill>
                  <a:srgbClr val="00B0F0"/>
                </a:solidFill>
              </a:rPr>
              <a:t>cambiemos nuestros paradigmas </a:t>
            </a:r>
            <a:r>
              <a:rPr lang="es-MX" dirty="0"/>
              <a:t>sobre la escuela y rediseñemos </a:t>
            </a:r>
            <a:r>
              <a:rPr lang="es-MX" b="1" dirty="0">
                <a:solidFill>
                  <a:srgbClr val="00B0F0"/>
                </a:solidFill>
              </a:rPr>
              <a:t>juntos</a:t>
            </a:r>
            <a:r>
              <a:rPr lang="es-MX" dirty="0"/>
              <a:t> la experiencia escolar, </a:t>
            </a:r>
            <a:r>
              <a:rPr lang="es-MX" b="1" dirty="0">
                <a:solidFill>
                  <a:srgbClr val="00B0F0"/>
                </a:solidFill>
              </a:rPr>
              <a:t>reconociendo</a:t>
            </a:r>
            <a:r>
              <a:rPr lang="es-MX" dirty="0"/>
              <a:t> la importancia de la </a:t>
            </a:r>
            <a:r>
              <a:rPr lang="es-MX" b="1" dirty="0">
                <a:solidFill>
                  <a:srgbClr val="FF0000"/>
                </a:solidFill>
              </a:rPr>
              <a:t>diversidad</a:t>
            </a:r>
            <a:r>
              <a:rPr lang="es-MX" dirty="0"/>
              <a:t> y el </a:t>
            </a:r>
            <a:r>
              <a:rPr lang="es-MX" b="1" dirty="0">
                <a:solidFill>
                  <a:srgbClr val="FF0000"/>
                </a:solidFill>
              </a:rPr>
              <a:t>aporte de las experiencias vividas y de los aprendizajes</a:t>
            </a:r>
            <a:r>
              <a:rPr lang="es-MX" dirty="0"/>
              <a:t> de la familia y la comunidad.</a:t>
            </a:r>
            <a:endParaRPr lang="es-PE" dirty="0"/>
          </a:p>
        </p:txBody>
      </p:sp>
      <p:sp>
        <p:nvSpPr>
          <p:cNvPr id="4" name="Rectángulo 3"/>
          <p:cNvSpPr/>
          <p:nvPr/>
        </p:nvSpPr>
        <p:spPr>
          <a:xfrm>
            <a:off x="2334406" y="2429522"/>
            <a:ext cx="5942524" cy="369332"/>
          </a:xfrm>
          <a:prstGeom prst="rect">
            <a:avLst/>
          </a:prstGeom>
        </p:spPr>
        <p:txBody>
          <a:bodyPr wrap="none">
            <a:spAutoFit/>
          </a:bodyPr>
          <a:lstStyle/>
          <a:p>
            <a:r>
              <a:rPr lang="es-MX" dirty="0"/>
              <a:t>Las </a:t>
            </a:r>
            <a:r>
              <a:rPr lang="es-MX" b="1" dirty="0">
                <a:solidFill>
                  <a:srgbClr val="00B050"/>
                </a:solidFill>
              </a:rPr>
              <a:t>CARACTERÍSTICAS</a:t>
            </a:r>
            <a:r>
              <a:rPr lang="es-MX" dirty="0"/>
              <a:t> de la nueva escuela son las siguientes: </a:t>
            </a:r>
            <a:endParaRPr lang="es-PE" dirty="0"/>
          </a:p>
        </p:txBody>
      </p:sp>
      <p:sp>
        <p:nvSpPr>
          <p:cNvPr id="5" name="Flecha abajo 4"/>
          <p:cNvSpPr/>
          <p:nvPr/>
        </p:nvSpPr>
        <p:spPr>
          <a:xfrm>
            <a:off x="4689695" y="2098079"/>
            <a:ext cx="362139" cy="246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a:off x="2971873" y="3263774"/>
            <a:ext cx="4387548" cy="369332"/>
          </a:xfrm>
          <a:prstGeom prst="rect">
            <a:avLst/>
          </a:prstGeom>
          <a:solidFill>
            <a:srgbClr val="00CCFF"/>
          </a:solidFill>
        </p:spPr>
        <p:txBody>
          <a:bodyPr wrap="none">
            <a:spAutoFit/>
          </a:bodyPr>
          <a:lstStyle/>
          <a:p>
            <a:r>
              <a:rPr lang="es-MX" dirty="0"/>
              <a:t>1. Centralidad en el bienestar del estudiante.</a:t>
            </a:r>
            <a:endParaRPr lang="es-PE" dirty="0"/>
          </a:p>
        </p:txBody>
      </p:sp>
      <p:sp>
        <p:nvSpPr>
          <p:cNvPr id="7" name="Flecha abajo 6"/>
          <p:cNvSpPr/>
          <p:nvPr/>
        </p:nvSpPr>
        <p:spPr>
          <a:xfrm>
            <a:off x="4689695" y="2885731"/>
            <a:ext cx="362139" cy="246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p:cNvSpPr/>
          <p:nvPr/>
        </p:nvSpPr>
        <p:spPr>
          <a:xfrm>
            <a:off x="2193275" y="4159127"/>
            <a:ext cx="5985934" cy="523220"/>
          </a:xfrm>
          <a:prstGeom prst="rect">
            <a:avLst/>
          </a:prstGeom>
          <a:solidFill>
            <a:schemeClr val="accent4"/>
          </a:solidFill>
        </p:spPr>
        <p:txBody>
          <a:bodyPr wrap="none">
            <a:spAutoFit/>
          </a:bodyPr>
          <a:lstStyle/>
          <a:p>
            <a:r>
              <a:rPr lang="es-MX" sz="1400" b="1" dirty="0"/>
              <a:t>Información</a:t>
            </a:r>
            <a:r>
              <a:rPr lang="es-MX" sz="1400" dirty="0"/>
              <a:t> que </a:t>
            </a:r>
            <a:r>
              <a:rPr lang="es-MX" sz="1400" b="1" dirty="0"/>
              <a:t>permita</a:t>
            </a:r>
            <a:r>
              <a:rPr lang="es-MX" sz="1400" dirty="0"/>
              <a:t> conocer las características, necesidades </a:t>
            </a:r>
          </a:p>
          <a:p>
            <a:r>
              <a:rPr lang="es-MX" sz="1400" dirty="0"/>
              <a:t>y condiciones en las que está desarrollando su vida el/ la estudiante y su familia</a:t>
            </a:r>
            <a:endParaRPr lang="es-PE" sz="1400" dirty="0"/>
          </a:p>
        </p:txBody>
      </p:sp>
      <p:cxnSp>
        <p:nvCxnSpPr>
          <p:cNvPr id="10" name="Conector angular 9"/>
          <p:cNvCxnSpPr>
            <a:stCxn id="6" idx="3"/>
            <a:endCxn id="8" idx="3"/>
          </p:cNvCxnSpPr>
          <p:nvPr/>
        </p:nvCxnSpPr>
        <p:spPr>
          <a:xfrm>
            <a:off x="7359421" y="3448440"/>
            <a:ext cx="819788" cy="972297"/>
          </a:xfrm>
          <a:prstGeom prst="bentConnector3">
            <a:avLst>
              <a:gd name="adj1" fmla="val 127885"/>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971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988687" y="795775"/>
            <a:ext cx="3970639" cy="369332"/>
          </a:xfrm>
          <a:prstGeom prst="rect">
            <a:avLst/>
          </a:prstGeom>
          <a:solidFill>
            <a:srgbClr val="00CCFF"/>
          </a:solidFill>
        </p:spPr>
        <p:txBody>
          <a:bodyPr wrap="none">
            <a:spAutoFit/>
          </a:bodyPr>
          <a:lstStyle/>
          <a:p>
            <a:r>
              <a:rPr lang="es-MX" dirty="0"/>
              <a:t>2. Énfasis en el soporte socioemocional. </a:t>
            </a:r>
            <a:endParaRPr lang="es-PE" dirty="0"/>
          </a:p>
        </p:txBody>
      </p:sp>
      <p:sp>
        <p:nvSpPr>
          <p:cNvPr id="4" name="Rectángulo 3"/>
          <p:cNvSpPr/>
          <p:nvPr/>
        </p:nvSpPr>
        <p:spPr>
          <a:xfrm>
            <a:off x="2210089" y="1691128"/>
            <a:ext cx="6969793" cy="738664"/>
          </a:xfrm>
          <a:prstGeom prst="rect">
            <a:avLst/>
          </a:prstGeom>
          <a:solidFill>
            <a:schemeClr val="accent4"/>
          </a:solidFill>
        </p:spPr>
        <p:txBody>
          <a:bodyPr wrap="none">
            <a:spAutoFit/>
          </a:bodyPr>
          <a:lstStyle/>
          <a:p>
            <a:r>
              <a:rPr lang="es-MX" sz="1400" b="1" dirty="0"/>
              <a:t>Promueve</a:t>
            </a:r>
            <a:r>
              <a:rPr lang="es-MX" sz="1400" dirty="0"/>
              <a:t> en el estudiante el desarrollo y consolidación de una </a:t>
            </a:r>
            <a:r>
              <a:rPr lang="es-MX" sz="1400" b="1" dirty="0"/>
              <a:t>imagen positiva </a:t>
            </a:r>
            <a:r>
              <a:rPr lang="es-MX" sz="1400" dirty="0"/>
              <a:t>de sí mismo, </a:t>
            </a:r>
          </a:p>
          <a:p>
            <a:r>
              <a:rPr lang="es-MX" sz="1400" dirty="0"/>
              <a:t>de </a:t>
            </a:r>
            <a:r>
              <a:rPr lang="es-MX" sz="1400" b="1" dirty="0"/>
              <a:t>confianza</a:t>
            </a:r>
            <a:r>
              <a:rPr lang="es-MX" sz="1400" dirty="0"/>
              <a:t> en sus posibilidades y su esfuerzo frente a diversos escenarios de aprendizaje </a:t>
            </a:r>
          </a:p>
          <a:p>
            <a:r>
              <a:rPr lang="es-MX" sz="1400" dirty="0"/>
              <a:t>(presencial, semipresencial y a distancia), </a:t>
            </a:r>
            <a:r>
              <a:rPr lang="es-MX" sz="1400" b="1" dirty="0"/>
              <a:t>motivándolo</a:t>
            </a:r>
            <a:r>
              <a:rPr lang="es-MX" sz="1400" dirty="0"/>
              <a:t> a seguir aprendiendo</a:t>
            </a:r>
            <a:endParaRPr lang="es-PE" sz="1400" dirty="0"/>
          </a:p>
        </p:txBody>
      </p:sp>
      <p:cxnSp>
        <p:nvCxnSpPr>
          <p:cNvPr id="5" name="Conector angular 4"/>
          <p:cNvCxnSpPr>
            <a:stCxn id="3" idx="3"/>
            <a:endCxn id="4" idx="3"/>
          </p:cNvCxnSpPr>
          <p:nvPr/>
        </p:nvCxnSpPr>
        <p:spPr>
          <a:xfrm>
            <a:off x="6959326" y="980441"/>
            <a:ext cx="2220556" cy="1080019"/>
          </a:xfrm>
          <a:prstGeom prst="bentConnector3">
            <a:avLst>
              <a:gd name="adj1" fmla="val 110295"/>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0505" y="1598795"/>
            <a:ext cx="1659583" cy="923330"/>
          </a:xfrm>
          <a:prstGeom prst="rect">
            <a:avLst/>
          </a:prstGeom>
          <a:noFill/>
        </p:spPr>
        <p:txBody>
          <a:bodyPr wrap="square" rtlCol="0">
            <a:spAutoFit/>
          </a:bodyPr>
          <a:lstStyle/>
          <a:p>
            <a:r>
              <a:rPr lang="es-PE" dirty="0"/>
              <a:t>ADAPTARSE</a:t>
            </a:r>
          </a:p>
          <a:p>
            <a:r>
              <a:rPr lang="es-PE" dirty="0"/>
              <a:t>SENTIRSE BIEN</a:t>
            </a:r>
          </a:p>
          <a:p>
            <a:r>
              <a:rPr lang="es-PE" dirty="0"/>
              <a:t>INCLUIDO</a:t>
            </a:r>
          </a:p>
        </p:txBody>
      </p:sp>
      <p:sp>
        <p:nvSpPr>
          <p:cNvPr id="7" name="Rectángulo 6"/>
          <p:cNvSpPr/>
          <p:nvPr/>
        </p:nvSpPr>
        <p:spPr>
          <a:xfrm>
            <a:off x="3137976" y="3335648"/>
            <a:ext cx="4114075" cy="369332"/>
          </a:xfrm>
          <a:prstGeom prst="rect">
            <a:avLst/>
          </a:prstGeom>
          <a:solidFill>
            <a:srgbClr val="00CCFF"/>
          </a:solidFill>
        </p:spPr>
        <p:txBody>
          <a:bodyPr wrap="none">
            <a:spAutoFit/>
          </a:bodyPr>
          <a:lstStyle/>
          <a:p>
            <a:r>
              <a:rPr lang="es-MX" dirty="0"/>
              <a:t>3. Valoración y atención de la diversidad. </a:t>
            </a:r>
            <a:endParaRPr lang="es-PE" dirty="0"/>
          </a:p>
        </p:txBody>
      </p:sp>
      <p:sp>
        <p:nvSpPr>
          <p:cNvPr id="8" name="Rectángulo 7"/>
          <p:cNvSpPr/>
          <p:nvPr/>
        </p:nvSpPr>
        <p:spPr>
          <a:xfrm>
            <a:off x="2359378" y="4231001"/>
            <a:ext cx="7533665" cy="954107"/>
          </a:xfrm>
          <a:prstGeom prst="rect">
            <a:avLst/>
          </a:prstGeom>
          <a:solidFill>
            <a:schemeClr val="accent4"/>
          </a:solidFill>
        </p:spPr>
        <p:txBody>
          <a:bodyPr wrap="none">
            <a:spAutoFit/>
          </a:bodyPr>
          <a:lstStyle/>
          <a:p>
            <a:r>
              <a:rPr lang="es-MX" sz="1400" dirty="0"/>
              <a:t>Reconoce que todos los y las estudiantes tienen aprendizajes distintos y formas </a:t>
            </a:r>
          </a:p>
          <a:p>
            <a:r>
              <a:rPr lang="es-MX" sz="1400" dirty="0"/>
              <a:t>diversas de aprender, y propicia que todos los y las estudiantes tengan la oportunidad de desarrollar</a:t>
            </a:r>
          </a:p>
          <a:p>
            <a:r>
              <a:rPr lang="es-MX" sz="1400" dirty="0"/>
              <a:t> al máximo sus potencialidades,  avancen en el desarrollo de sus competencias y que no interrumpan</a:t>
            </a:r>
          </a:p>
          <a:p>
            <a:r>
              <a:rPr lang="es-MX" sz="1400" dirty="0"/>
              <a:t> o abandonen sus estudios  por sentir que no pueden seguir desarrollándose en la escuela. </a:t>
            </a:r>
            <a:endParaRPr lang="es-PE" sz="1400" dirty="0"/>
          </a:p>
        </p:txBody>
      </p:sp>
      <p:cxnSp>
        <p:nvCxnSpPr>
          <p:cNvPr id="9" name="Conector angular 8"/>
          <p:cNvCxnSpPr>
            <a:stCxn id="7" idx="3"/>
            <a:endCxn id="8" idx="3"/>
          </p:cNvCxnSpPr>
          <p:nvPr/>
        </p:nvCxnSpPr>
        <p:spPr>
          <a:xfrm>
            <a:off x="7252051" y="3520314"/>
            <a:ext cx="2640992" cy="1187741"/>
          </a:xfrm>
          <a:prstGeom prst="bentConnector3">
            <a:avLst>
              <a:gd name="adj1" fmla="val 10865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177282" y="4231001"/>
            <a:ext cx="2182095" cy="923330"/>
          </a:xfrm>
          <a:prstGeom prst="rect">
            <a:avLst/>
          </a:prstGeom>
          <a:noFill/>
        </p:spPr>
        <p:txBody>
          <a:bodyPr wrap="square" rtlCol="0">
            <a:spAutoFit/>
          </a:bodyPr>
          <a:lstStyle/>
          <a:p>
            <a:r>
              <a:rPr lang="es-PE" dirty="0"/>
              <a:t>INTERCULTURALIDAD</a:t>
            </a:r>
          </a:p>
          <a:p>
            <a:r>
              <a:rPr lang="es-PE" dirty="0"/>
              <a:t>SINGULARIDAD</a:t>
            </a:r>
          </a:p>
          <a:p>
            <a:r>
              <a:rPr lang="es-PE" dirty="0"/>
              <a:t>PERMANENCIA</a:t>
            </a:r>
          </a:p>
        </p:txBody>
      </p:sp>
    </p:spTree>
    <p:extLst>
      <p:ext uri="{BB962C8B-B14F-4D97-AF65-F5344CB8AC3E}">
        <p14:creationId xmlns:p14="http://schemas.microsoft.com/office/powerpoint/2010/main" val="211317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988687" y="795775"/>
            <a:ext cx="3970639" cy="369332"/>
          </a:xfrm>
          <a:prstGeom prst="rect">
            <a:avLst/>
          </a:prstGeom>
          <a:solidFill>
            <a:srgbClr val="00CCFF"/>
          </a:solidFill>
        </p:spPr>
        <p:txBody>
          <a:bodyPr wrap="none">
            <a:spAutoFit/>
          </a:bodyPr>
          <a:lstStyle/>
          <a:p>
            <a:r>
              <a:rPr lang="es-MX" dirty="0"/>
              <a:t>4. Evaluación formativa para la mejora. </a:t>
            </a:r>
            <a:endParaRPr lang="es-PE" dirty="0"/>
          </a:p>
        </p:txBody>
      </p:sp>
      <p:sp>
        <p:nvSpPr>
          <p:cNvPr id="4" name="Rectángulo 3"/>
          <p:cNvSpPr/>
          <p:nvPr/>
        </p:nvSpPr>
        <p:spPr>
          <a:xfrm>
            <a:off x="2210089" y="1691128"/>
            <a:ext cx="7682488" cy="800219"/>
          </a:xfrm>
          <a:prstGeom prst="rect">
            <a:avLst/>
          </a:prstGeom>
          <a:solidFill>
            <a:schemeClr val="accent4"/>
          </a:solidFill>
        </p:spPr>
        <p:txBody>
          <a:bodyPr wrap="none">
            <a:spAutoFit/>
          </a:bodyPr>
          <a:lstStyle/>
          <a:p>
            <a:r>
              <a:rPr lang="es-MX" sz="1400" b="1" dirty="0"/>
              <a:t>Conocer</a:t>
            </a:r>
            <a:r>
              <a:rPr lang="es-MX" sz="1400" dirty="0"/>
              <a:t> el nivel real de aprendizaje de los y las estudiantes para la </a:t>
            </a:r>
            <a:r>
              <a:rPr lang="es-MX" sz="1400" b="1" dirty="0"/>
              <a:t>toma de decisiones </a:t>
            </a:r>
            <a:r>
              <a:rPr lang="es-MX" b="1" dirty="0">
                <a:solidFill>
                  <a:srgbClr val="C00000"/>
                </a:solidFill>
              </a:rPr>
              <a:t>informadas</a:t>
            </a:r>
            <a:r>
              <a:rPr lang="es-MX" sz="1400" dirty="0"/>
              <a:t> </a:t>
            </a:r>
          </a:p>
          <a:p>
            <a:r>
              <a:rPr lang="es-MX" sz="1400" dirty="0"/>
              <a:t>que ayuden a </a:t>
            </a:r>
            <a:r>
              <a:rPr lang="es-MX" sz="1400" b="1" dirty="0">
                <a:solidFill>
                  <a:srgbClr val="C00000"/>
                </a:solidFill>
              </a:rPr>
              <a:t>reconocer las fortalezas</a:t>
            </a:r>
            <a:r>
              <a:rPr lang="es-MX" sz="1400" dirty="0"/>
              <a:t>, </a:t>
            </a:r>
            <a:r>
              <a:rPr lang="es-MX" sz="1400" b="1" dirty="0">
                <a:solidFill>
                  <a:srgbClr val="C00000"/>
                </a:solidFill>
              </a:rPr>
              <a:t>superar las dificultades </a:t>
            </a:r>
            <a:r>
              <a:rPr lang="es-MX" sz="1400" dirty="0"/>
              <a:t>y </a:t>
            </a:r>
            <a:r>
              <a:rPr lang="es-MX" sz="1400" b="1" dirty="0">
                <a:solidFill>
                  <a:srgbClr val="C00000"/>
                </a:solidFill>
              </a:rPr>
              <a:t>brindar los apoyos </a:t>
            </a:r>
            <a:r>
              <a:rPr lang="es-MX" sz="1400" dirty="0"/>
              <a:t>necesarios para </a:t>
            </a:r>
          </a:p>
          <a:p>
            <a:r>
              <a:rPr lang="es-MX" sz="1400" dirty="0"/>
              <a:t>el avance en el desarrollo de sus competencias</a:t>
            </a:r>
            <a:endParaRPr lang="es-PE" sz="1400" dirty="0"/>
          </a:p>
        </p:txBody>
      </p:sp>
      <p:cxnSp>
        <p:nvCxnSpPr>
          <p:cNvPr id="5" name="Conector angular 4"/>
          <p:cNvCxnSpPr>
            <a:stCxn id="3" idx="3"/>
            <a:endCxn id="4" idx="3"/>
          </p:cNvCxnSpPr>
          <p:nvPr/>
        </p:nvCxnSpPr>
        <p:spPr>
          <a:xfrm>
            <a:off x="6959326" y="980441"/>
            <a:ext cx="2933251" cy="1110797"/>
          </a:xfrm>
          <a:prstGeom prst="bentConnector3">
            <a:avLst>
              <a:gd name="adj1" fmla="val 10779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90535" y="1779752"/>
            <a:ext cx="2037030" cy="338554"/>
          </a:xfrm>
          <a:prstGeom prst="rect">
            <a:avLst/>
          </a:prstGeom>
          <a:noFill/>
        </p:spPr>
        <p:txBody>
          <a:bodyPr wrap="square" rtlCol="0">
            <a:spAutoFit/>
          </a:bodyPr>
          <a:lstStyle/>
          <a:p>
            <a:r>
              <a:rPr lang="es-PE" sz="1600" dirty="0"/>
              <a:t>RETROALIMENTACIÓN</a:t>
            </a:r>
          </a:p>
        </p:txBody>
      </p:sp>
      <p:sp>
        <p:nvSpPr>
          <p:cNvPr id="7" name="Rectángulo 6"/>
          <p:cNvSpPr/>
          <p:nvPr/>
        </p:nvSpPr>
        <p:spPr>
          <a:xfrm>
            <a:off x="3137976" y="3335648"/>
            <a:ext cx="4807726" cy="369332"/>
          </a:xfrm>
          <a:prstGeom prst="rect">
            <a:avLst/>
          </a:prstGeom>
          <a:solidFill>
            <a:srgbClr val="00CCFF"/>
          </a:solidFill>
        </p:spPr>
        <p:txBody>
          <a:bodyPr wrap="none">
            <a:spAutoFit/>
          </a:bodyPr>
          <a:lstStyle/>
          <a:p>
            <a:r>
              <a:rPr lang="es-MX" dirty="0"/>
              <a:t>5. Procesos de enseñanza y aprendizaje híbridos. </a:t>
            </a:r>
            <a:endParaRPr lang="es-PE" dirty="0"/>
          </a:p>
        </p:txBody>
      </p:sp>
      <p:sp>
        <p:nvSpPr>
          <p:cNvPr id="8" name="Rectángulo 7"/>
          <p:cNvSpPr/>
          <p:nvPr/>
        </p:nvSpPr>
        <p:spPr>
          <a:xfrm>
            <a:off x="2359378" y="4231001"/>
            <a:ext cx="6960816" cy="738664"/>
          </a:xfrm>
          <a:prstGeom prst="rect">
            <a:avLst/>
          </a:prstGeom>
          <a:solidFill>
            <a:schemeClr val="accent4"/>
          </a:solidFill>
        </p:spPr>
        <p:txBody>
          <a:bodyPr wrap="none">
            <a:spAutoFit/>
          </a:bodyPr>
          <a:lstStyle/>
          <a:p>
            <a:r>
              <a:rPr lang="es-MX" sz="1400" b="1" dirty="0"/>
              <a:t>Desarrollo de experiencias de aprendizaje </a:t>
            </a:r>
            <a:r>
              <a:rPr lang="es-MX" sz="1400" dirty="0"/>
              <a:t>utilizando </a:t>
            </a:r>
            <a:r>
              <a:rPr lang="es-MX" sz="1400" b="1" dirty="0">
                <a:solidFill>
                  <a:srgbClr val="C00000"/>
                </a:solidFill>
              </a:rPr>
              <a:t>momentos presenciales y a distancia, </a:t>
            </a:r>
          </a:p>
          <a:p>
            <a:r>
              <a:rPr lang="es-MX" sz="1400" b="1" dirty="0">
                <a:solidFill>
                  <a:srgbClr val="C00000"/>
                </a:solidFill>
              </a:rPr>
              <a:t>sincrónicos o asincrónicos</a:t>
            </a:r>
            <a:r>
              <a:rPr lang="es-MX" sz="1400" dirty="0"/>
              <a:t>, así como en diversos espacios del territorio para el desarrollo de </a:t>
            </a:r>
          </a:p>
          <a:p>
            <a:r>
              <a:rPr lang="es-MX" sz="1400" dirty="0"/>
              <a:t>competencias de los y las estudiantes.</a:t>
            </a:r>
            <a:endParaRPr lang="es-PE" sz="1400" dirty="0"/>
          </a:p>
        </p:txBody>
      </p:sp>
      <p:cxnSp>
        <p:nvCxnSpPr>
          <p:cNvPr id="9" name="Conector angular 8"/>
          <p:cNvCxnSpPr>
            <a:stCxn id="7" idx="3"/>
            <a:endCxn id="8" idx="3"/>
          </p:cNvCxnSpPr>
          <p:nvPr/>
        </p:nvCxnSpPr>
        <p:spPr>
          <a:xfrm>
            <a:off x="7945702" y="3520314"/>
            <a:ext cx="1374492" cy="1080019"/>
          </a:xfrm>
          <a:prstGeom prst="bentConnector3">
            <a:avLst>
              <a:gd name="adj1" fmla="val 11663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177283" y="4231001"/>
            <a:ext cx="2182095" cy="646331"/>
          </a:xfrm>
          <a:prstGeom prst="rect">
            <a:avLst/>
          </a:prstGeom>
          <a:noFill/>
        </p:spPr>
        <p:txBody>
          <a:bodyPr wrap="square" rtlCol="0">
            <a:spAutoFit/>
          </a:bodyPr>
          <a:lstStyle/>
          <a:p>
            <a:r>
              <a:rPr lang="es-PE" dirty="0"/>
              <a:t>ADECUACIÓN DEL SERVICIO EDUCATIVO</a:t>
            </a:r>
          </a:p>
        </p:txBody>
      </p:sp>
    </p:spTree>
    <p:extLst>
      <p:ext uri="{BB962C8B-B14F-4D97-AF65-F5344CB8AC3E}">
        <p14:creationId xmlns:p14="http://schemas.microsoft.com/office/powerpoint/2010/main" val="307243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3"/>
          <a:stretch>
            <a:fillRect/>
          </a:stretch>
        </p:blipFill>
        <p:spPr>
          <a:xfrm>
            <a:off x="10306980" y="0"/>
            <a:ext cx="1885020" cy="6858000"/>
          </a:xfrm>
          <a:prstGeom prst="rect">
            <a:avLst/>
          </a:prstGeom>
        </p:spPr>
      </p:pic>
      <p:sp>
        <p:nvSpPr>
          <p:cNvPr id="3" name="Rectángulo 2"/>
          <p:cNvSpPr/>
          <p:nvPr/>
        </p:nvSpPr>
        <p:spPr>
          <a:xfrm>
            <a:off x="2862796" y="673930"/>
            <a:ext cx="4575291" cy="369332"/>
          </a:xfrm>
          <a:prstGeom prst="rect">
            <a:avLst/>
          </a:prstGeom>
          <a:solidFill>
            <a:srgbClr val="00CCFF"/>
          </a:solidFill>
        </p:spPr>
        <p:txBody>
          <a:bodyPr wrap="none">
            <a:spAutoFit/>
          </a:bodyPr>
          <a:lstStyle/>
          <a:p>
            <a:r>
              <a:rPr lang="es-MX" dirty="0"/>
              <a:t> Procesos de enseñanza y aprendizaje híbridos </a:t>
            </a:r>
            <a:endParaRPr lang="es-PE" dirty="0"/>
          </a:p>
        </p:txBody>
      </p:sp>
      <p:sp>
        <p:nvSpPr>
          <p:cNvPr id="4" name="Rectángulo 3"/>
          <p:cNvSpPr/>
          <p:nvPr/>
        </p:nvSpPr>
        <p:spPr>
          <a:xfrm>
            <a:off x="808293" y="1982558"/>
            <a:ext cx="1666803" cy="369332"/>
          </a:xfrm>
          <a:prstGeom prst="rect">
            <a:avLst/>
          </a:prstGeom>
        </p:spPr>
        <p:txBody>
          <a:bodyPr wrap="none">
            <a:spAutoFit/>
          </a:bodyPr>
          <a:lstStyle/>
          <a:p>
            <a:r>
              <a:rPr lang="es-PE" dirty="0"/>
              <a:t>Calendarización</a:t>
            </a:r>
          </a:p>
        </p:txBody>
      </p:sp>
      <p:grpSp>
        <p:nvGrpSpPr>
          <p:cNvPr id="7" name="Grupo 6"/>
          <p:cNvGrpSpPr/>
          <p:nvPr/>
        </p:nvGrpSpPr>
        <p:grpSpPr>
          <a:xfrm>
            <a:off x="2716041" y="1709094"/>
            <a:ext cx="6183516" cy="5081335"/>
            <a:chOff x="2716041" y="1167897"/>
            <a:chExt cx="6183516" cy="5081335"/>
          </a:xfrm>
        </p:grpSpPr>
        <p:pic>
          <p:nvPicPr>
            <p:cNvPr id="5" name="Imagen 4"/>
            <p:cNvPicPr>
              <a:picLocks noChangeAspect="1"/>
            </p:cNvPicPr>
            <p:nvPr/>
          </p:nvPicPr>
          <p:blipFill rotWithShape="1">
            <a:blip r:embed="rId4"/>
            <a:srcRect l="42389" t="21048" r="26327" b="65562"/>
            <a:stretch/>
          </p:blipFill>
          <p:spPr>
            <a:xfrm>
              <a:off x="2716041" y="1167897"/>
              <a:ext cx="6183516" cy="1445136"/>
            </a:xfrm>
            <a:prstGeom prst="rect">
              <a:avLst/>
            </a:prstGeom>
          </p:spPr>
        </p:pic>
        <p:pic>
          <p:nvPicPr>
            <p:cNvPr id="6" name="Imagen 5"/>
            <p:cNvPicPr>
              <a:picLocks noChangeAspect="1"/>
            </p:cNvPicPr>
            <p:nvPr/>
          </p:nvPicPr>
          <p:blipFill rotWithShape="1">
            <a:blip r:embed="rId4"/>
            <a:srcRect l="42389" t="55534" r="26327" b="10052"/>
            <a:stretch/>
          </p:blipFill>
          <p:spPr>
            <a:xfrm>
              <a:off x="2716041" y="2422910"/>
              <a:ext cx="6183516" cy="3826322"/>
            </a:xfrm>
            <a:prstGeom prst="rect">
              <a:avLst/>
            </a:prstGeom>
          </p:spPr>
        </p:pic>
      </p:grpSp>
      <p:sp>
        <p:nvSpPr>
          <p:cNvPr id="8" name="Rectángulo 7"/>
          <p:cNvSpPr/>
          <p:nvPr/>
        </p:nvSpPr>
        <p:spPr>
          <a:xfrm>
            <a:off x="1379627" y="1186106"/>
            <a:ext cx="8392562" cy="523220"/>
          </a:xfrm>
          <a:prstGeom prst="rect">
            <a:avLst/>
          </a:prstGeom>
        </p:spPr>
        <p:txBody>
          <a:bodyPr wrap="square">
            <a:spAutoFit/>
          </a:bodyPr>
          <a:lstStyle/>
          <a:p>
            <a:r>
              <a:rPr lang="es-MX" sz="1400" dirty="0"/>
              <a:t>Asimismo, se dispone las fechas del calendario escolar del año 2022, compuesto por treinta y seis (36) semanas lectivas y ocho (8) semanas de gestión, considerando el siguiente detalle:</a:t>
            </a:r>
            <a:endParaRPr lang="es-PE" sz="1400" dirty="0"/>
          </a:p>
        </p:txBody>
      </p:sp>
    </p:spTree>
    <p:extLst>
      <p:ext uri="{BB962C8B-B14F-4D97-AF65-F5344CB8AC3E}">
        <p14:creationId xmlns:p14="http://schemas.microsoft.com/office/powerpoint/2010/main" val="1377945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862796" y="673930"/>
            <a:ext cx="4575291" cy="369332"/>
          </a:xfrm>
          <a:prstGeom prst="rect">
            <a:avLst/>
          </a:prstGeom>
          <a:solidFill>
            <a:srgbClr val="00CCFF"/>
          </a:solidFill>
        </p:spPr>
        <p:txBody>
          <a:bodyPr wrap="none">
            <a:spAutoFit/>
          </a:bodyPr>
          <a:lstStyle/>
          <a:p>
            <a:r>
              <a:rPr lang="es-MX" dirty="0"/>
              <a:t> Procesos de enseñanza y aprendizaje híbridos </a:t>
            </a:r>
            <a:endParaRPr lang="es-PE" dirty="0"/>
          </a:p>
        </p:txBody>
      </p:sp>
      <p:sp>
        <p:nvSpPr>
          <p:cNvPr id="4" name="Rectángulo 3"/>
          <p:cNvSpPr/>
          <p:nvPr/>
        </p:nvSpPr>
        <p:spPr>
          <a:xfrm>
            <a:off x="1880102" y="1654583"/>
            <a:ext cx="7526447" cy="923330"/>
          </a:xfrm>
          <a:prstGeom prst="rect">
            <a:avLst/>
          </a:prstGeom>
        </p:spPr>
        <p:txBody>
          <a:bodyPr wrap="square">
            <a:spAutoFit/>
          </a:bodyPr>
          <a:lstStyle/>
          <a:p>
            <a:r>
              <a:rPr lang="es-MX" dirty="0"/>
              <a:t>Esta organización puede plasmarse en las instituciones educativas bajo la forma de bimestres, trimestres u otras formas de organización del tiempo que estimen convenientes.</a:t>
            </a:r>
            <a:endParaRPr lang="es-PE" dirty="0"/>
          </a:p>
        </p:txBody>
      </p:sp>
      <p:sp>
        <p:nvSpPr>
          <p:cNvPr id="5" name="Flecha abajo 4"/>
          <p:cNvSpPr/>
          <p:nvPr/>
        </p:nvSpPr>
        <p:spPr>
          <a:xfrm>
            <a:off x="4816444" y="1176950"/>
            <a:ext cx="497940" cy="380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a:off x="396893" y="2664912"/>
            <a:ext cx="2393476" cy="369332"/>
          </a:xfrm>
          <a:prstGeom prst="rect">
            <a:avLst/>
          </a:prstGeom>
          <a:solidFill>
            <a:schemeClr val="accent4"/>
          </a:solidFill>
        </p:spPr>
        <p:txBody>
          <a:bodyPr wrap="none">
            <a:spAutoFit/>
          </a:bodyPr>
          <a:lstStyle/>
          <a:p>
            <a:r>
              <a:rPr lang="es-MX" dirty="0"/>
              <a:t>Pasos para el retorno ...</a:t>
            </a:r>
            <a:endParaRPr lang="es-PE" dirty="0"/>
          </a:p>
        </p:txBody>
      </p:sp>
      <p:sp>
        <p:nvSpPr>
          <p:cNvPr id="7" name="Rectángulo 6"/>
          <p:cNvSpPr/>
          <p:nvPr/>
        </p:nvSpPr>
        <p:spPr>
          <a:xfrm>
            <a:off x="3048000" y="2664912"/>
            <a:ext cx="6852356" cy="523220"/>
          </a:xfrm>
          <a:prstGeom prst="rect">
            <a:avLst/>
          </a:prstGeom>
          <a:solidFill>
            <a:srgbClr val="92D050"/>
          </a:solidFill>
        </p:spPr>
        <p:txBody>
          <a:bodyPr wrap="square">
            <a:spAutoFit/>
          </a:bodyPr>
          <a:lstStyle/>
          <a:p>
            <a:r>
              <a:rPr lang="es-MX" sz="1400" dirty="0"/>
              <a:t>Paso 1: Acondicionamiento de las condiciones de bioseguridad de la institución o programa educativo</a:t>
            </a:r>
            <a:endParaRPr lang="es-PE" sz="1400" dirty="0"/>
          </a:p>
        </p:txBody>
      </p:sp>
      <p:sp>
        <p:nvSpPr>
          <p:cNvPr id="8" name="Rectángulo 7"/>
          <p:cNvSpPr/>
          <p:nvPr/>
        </p:nvSpPr>
        <p:spPr>
          <a:xfrm>
            <a:off x="2971438" y="3409468"/>
            <a:ext cx="7037560" cy="2246769"/>
          </a:xfrm>
          <a:prstGeom prst="rect">
            <a:avLst/>
          </a:prstGeom>
        </p:spPr>
        <p:txBody>
          <a:bodyPr wrap="square">
            <a:spAutoFit/>
          </a:bodyPr>
          <a:lstStyle/>
          <a:p>
            <a:r>
              <a:rPr lang="es-MX" sz="1400" b="1" dirty="0"/>
              <a:t>Paso 2: Elaboración del Plan Anual de Trabajo (PAT)</a:t>
            </a:r>
          </a:p>
          <a:p>
            <a:pPr marL="90488" indent="-90488"/>
            <a:r>
              <a:rPr lang="es-MX" sz="1400" dirty="0"/>
              <a:t> - El/la directora/a de la institución o programa involucra a las familias y a la comunidad en la    elaboración del PAT. </a:t>
            </a:r>
          </a:p>
          <a:p>
            <a:pPr marL="90488" indent="-90488">
              <a:buFontTx/>
              <a:buChar char="-"/>
            </a:pPr>
            <a:r>
              <a:rPr lang="es-MX" sz="1400" dirty="0"/>
              <a:t>Cada institución y programa educativo elabora su PAT de manera regular en el cual, además, incluye el funcionamiento del servicio presencial, semipresencial y/o a distancia, incluyendo la organización de las aulas, los docentes, horarios, grupos, recreos, etc. </a:t>
            </a:r>
          </a:p>
          <a:p>
            <a:r>
              <a:rPr lang="es-MX" sz="1400" dirty="0"/>
              <a:t>- En caso la o el estudiante no pueda asistir al servicio educativo presencial o semipresencial debido a una comorbilidad o algún riesgo de salud debidamente justificado, la institución o programa determina las características del servicio a distancia en el PAT y puede ser actualizado en el transcurso del año. </a:t>
            </a:r>
            <a:endParaRPr lang="es-PE" sz="1400" dirty="0"/>
          </a:p>
        </p:txBody>
      </p:sp>
      <p:sp>
        <p:nvSpPr>
          <p:cNvPr id="9" name="Rectángulo 8"/>
          <p:cNvSpPr/>
          <p:nvPr/>
        </p:nvSpPr>
        <p:spPr>
          <a:xfrm>
            <a:off x="3048000" y="5684731"/>
            <a:ext cx="4834465" cy="307777"/>
          </a:xfrm>
          <a:prstGeom prst="rect">
            <a:avLst/>
          </a:prstGeom>
          <a:solidFill>
            <a:srgbClr val="92D050"/>
          </a:solidFill>
        </p:spPr>
        <p:txBody>
          <a:bodyPr wrap="none">
            <a:spAutoFit/>
          </a:bodyPr>
          <a:lstStyle/>
          <a:p>
            <a:r>
              <a:rPr lang="es-MX" sz="1400" dirty="0"/>
              <a:t>Paso 3: Inicio del servicio educativo presencial y semipresencial </a:t>
            </a:r>
            <a:endParaRPr lang="es-PE" sz="1400" dirty="0"/>
          </a:p>
        </p:txBody>
      </p:sp>
      <p:sp>
        <p:nvSpPr>
          <p:cNvPr id="11" name="Estrella de 7 puntas 10"/>
          <p:cNvSpPr/>
          <p:nvPr/>
        </p:nvSpPr>
        <p:spPr>
          <a:xfrm>
            <a:off x="117695" y="4065006"/>
            <a:ext cx="2534970" cy="209135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0" name="CuadroTexto 9"/>
          <p:cNvSpPr txBox="1"/>
          <p:nvPr/>
        </p:nvSpPr>
        <p:spPr>
          <a:xfrm>
            <a:off x="525101" y="4789283"/>
            <a:ext cx="1683945" cy="646331"/>
          </a:xfrm>
          <a:prstGeom prst="rect">
            <a:avLst/>
          </a:prstGeom>
          <a:noFill/>
        </p:spPr>
        <p:txBody>
          <a:bodyPr wrap="square" rtlCol="0">
            <a:spAutoFit/>
          </a:bodyPr>
          <a:lstStyle/>
          <a:p>
            <a:r>
              <a:rPr lang="es-PE" dirty="0"/>
              <a:t>COLEGIADO</a:t>
            </a:r>
          </a:p>
          <a:p>
            <a:r>
              <a:rPr lang="es-PE" dirty="0"/>
              <a:t>CONSENSUADO</a:t>
            </a:r>
          </a:p>
        </p:txBody>
      </p:sp>
    </p:spTree>
    <p:extLst>
      <p:ext uri="{BB962C8B-B14F-4D97-AF65-F5344CB8AC3E}">
        <p14:creationId xmlns:p14="http://schemas.microsoft.com/office/powerpoint/2010/main" val="1496544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CuadroTexto 2"/>
          <p:cNvSpPr txBox="1"/>
          <p:nvPr/>
        </p:nvSpPr>
        <p:spPr>
          <a:xfrm>
            <a:off x="3262634" y="2224362"/>
            <a:ext cx="4724130" cy="1569660"/>
          </a:xfrm>
          <a:prstGeom prst="rect">
            <a:avLst/>
          </a:prstGeom>
          <a:noFill/>
        </p:spPr>
        <p:txBody>
          <a:bodyPr wrap="square" rtlCol="0">
            <a:spAutoFit/>
          </a:bodyPr>
          <a:lstStyle/>
          <a:p>
            <a:pPr algn="ctr"/>
            <a:r>
              <a:rPr lang="es-PE" sz="4800" dirty="0">
                <a:solidFill>
                  <a:srgbClr val="C00000"/>
                </a:solidFill>
              </a:rPr>
              <a:t>Ambiente híbrido de aprendizaje</a:t>
            </a:r>
          </a:p>
        </p:txBody>
      </p:sp>
      <p:pic>
        <p:nvPicPr>
          <p:cNvPr id="4" name="Imagen 3"/>
          <p:cNvPicPr>
            <a:picLocks noChangeAspect="1"/>
          </p:cNvPicPr>
          <p:nvPr/>
        </p:nvPicPr>
        <p:blipFill rotWithShape="1">
          <a:blip r:embed="rId3"/>
          <a:srcRect l="8569" r="6121"/>
          <a:stretch/>
        </p:blipFill>
        <p:spPr>
          <a:xfrm>
            <a:off x="673341" y="410805"/>
            <a:ext cx="2734147" cy="1802786"/>
          </a:xfrm>
          <a:prstGeom prst="rect">
            <a:avLst/>
          </a:prstGeom>
        </p:spPr>
      </p:pic>
      <p:pic>
        <p:nvPicPr>
          <p:cNvPr id="5" name="Imagen 4"/>
          <p:cNvPicPr>
            <a:picLocks noChangeAspect="1"/>
          </p:cNvPicPr>
          <p:nvPr/>
        </p:nvPicPr>
        <p:blipFill rotWithShape="1">
          <a:blip r:embed="rId4"/>
          <a:srcRect l="13892" r="12945"/>
          <a:stretch/>
        </p:blipFill>
        <p:spPr>
          <a:xfrm>
            <a:off x="7490506" y="296125"/>
            <a:ext cx="2643611" cy="2032503"/>
          </a:xfrm>
          <a:prstGeom prst="rect">
            <a:avLst/>
          </a:prstGeom>
        </p:spPr>
      </p:pic>
      <p:sp>
        <p:nvSpPr>
          <p:cNvPr id="6" name="CuadroTexto 5"/>
          <p:cNvSpPr txBox="1"/>
          <p:nvPr/>
        </p:nvSpPr>
        <p:spPr>
          <a:xfrm>
            <a:off x="754823" y="2213591"/>
            <a:ext cx="2507811" cy="523220"/>
          </a:xfrm>
          <a:prstGeom prst="rect">
            <a:avLst/>
          </a:prstGeom>
          <a:noFill/>
        </p:spPr>
        <p:txBody>
          <a:bodyPr wrap="square" rtlCol="0">
            <a:spAutoFit/>
          </a:bodyPr>
          <a:lstStyle/>
          <a:p>
            <a:pPr algn="ctr"/>
            <a:r>
              <a:rPr lang="es-PE" sz="2800" dirty="0">
                <a:solidFill>
                  <a:srgbClr val="002060"/>
                </a:solidFill>
              </a:rPr>
              <a:t>Aula presencial</a:t>
            </a:r>
          </a:p>
        </p:txBody>
      </p:sp>
      <p:sp>
        <p:nvSpPr>
          <p:cNvPr id="7" name="CuadroTexto 6"/>
          <p:cNvSpPr txBox="1"/>
          <p:nvPr/>
        </p:nvSpPr>
        <p:spPr>
          <a:xfrm>
            <a:off x="7888954" y="2213591"/>
            <a:ext cx="1966015" cy="523220"/>
          </a:xfrm>
          <a:prstGeom prst="rect">
            <a:avLst/>
          </a:prstGeom>
          <a:noFill/>
        </p:spPr>
        <p:txBody>
          <a:bodyPr wrap="square" rtlCol="0">
            <a:spAutoFit/>
          </a:bodyPr>
          <a:lstStyle/>
          <a:p>
            <a:pPr algn="ctr"/>
            <a:r>
              <a:rPr lang="es-PE" sz="2800" dirty="0">
                <a:solidFill>
                  <a:srgbClr val="002060"/>
                </a:solidFill>
              </a:rPr>
              <a:t>Aula virtual</a:t>
            </a:r>
          </a:p>
        </p:txBody>
      </p:sp>
      <p:pic>
        <p:nvPicPr>
          <p:cNvPr id="8" name="Imagen 7"/>
          <p:cNvPicPr>
            <a:picLocks noChangeAspect="1"/>
          </p:cNvPicPr>
          <p:nvPr/>
        </p:nvPicPr>
        <p:blipFill>
          <a:blip r:embed="rId5"/>
          <a:stretch>
            <a:fillRect/>
          </a:stretch>
        </p:blipFill>
        <p:spPr>
          <a:xfrm>
            <a:off x="4463238" y="3794022"/>
            <a:ext cx="2274879" cy="2274879"/>
          </a:xfrm>
          <a:prstGeom prst="rect">
            <a:avLst/>
          </a:prstGeom>
        </p:spPr>
      </p:pic>
      <p:sp>
        <p:nvSpPr>
          <p:cNvPr id="9" name="CuadroTexto 8"/>
          <p:cNvSpPr txBox="1"/>
          <p:nvPr/>
        </p:nvSpPr>
        <p:spPr>
          <a:xfrm>
            <a:off x="4023029" y="5975544"/>
            <a:ext cx="3141553" cy="954107"/>
          </a:xfrm>
          <a:prstGeom prst="rect">
            <a:avLst/>
          </a:prstGeom>
          <a:noFill/>
        </p:spPr>
        <p:txBody>
          <a:bodyPr wrap="square" rtlCol="0">
            <a:spAutoFit/>
          </a:bodyPr>
          <a:lstStyle/>
          <a:p>
            <a:pPr algn="ctr"/>
            <a:r>
              <a:rPr lang="es-PE" sz="2800" b="1" dirty="0">
                <a:solidFill>
                  <a:srgbClr val="002060"/>
                </a:solidFill>
              </a:rPr>
              <a:t>Trabajo autónomo e independiente</a:t>
            </a:r>
          </a:p>
        </p:txBody>
      </p:sp>
      <p:cxnSp>
        <p:nvCxnSpPr>
          <p:cNvPr id="10" name="Conector recto de flecha 9"/>
          <p:cNvCxnSpPr/>
          <p:nvPr/>
        </p:nvCxnSpPr>
        <p:spPr>
          <a:xfrm flipV="1">
            <a:off x="3507076" y="1468549"/>
            <a:ext cx="3874883" cy="3377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2008729" y="2698941"/>
            <a:ext cx="2331266" cy="2190162"/>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Conector recto de flecha 11"/>
          <p:cNvCxnSpPr/>
          <p:nvPr/>
        </p:nvCxnSpPr>
        <p:spPr>
          <a:xfrm flipH="1">
            <a:off x="6856858" y="2808462"/>
            <a:ext cx="2000816" cy="211851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CuadroTexto 2"/>
          <p:cNvSpPr txBox="1"/>
          <p:nvPr/>
        </p:nvSpPr>
        <p:spPr>
          <a:xfrm>
            <a:off x="3417047" y="3077980"/>
            <a:ext cx="3793402" cy="1015663"/>
          </a:xfrm>
          <a:prstGeom prst="rect">
            <a:avLst/>
          </a:prstGeom>
          <a:noFill/>
        </p:spPr>
        <p:txBody>
          <a:bodyPr wrap="square" rtlCol="0">
            <a:spAutoFit/>
          </a:bodyPr>
          <a:lstStyle/>
          <a:p>
            <a:pPr algn="ctr"/>
            <a:r>
              <a:rPr lang="es-PE" sz="6000" dirty="0">
                <a:solidFill>
                  <a:srgbClr val="C00000"/>
                </a:solidFill>
              </a:rPr>
              <a:t>Requisitos</a:t>
            </a:r>
          </a:p>
        </p:txBody>
      </p:sp>
      <p:sp>
        <p:nvSpPr>
          <p:cNvPr id="4" name="Recortar y redondear rectángulo de esquina sencilla 3"/>
          <p:cNvSpPr/>
          <p:nvPr/>
        </p:nvSpPr>
        <p:spPr>
          <a:xfrm>
            <a:off x="737223" y="734854"/>
            <a:ext cx="2046083" cy="950614"/>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a:t>Nuevo perfil docente </a:t>
            </a:r>
          </a:p>
        </p:txBody>
      </p:sp>
      <p:sp>
        <p:nvSpPr>
          <p:cNvPr id="5" name="Recortar y redondear rectángulo de esquina sencilla 4"/>
          <p:cNvSpPr/>
          <p:nvPr/>
        </p:nvSpPr>
        <p:spPr>
          <a:xfrm>
            <a:off x="4203190" y="943084"/>
            <a:ext cx="2046083" cy="950614"/>
          </a:xfrm>
          <a:prstGeom prst="snip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a:t>Nuevas metodologías </a:t>
            </a:r>
          </a:p>
        </p:txBody>
      </p:sp>
      <p:sp>
        <p:nvSpPr>
          <p:cNvPr id="6" name="Recortar y redondear rectángulo de esquina sencilla 5"/>
          <p:cNvSpPr/>
          <p:nvPr/>
        </p:nvSpPr>
        <p:spPr>
          <a:xfrm>
            <a:off x="7417171" y="653373"/>
            <a:ext cx="2156233" cy="950614"/>
          </a:xfrm>
          <a:prstGeom prst="snip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a:t>Equipamiento y conectividad </a:t>
            </a:r>
          </a:p>
        </p:txBody>
      </p:sp>
      <p:sp>
        <p:nvSpPr>
          <p:cNvPr id="7" name="Recortar y redondear rectángulo de esquina sencilla 6"/>
          <p:cNvSpPr/>
          <p:nvPr/>
        </p:nvSpPr>
        <p:spPr>
          <a:xfrm>
            <a:off x="737223" y="3206403"/>
            <a:ext cx="2046083" cy="950614"/>
          </a:xfrm>
          <a:prstGeom prst="snip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a:t>Plataformas y contenidos</a:t>
            </a:r>
          </a:p>
        </p:txBody>
      </p:sp>
      <p:sp>
        <p:nvSpPr>
          <p:cNvPr id="8" name="Recortar y redondear rectángulo de esquina sencilla 7"/>
          <p:cNvSpPr/>
          <p:nvPr/>
        </p:nvSpPr>
        <p:spPr>
          <a:xfrm>
            <a:off x="7607294" y="2903113"/>
            <a:ext cx="2292035" cy="1616090"/>
          </a:xfrm>
          <a:prstGeom prst="snip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a:t>Gestión de datos y seguimiento del estudiante</a:t>
            </a:r>
          </a:p>
        </p:txBody>
      </p:sp>
      <p:sp>
        <p:nvSpPr>
          <p:cNvPr id="9" name="Recortar y redondear rectángulo de esquina sencilla 8"/>
          <p:cNvSpPr/>
          <p:nvPr/>
        </p:nvSpPr>
        <p:spPr>
          <a:xfrm>
            <a:off x="4005523" y="5041285"/>
            <a:ext cx="2806574" cy="950614"/>
          </a:xfrm>
          <a:prstGeom prst="snip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PE" sz="3200" b="1" dirty="0"/>
              <a:t>EVALUACIÓN FORMATIVA  </a:t>
            </a:r>
          </a:p>
        </p:txBody>
      </p:sp>
    </p:spTree>
    <p:extLst>
      <p:ext uri="{BB962C8B-B14F-4D97-AF65-F5344CB8AC3E}">
        <p14:creationId xmlns:p14="http://schemas.microsoft.com/office/powerpoint/2010/main" val="164063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3156641" y="1684442"/>
            <a:ext cx="3262265" cy="369332"/>
          </a:xfrm>
          <a:prstGeom prst="rect">
            <a:avLst/>
          </a:prstGeom>
          <a:solidFill>
            <a:srgbClr val="92D050"/>
          </a:solidFill>
        </p:spPr>
        <p:txBody>
          <a:bodyPr wrap="square">
            <a:spAutoFit/>
          </a:bodyPr>
          <a:lstStyle/>
          <a:p>
            <a:r>
              <a:rPr lang="es-MX" dirty="0"/>
              <a:t>ORIENTACIONES PEDAGÓGICAS</a:t>
            </a:r>
            <a:endParaRPr lang="es-PE" dirty="0"/>
          </a:p>
        </p:txBody>
      </p:sp>
      <p:sp>
        <p:nvSpPr>
          <p:cNvPr id="4" name="Rectángulo 3"/>
          <p:cNvSpPr/>
          <p:nvPr/>
        </p:nvSpPr>
        <p:spPr>
          <a:xfrm>
            <a:off x="2088333" y="770288"/>
            <a:ext cx="6096000" cy="461665"/>
          </a:xfrm>
          <a:prstGeom prst="rect">
            <a:avLst/>
          </a:prstGeom>
        </p:spPr>
        <p:txBody>
          <a:bodyPr>
            <a:spAutoFit/>
          </a:bodyPr>
          <a:lstStyle/>
          <a:p>
            <a:pPr algn="just"/>
            <a:r>
              <a:rPr lang="es-MX" sz="2400" b="1" dirty="0"/>
              <a:t>LOS PROCESOS DE APRENDIZAJE HÍBRIDOS </a:t>
            </a:r>
            <a:endParaRPr lang="es-PE" sz="2400" b="1" dirty="0"/>
          </a:p>
        </p:txBody>
      </p:sp>
      <p:sp>
        <p:nvSpPr>
          <p:cNvPr id="5" name="Rectángulo 4"/>
          <p:cNvSpPr/>
          <p:nvPr/>
        </p:nvSpPr>
        <p:spPr>
          <a:xfrm>
            <a:off x="1213164" y="2424127"/>
            <a:ext cx="7939889" cy="646331"/>
          </a:xfrm>
          <a:prstGeom prst="rect">
            <a:avLst/>
          </a:prstGeom>
          <a:solidFill>
            <a:srgbClr val="FFCC99"/>
          </a:solidFill>
        </p:spPr>
        <p:txBody>
          <a:bodyPr wrap="square">
            <a:spAutoFit/>
          </a:bodyPr>
          <a:lstStyle/>
          <a:p>
            <a:pPr algn="ctr"/>
            <a:r>
              <a:rPr lang="es-MX" dirty="0"/>
              <a:t>Desarrollar un conjunto de acciones que propicien la consolidación para el desarrollo de competencias y el soporte socioemocional de los y las estudiantes. </a:t>
            </a:r>
            <a:endParaRPr lang="es-PE" dirty="0"/>
          </a:p>
        </p:txBody>
      </p:sp>
      <p:sp>
        <p:nvSpPr>
          <p:cNvPr id="6" name="Flecha abajo 5"/>
          <p:cNvSpPr/>
          <p:nvPr/>
        </p:nvSpPr>
        <p:spPr>
          <a:xfrm>
            <a:off x="4635374" y="1231953"/>
            <a:ext cx="344032" cy="32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Flecha abajo 6"/>
          <p:cNvSpPr/>
          <p:nvPr/>
        </p:nvSpPr>
        <p:spPr>
          <a:xfrm>
            <a:off x="4635374" y="2053774"/>
            <a:ext cx="344032" cy="325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p:cNvSpPr/>
          <p:nvPr/>
        </p:nvSpPr>
        <p:spPr>
          <a:xfrm>
            <a:off x="6764517" y="1676722"/>
            <a:ext cx="3401700" cy="369332"/>
          </a:xfrm>
          <a:prstGeom prst="rect">
            <a:avLst/>
          </a:prstGeom>
          <a:solidFill>
            <a:schemeClr val="accent4">
              <a:lumMod val="40000"/>
              <a:lumOff val="60000"/>
            </a:schemeClr>
          </a:solidFill>
        </p:spPr>
        <p:txBody>
          <a:bodyPr wrap="none">
            <a:spAutoFit/>
          </a:bodyPr>
          <a:lstStyle/>
          <a:p>
            <a:r>
              <a:rPr lang="es-MX" dirty="0"/>
              <a:t>Marco de la emergencia educativa</a:t>
            </a:r>
            <a:endParaRPr lang="es-PE" dirty="0"/>
          </a:p>
        </p:txBody>
      </p:sp>
      <p:sp>
        <p:nvSpPr>
          <p:cNvPr id="10" name="Elipse 9"/>
          <p:cNvSpPr/>
          <p:nvPr/>
        </p:nvSpPr>
        <p:spPr>
          <a:xfrm>
            <a:off x="1219199" y="3333008"/>
            <a:ext cx="7939889" cy="248837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9" name="Rectángulo 8"/>
          <p:cNvSpPr/>
          <p:nvPr/>
        </p:nvSpPr>
        <p:spPr>
          <a:xfrm>
            <a:off x="2206027" y="3872620"/>
            <a:ext cx="6096000" cy="1477328"/>
          </a:xfrm>
          <a:prstGeom prst="rect">
            <a:avLst/>
          </a:prstGeom>
        </p:spPr>
        <p:txBody>
          <a:bodyPr>
            <a:spAutoFit/>
          </a:bodyPr>
          <a:lstStyle/>
          <a:p>
            <a:pPr algn="just"/>
            <a:r>
              <a:rPr lang="es-MX" dirty="0"/>
              <a:t>Tanto los y las estudiantes </a:t>
            </a:r>
            <a:r>
              <a:rPr lang="es-MX" b="1" dirty="0">
                <a:solidFill>
                  <a:srgbClr val="C00000"/>
                </a:solidFill>
              </a:rPr>
              <a:t>que están </a:t>
            </a:r>
            <a:r>
              <a:rPr lang="es-MX" dirty="0"/>
              <a:t>en el nivel esperado como </a:t>
            </a:r>
            <a:r>
              <a:rPr lang="es-MX" b="1" dirty="0">
                <a:solidFill>
                  <a:srgbClr val="C00000"/>
                </a:solidFill>
              </a:rPr>
              <a:t>los que no lo están </a:t>
            </a:r>
            <a:r>
              <a:rPr lang="es-MX" u="sng" dirty="0"/>
              <a:t>trabajarán en el desarrollo de las mismas competencias</a:t>
            </a:r>
            <a:r>
              <a:rPr lang="es-MX" dirty="0"/>
              <a:t>. Es el </a:t>
            </a:r>
            <a:r>
              <a:rPr lang="es-MX" b="1" dirty="0"/>
              <a:t>DOCENTE</a:t>
            </a:r>
            <a:r>
              <a:rPr lang="es-MX" dirty="0"/>
              <a:t> que, </a:t>
            </a:r>
            <a:r>
              <a:rPr lang="es-MX" b="1" dirty="0">
                <a:solidFill>
                  <a:srgbClr val="C00000"/>
                </a:solidFill>
              </a:rPr>
              <a:t>conociendo las necesidades de aprendizaje</a:t>
            </a:r>
            <a:r>
              <a:rPr lang="es-MX" dirty="0"/>
              <a:t> de su grupo de estudiantes, </a:t>
            </a:r>
            <a:r>
              <a:rPr lang="es-MX" b="1" dirty="0"/>
              <a:t>pondrá énfasis </a:t>
            </a:r>
            <a:r>
              <a:rPr lang="es-MX" dirty="0"/>
              <a:t>en aquellas en las que </a:t>
            </a:r>
            <a:r>
              <a:rPr lang="es-MX" b="1" dirty="0"/>
              <a:t>observa mayor necesidad o dificultad</a:t>
            </a:r>
            <a:r>
              <a:rPr lang="es-MX" dirty="0"/>
              <a:t>. </a:t>
            </a:r>
            <a:endParaRPr lang="es-PE" dirty="0"/>
          </a:p>
        </p:txBody>
      </p:sp>
    </p:spTree>
    <p:extLst>
      <p:ext uri="{BB962C8B-B14F-4D97-AF65-F5344CB8AC3E}">
        <p14:creationId xmlns:p14="http://schemas.microsoft.com/office/powerpoint/2010/main" val="49874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Elipse 3"/>
          <p:cNvSpPr/>
          <p:nvPr/>
        </p:nvSpPr>
        <p:spPr>
          <a:xfrm>
            <a:off x="1934422" y="1594743"/>
            <a:ext cx="7939889" cy="381017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PE"/>
          </a:p>
        </p:txBody>
      </p:sp>
      <p:sp>
        <p:nvSpPr>
          <p:cNvPr id="3" name="Rectángulo 2"/>
          <p:cNvSpPr/>
          <p:nvPr/>
        </p:nvSpPr>
        <p:spPr>
          <a:xfrm>
            <a:off x="3048000" y="2413338"/>
            <a:ext cx="6096000" cy="2031325"/>
          </a:xfrm>
          <a:prstGeom prst="rect">
            <a:avLst/>
          </a:prstGeom>
        </p:spPr>
        <p:txBody>
          <a:bodyPr>
            <a:spAutoFit/>
          </a:bodyPr>
          <a:lstStyle/>
          <a:p>
            <a:r>
              <a:rPr lang="es-MX" dirty="0"/>
              <a:t>Toda acción planteada para la consolidación debe contemplar, como </a:t>
            </a:r>
            <a:r>
              <a:rPr lang="es-MX" b="1" dirty="0"/>
              <a:t>elemento transversal</a:t>
            </a:r>
            <a:r>
              <a:rPr lang="es-MX" dirty="0"/>
              <a:t>, el brindar </a:t>
            </a:r>
            <a:r>
              <a:rPr lang="es-MX" b="1" dirty="0">
                <a:solidFill>
                  <a:srgbClr val="C00000"/>
                </a:solidFill>
              </a:rPr>
              <a:t>soporte </a:t>
            </a:r>
            <a:r>
              <a:rPr lang="es-MX" b="1" dirty="0" err="1">
                <a:solidFill>
                  <a:srgbClr val="C00000"/>
                </a:solidFill>
              </a:rPr>
              <a:t>socioafectivo</a:t>
            </a:r>
            <a:r>
              <a:rPr lang="es-MX" b="1" dirty="0">
                <a:solidFill>
                  <a:srgbClr val="C00000"/>
                </a:solidFill>
              </a:rPr>
              <a:t> </a:t>
            </a:r>
            <a:r>
              <a:rPr lang="es-MX" dirty="0"/>
              <a:t>a los y las estudiantes. El soporte </a:t>
            </a:r>
            <a:r>
              <a:rPr lang="es-MX" dirty="0" err="1"/>
              <a:t>socioafectivo</a:t>
            </a:r>
            <a:r>
              <a:rPr lang="es-MX" dirty="0"/>
              <a:t> se puede abordar en </a:t>
            </a:r>
            <a:r>
              <a:rPr lang="es-MX" b="1" dirty="0"/>
              <a:t>acciones cotidianas </a:t>
            </a:r>
            <a:r>
              <a:rPr lang="es-MX" dirty="0"/>
              <a:t>en las que se promueva el cuidado común y el desarrollo de lazos sociales fundados en el </a:t>
            </a:r>
            <a:r>
              <a:rPr lang="es-MX" b="1" dirty="0"/>
              <a:t>buen trato, el reconocimiento de la dignidad de toda persona, el reconocimiento de los deberes y el resguardo de los derechos</a:t>
            </a:r>
            <a:r>
              <a:rPr lang="es-MX" dirty="0"/>
              <a:t>.</a:t>
            </a:r>
            <a:endParaRPr lang="es-PE" dirty="0"/>
          </a:p>
        </p:txBody>
      </p:sp>
    </p:spTree>
    <p:extLst>
      <p:ext uri="{BB962C8B-B14F-4D97-AF65-F5344CB8AC3E}">
        <p14:creationId xmlns:p14="http://schemas.microsoft.com/office/powerpoint/2010/main" val="33840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Gestion educati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593" y="1614462"/>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93414" y="563074"/>
            <a:ext cx="3552092" cy="400110"/>
          </a:xfrm>
          <a:prstGeom prst="rect">
            <a:avLst/>
          </a:prstGeom>
          <a:noFill/>
        </p:spPr>
        <p:txBody>
          <a:bodyPr wrap="square" rtlCol="0">
            <a:spAutoFit/>
          </a:bodyPr>
          <a:lstStyle/>
          <a:p>
            <a:r>
              <a:rPr lang="es-PE" sz="2000" dirty="0"/>
              <a:t>Precisando...</a:t>
            </a:r>
          </a:p>
        </p:txBody>
      </p:sp>
      <p:pic>
        <p:nvPicPr>
          <p:cNvPr id="5" name="Picture 4" descr="Profesor Fondo Blanco - Banco de fotos e imágenes de stock - iStoc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429" y="642571"/>
            <a:ext cx="3886200" cy="58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74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0" y="863272"/>
            <a:ext cx="4504438" cy="369332"/>
          </a:xfrm>
          <a:prstGeom prst="rect">
            <a:avLst/>
          </a:prstGeom>
          <a:solidFill>
            <a:schemeClr val="accent4">
              <a:lumMod val="40000"/>
              <a:lumOff val="60000"/>
            </a:schemeClr>
          </a:solidFill>
        </p:spPr>
        <p:txBody>
          <a:bodyPr wrap="none">
            <a:spAutoFit/>
          </a:bodyPr>
          <a:lstStyle/>
          <a:p>
            <a:r>
              <a:rPr lang="es-MX" dirty="0"/>
              <a:t>Evaluación diagnóstica como punto de partida</a:t>
            </a:r>
            <a:endParaRPr lang="es-PE" dirty="0"/>
          </a:p>
        </p:txBody>
      </p:sp>
      <p:sp>
        <p:nvSpPr>
          <p:cNvPr id="4" name="Rectángulo 3"/>
          <p:cNvSpPr/>
          <p:nvPr/>
        </p:nvSpPr>
        <p:spPr>
          <a:xfrm>
            <a:off x="3392032" y="1668876"/>
            <a:ext cx="6096000" cy="1200329"/>
          </a:xfrm>
          <a:prstGeom prst="rect">
            <a:avLst/>
          </a:prstGeom>
        </p:spPr>
        <p:txBody>
          <a:bodyPr>
            <a:spAutoFit/>
          </a:bodyPr>
          <a:lstStyle/>
          <a:p>
            <a:r>
              <a:rPr lang="es-MX" dirty="0"/>
              <a:t>El año 2022, se hace necesario prestar especial atención a este proceso de evaluación diagnóstica al inicio y durante todo el año escolar, para identificar necesidades de aprendizaje de los y las estudiantes.</a:t>
            </a:r>
            <a:endParaRPr lang="es-PE" dirty="0"/>
          </a:p>
        </p:txBody>
      </p:sp>
      <p:sp>
        <p:nvSpPr>
          <p:cNvPr id="5" name="Rectángulo 4"/>
          <p:cNvSpPr/>
          <p:nvPr/>
        </p:nvSpPr>
        <p:spPr>
          <a:xfrm>
            <a:off x="3392032" y="3171131"/>
            <a:ext cx="6096000" cy="2031325"/>
          </a:xfrm>
          <a:prstGeom prst="rect">
            <a:avLst/>
          </a:prstGeom>
        </p:spPr>
        <p:txBody>
          <a:bodyPr>
            <a:spAutoFit/>
          </a:bodyPr>
          <a:lstStyle/>
          <a:p>
            <a:r>
              <a:rPr lang="es-MX" dirty="0"/>
              <a:t>Los docentes deberán trabajar con sus estudiantes desde el nivel de aprendizaje en el que se encuentran con la intención de que todos avancen hacia los niveles esperados en el desarrollo de sus competencias. Para ello, los docentes </a:t>
            </a:r>
            <a:r>
              <a:rPr lang="es-MX" b="1" dirty="0">
                <a:solidFill>
                  <a:srgbClr val="C00000"/>
                </a:solidFill>
              </a:rPr>
              <a:t>planificarán experiencias de aprendizaje que propicien el desarrollo de procesos de aprendizaje híbridos, es decir, para tiempos y espacios a distancia y presencial.</a:t>
            </a:r>
            <a:endParaRPr lang="es-PE" b="1" dirty="0">
              <a:solidFill>
                <a:srgbClr val="C00000"/>
              </a:solidFill>
            </a:endParaRPr>
          </a:p>
        </p:txBody>
      </p:sp>
    </p:spTree>
    <p:extLst>
      <p:ext uri="{BB962C8B-B14F-4D97-AF65-F5344CB8AC3E}">
        <p14:creationId xmlns:p14="http://schemas.microsoft.com/office/powerpoint/2010/main" val="612384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178867" y="1510938"/>
            <a:ext cx="6096000" cy="646331"/>
          </a:xfrm>
          <a:prstGeom prst="rect">
            <a:avLst/>
          </a:prstGeom>
          <a:solidFill>
            <a:schemeClr val="accent2">
              <a:lumMod val="40000"/>
              <a:lumOff val="60000"/>
            </a:schemeClr>
          </a:solidFill>
        </p:spPr>
        <p:txBody>
          <a:bodyPr>
            <a:spAutoFit/>
          </a:bodyPr>
          <a:lstStyle/>
          <a:p>
            <a:r>
              <a:rPr lang="es-MX" dirty="0"/>
              <a:t>Planificación de experiencias de aprendizaje para el desarrollo de procesos de aprendizaje híbridos</a:t>
            </a:r>
            <a:endParaRPr lang="es-PE" dirty="0"/>
          </a:p>
        </p:txBody>
      </p:sp>
      <p:sp>
        <p:nvSpPr>
          <p:cNvPr id="4" name="Rectángulo 3"/>
          <p:cNvSpPr/>
          <p:nvPr/>
        </p:nvSpPr>
        <p:spPr>
          <a:xfrm>
            <a:off x="256515" y="806255"/>
            <a:ext cx="1922352" cy="369332"/>
          </a:xfrm>
          <a:prstGeom prst="rect">
            <a:avLst/>
          </a:prstGeom>
          <a:solidFill>
            <a:schemeClr val="accent4">
              <a:lumMod val="40000"/>
              <a:lumOff val="60000"/>
            </a:schemeClr>
          </a:solidFill>
        </p:spPr>
        <p:txBody>
          <a:bodyPr wrap="square">
            <a:spAutoFit/>
          </a:bodyPr>
          <a:lstStyle/>
          <a:p>
            <a:r>
              <a:rPr lang="es-MX" dirty="0"/>
              <a:t>POR LO TANTO:</a:t>
            </a:r>
            <a:endParaRPr lang="es-PE" dirty="0"/>
          </a:p>
        </p:txBody>
      </p:sp>
      <p:sp>
        <p:nvSpPr>
          <p:cNvPr id="5" name="Rectángulo 4"/>
          <p:cNvSpPr/>
          <p:nvPr/>
        </p:nvSpPr>
        <p:spPr>
          <a:xfrm>
            <a:off x="1095469" y="2525917"/>
            <a:ext cx="8302028" cy="646331"/>
          </a:xfrm>
          <a:prstGeom prst="rect">
            <a:avLst/>
          </a:prstGeom>
        </p:spPr>
        <p:txBody>
          <a:bodyPr wrap="square">
            <a:spAutoFit/>
          </a:bodyPr>
          <a:lstStyle/>
          <a:p>
            <a:r>
              <a:rPr lang="es-MX" dirty="0"/>
              <a:t>Las experiencias de aprendizaje </a:t>
            </a:r>
            <a:r>
              <a:rPr lang="es-MX" b="1" dirty="0">
                <a:solidFill>
                  <a:srgbClr val="C00000"/>
                </a:solidFill>
              </a:rPr>
              <a:t>deben combinar formas diversas </a:t>
            </a:r>
            <a:r>
              <a:rPr lang="es-MX" dirty="0"/>
              <a:t>de aprendizaje </a:t>
            </a:r>
            <a:r>
              <a:rPr lang="es-MX" b="1" dirty="0"/>
              <a:t>según</a:t>
            </a:r>
            <a:r>
              <a:rPr lang="es-MX" dirty="0"/>
              <a:t> las condiciones y características del </a:t>
            </a:r>
            <a:r>
              <a:rPr lang="es-MX" b="1" dirty="0"/>
              <a:t>contexto</a:t>
            </a:r>
            <a:r>
              <a:rPr lang="es-MX" dirty="0"/>
              <a:t>, lo que implica:</a:t>
            </a:r>
            <a:endParaRPr lang="es-PE" dirty="0"/>
          </a:p>
        </p:txBody>
      </p:sp>
      <p:sp>
        <p:nvSpPr>
          <p:cNvPr id="6" name="Rectángulo 5"/>
          <p:cNvSpPr/>
          <p:nvPr/>
        </p:nvSpPr>
        <p:spPr>
          <a:xfrm>
            <a:off x="1611517" y="3444533"/>
            <a:ext cx="7858408" cy="923330"/>
          </a:xfrm>
          <a:prstGeom prst="rect">
            <a:avLst/>
          </a:prstGeom>
          <a:solidFill>
            <a:srgbClr val="FFC000"/>
          </a:solidFill>
        </p:spPr>
        <p:txBody>
          <a:bodyPr wrap="square">
            <a:spAutoFit/>
          </a:bodyPr>
          <a:lstStyle/>
          <a:p>
            <a:pPr marL="271463" indent="-271463"/>
            <a:r>
              <a:rPr lang="es-MX" dirty="0"/>
              <a:t>1. La planificación de una misma experiencia de aprendizaje debe comprender la combinación articulada de actividades que se desarrollen en momentos de trabajo presencial y a distancia a lo largo de la experiencia.</a:t>
            </a:r>
            <a:endParaRPr lang="es-PE" dirty="0"/>
          </a:p>
        </p:txBody>
      </p:sp>
      <p:sp>
        <p:nvSpPr>
          <p:cNvPr id="7" name="Rectángulo 6"/>
          <p:cNvSpPr/>
          <p:nvPr/>
        </p:nvSpPr>
        <p:spPr>
          <a:xfrm>
            <a:off x="1611517" y="4780726"/>
            <a:ext cx="7858408" cy="646331"/>
          </a:xfrm>
          <a:prstGeom prst="rect">
            <a:avLst/>
          </a:prstGeom>
          <a:solidFill>
            <a:srgbClr val="FFC000"/>
          </a:solidFill>
        </p:spPr>
        <p:txBody>
          <a:bodyPr wrap="square">
            <a:spAutoFit/>
          </a:bodyPr>
          <a:lstStyle/>
          <a:p>
            <a:pPr marL="271463" indent="-271463"/>
            <a:r>
              <a:rPr lang="es-MX" dirty="0"/>
              <a:t>2. Deben ser SIGNIFICATIVAS y coherentes. Deben propiciar el desarrollo del pensamiento complejo y sistémico. SITUACIONES SIGNIFICATIVAS</a:t>
            </a:r>
            <a:endParaRPr lang="es-PE" dirty="0"/>
          </a:p>
        </p:txBody>
      </p:sp>
      <p:sp>
        <p:nvSpPr>
          <p:cNvPr id="8" name="Flecha abajo 7"/>
          <p:cNvSpPr/>
          <p:nvPr/>
        </p:nvSpPr>
        <p:spPr>
          <a:xfrm>
            <a:off x="4943192" y="2227152"/>
            <a:ext cx="597529" cy="2987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0" name="Conector angular 9"/>
          <p:cNvCxnSpPr>
            <a:stCxn id="5" idx="1"/>
            <a:endCxn id="6" idx="1"/>
          </p:cNvCxnSpPr>
          <p:nvPr/>
        </p:nvCxnSpPr>
        <p:spPr>
          <a:xfrm rot="10800000" flipH="1" flipV="1">
            <a:off x="1095469" y="2849082"/>
            <a:ext cx="516048" cy="1057115"/>
          </a:xfrm>
          <a:prstGeom prst="bentConnector3">
            <a:avLst>
              <a:gd name="adj1" fmla="val -4429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a:stCxn id="5" idx="1"/>
            <a:endCxn id="7" idx="1"/>
          </p:cNvCxnSpPr>
          <p:nvPr/>
        </p:nvCxnSpPr>
        <p:spPr>
          <a:xfrm rot="10800000" flipH="1" flipV="1">
            <a:off x="1095469" y="2849082"/>
            <a:ext cx="516048" cy="2254809"/>
          </a:xfrm>
          <a:prstGeom prst="bentConnector3">
            <a:avLst>
              <a:gd name="adj1" fmla="val -44298"/>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056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8" name="Elipse 7"/>
          <p:cNvSpPr/>
          <p:nvPr/>
        </p:nvSpPr>
        <p:spPr>
          <a:xfrm>
            <a:off x="7478162" y="1910281"/>
            <a:ext cx="3576119" cy="297859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3" name="Rectángulo 2"/>
          <p:cNvSpPr/>
          <p:nvPr/>
        </p:nvSpPr>
        <p:spPr>
          <a:xfrm>
            <a:off x="1255414" y="731130"/>
            <a:ext cx="6096000" cy="923330"/>
          </a:xfrm>
          <a:prstGeom prst="rect">
            <a:avLst/>
          </a:prstGeom>
          <a:solidFill>
            <a:schemeClr val="accent4"/>
          </a:solidFill>
        </p:spPr>
        <p:txBody>
          <a:bodyPr>
            <a:spAutoFit/>
          </a:bodyPr>
          <a:lstStyle/>
          <a:p>
            <a:pPr marL="271463" indent="-271463"/>
            <a:r>
              <a:rPr lang="es-MX" dirty="0"/>
              <a:t>3. Estas situaciones plantean retos, desafíos y problemáticas de distinta naturaleza que constituyen experiencias retadoras e interesantes de resolver para los y las estudiantes.</a:t>
            </a:r>
            <a:endParaRPr lang="es-PE" dirty="0"/>
          </a:p>
        </p:txBody>
      </p:sp>
      <p:sp>
        <p:nvSpPr>
          <p:cNvPr id="4" name="Rectángulo 3"/>
          <p:cNvSpPr/>
          <p:nvPr/>
        </p:nvSpPr>
        <p:spPr>
          <a:xfrm>
            <a:off x="1255414" y="1806290"/>
            <a:ext cx="6096000" cy="923330"/>
          </a:xfrm>
          <a:prstGeom prst="rect">
            <a:avLst/>
          </a:prstGeom>
          <a:solidFill>
            <a:schemeClr val="accent4"/>
          </a:solidFill>
        </p:spPr>
        <p:txBody>
          <a:bodyPr>
            <a:spAutoFit/>
          </a:bodyPr>
          <a:lstStyle/>
          <a:p>
            <a:pPr marL="180975" indent="-180975"/>
            <a:r>
              <a:rPr lang="es-MX" dirty="0"/>
              <a:t>4. Deben contener un conjunto de actividades que conducen a los y las estudiantes a enfrentar una situación, un desafío o problema complejo. </a:t>
            </a:r>
            <a:endParaRPr lang="es-PE" dirty="0"/>
          </a:p>
        </p:txBody>
      </p:sp>
      <p:sp>
        <p:nvSpPr>
          <p:cNvPr id="5" name="Rectángulo 4"/>
          <p:cNvSpPr/>
          <p:nvPr/>
        </p:nvSpPr>
        <p:spPr>
          <a:xfrm>
            <a:off x="1264468" y="2922067"/>
            <a:ext cx="6096000" cy="923330"/>
          </a:xfrm>
          <a:prstGeom prst="rect">
            <a:avLst/>
          </a:prstGeom>
          <a:solidFill>
            <a:schemeClr val="accent4"/>
          </a:solidFill>
        </p:spPr>
        <p:txBody>
          <a:bodyPr>
            <a:spAutoFit/>
          </a:bodyPr>
          <a:lstStyle/>
          <a:p>
            <a:pPr marL="271463" indent="-271463"/>
            <a:r>
              <a:rPr lang="es-MX" dirty="0"/>
              <a:t>5. Los momentos presenciales y sincrónicos deben ser aprovechados para realizar procesos de mediación y retroalimentación.</a:t>
            </a:r>
            <a:endParaRPr lang="es-PE" dirty="0"/>
          </a:p>
        </p:txBody>
      </p:sp>
      <p:sp>
        <p:nvSpPr>
          <p:cNvPr id="6" name="Rectángulo 5"/>
          <p:cNvSpPr/>
          <p:nvPr/>
        </p:nvSpPr>
        <p:spPr>
          <a:xfrm>
            <a:off x="1255414" y="3964178"/>
            <a:ext cx="6096000" cy="1754326"/>
          </a:xfrm>
          <a:prstGeom prst="rect">
            <a:avLst/>
          </a:prstGeom>
          <a:solidFill>
            <a:schemeClr val="accent4"/>
          </a:solidFill>
        </p:spPr>
        <p:txBody>
          <a:bodyPr>
            <a:spAutoFit/>
          </a:bodyPr>
          <a:lstStyle/>
          <a:p>
            <a:pPr marL="271463" indent="-271463"/>
            <a:r>
              <a:rPr lang="es-MX" dirty="0"/>
              <a:t>6. Los momentos a distancia y asincrónicos deben ser aprovechados, principalmente, para el desarrollo de trabajo individual a partir de las orientaciones recibidas en el trabajo presencial o sincrónico, así como orientar el uso de materiales educativos o recursos para que los realicen de forma autónoma en compañía de la familia</a:t>
            </a:r>
            <a:endParaRPr lang="es-PE" dirty="0"/>
          </a:p>
        </p:txBody>
      </p:sp>
      <p:sp>
        <p:nvSpPr>
          <p:cNvPr id="7" name="Rectángulo 6"/>
          <p:cNvSpPr/>
          <p:nvPr/>
        </p:nvSpPr>
        <p:spPr>
          <a:xfrm>
            <a:off x="8211492" y="2452249"/>
            <a:ext cx="2408223" cy="1938992"/>
          </a:xfrm>
          <a:prstGeom prst="rect">
            <a:avLst/>
          </a:prstGeom>
        </p:spPr>
        <p:txBody>
          <a:bodyPr wrap="square">
            <a:spAutoFit/>
          </a:bodyPr>
          <a:lstStyle/>
          <a:p>
            <a:r>
              <a:rPr lang="es-MX" sz="1200" dirty="0"/>
              <a:t>Durante la mediación que el docente u otro actor educativo </a:t>
            </a:r>
            <a:r>
              <a:rPr lang="es-MX" sz="1200" b="1" dirty="0"/>
              <a:t>analiza el proceso de aprendizaje de cada estudiante y determina en qué momentos requiere de mayor apoyo</a:t>
            </a:r>
            <a:r>
              <a:rPr lang="es-MX" sz="1200" dirty="0"/>
              <a:t>, ya sea para comprender la situación planteada, analizar los recursos con los que cuenta y los que requiere conseguir o investigar para resolverla.</a:t>
            </a:r>
            <a:endParaRPr lang="es-PE" sz="1200" dirty="0"/>
          </a:p>
        </p:txBody>
      </p:sp>
      <p:cxnSp>
        <p:nvCxnSpPr>
          <p:cNvPr id="10" name="Conector recto de flecha 9"/>
          <p:cNvCxnSpPr/>
          <p:nvPr/>
        </p:nvCxnSpPr>
        <p:spPr>
          <a:xfrm flipV="1">
            <a:off x="5350598" y="3485584"/>
            <a:ext cx="2507810" cy="90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41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2260349" y="961124"/>
            <a:ext cx="6096000" cy="1477328"/>
          </a:xfrm>
          <a:prstGeom prst="rect">
            <a:avLst/>
          </a:prstGeom>
          <a:solidFill>
            <a:schemeClr val="accent4"/>
          </a:solidFill>
        </p:spPr>
        <p:txBody>
          <a:bodyPr>
            <a:spAutoFit/>
          </a:bodyPr>
          <a:lstStyle/>
          <a:p>
            <a:pPr marL="180975" indent="-180975"/>
            <a:r>
              <a:rPr lang="es-MX" dirty="0"/>
              <a:t>7. Deben considerar el aprovechamiento de espacios diversos en el territorio (poblado, comunidad, localidad o distrito), para lo cual se requiere determinar con qué espacios se cuenta y determinar cómo se podrían aprovechar para desarrollar procesos de aprendizaje al aire libre.</a:t>
            </a:r>
            <a:endParaRPr lang="es-PE" dirty="0"/>
          </a:p>
        </p:txBody>
      </p:sp>
      <p:sp>
        <p:nvSpPr>
          <p:cNvPr id="4" name="Rectángulo 3"/>
          <p:cNvSpPr/>
          <p:nvPr/>
        </p:nvSpPr>
        <p:spPr>
          <a:xfrm>
            <a:off x="2187921" y="2828836"/>
            <a:ext cx="6096000" cy="1477328"/>
          </a:xfrm>
          <a:prstGeom prst="rect">
            <a:avLst/>
          </a:prstGeom>
          <a:solidFill>
            <a:schemeClr val="accent4"/>
          </a:solidFill>
        </p:spPr>
        <p:txBody>
          <a:bodyPr>
            <a:spAutoFit/>
          </a:bodyPr>
          <a:lstStyle/>
          <a:p>
            <a:pPr marL="271463" indent="-271463"/>
            <a:r>
              <a:rPr lang="es-MX" dirty="0"/>
              <a:t>8. La promoción de uso de los recursos, como tabletas, cuadernos de trabajo, espacios educativos, recursos digitales, celulares, entre otros, debe ser aprovechado tanto para el trabajo presencial como para el que se da a distancia.</a:t>
            </a:r>
            <a:endParaRPr lang="es-PE" dirty="0"/>
          </a:p>
        </p:txBody>
      </p:sp>
    </p:spTree>
    <p:extLst>
      <p:ext uri="{BB962C8B-B14F-4D97-AF65-F5344CB8AC3E}">
        <p14:creationId xmlns:p14="http://schemas.microsoft.com/office/powerpoint/2010/main" val="35213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redondeado 2"/>
          <p:cNvSpPr/>
          <p:nvPr/>
        </p:nvSpPr>
        <p:spPr>
          <a:xfrm>
            <a:off x="5983409" y="4397607"/>
            <a:ext cx="4503634" cy="1922804"/>
          </a:xfrm>
          <a:prstGeom prst="roundRect">
            <a:avLst/>
          </a:prstGeom>
          <a:solidFill>
            <a:srgbClr val="00CC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PE"/>
          </a:p>
        </p:txBody>
      </p:sp>
      <p:pic>
        <p:nvPicPr>
          <p:cNvPr id="4" name="Picture 10" descr="DIMENSIONES DE LA GESTIÓN EDUCATIVA"/>
          <p:cNvPicPr>
            <a:picLocks noChangeAspect="1" noChangeArrowheads="1"/>
          </p:cNvPicPr>
          <p:nvPr/>
        </p:nvPicPr>
        <p:blipFill>
          <a:blip r:embed="rId3">
            <a:clrChange>
              <a:clrFrom>
                <a:srgbClr val="FFE8C9"/>
              </a:clrFrom>
              <a:clrTo>
                <a:srgbClr val="FFE8C9">
                  <a:alpha val="0"/>
                </a:srgbClr>
              </a:clrTo>
            </a:clrChange>
            <a:extLst>
              <a:ext uri="{28A0092B-C50C-407E-A947-70E740481C1C}">
                <a14:useLocalDpi xmlns:a14="http://schemas.microsoft.com/office/drawing/2010/main" val="0"/>
              </a:ext>
            </a:extLst>
          </a:blip>
          <a:srcRect/>
          <a:stretch>
            <a:fillRect/>
          </a:stretch>
        </p:blipFill>
        <p:spPr bwMode="auto">
          <a:xfrm>
            <a:off x="438585" y="1717703"/>
            <a:ext cx="4952618" cy="357721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749202" y="2815633"/>
            <a:ext cx="4499573" cy="830997"/>
          </a:xfrm>
          <a:prstGeom prst="rect">
            <a:avLst/>
          </a:prstGeom>
          <a:noFill/>
        </p:spPr>
        <p:txBody>
          <a:bodyPr wrap="square" rtlCol="0">
            <a:spAutoFit/>
          </a:bodyPr>
          <a:lstStyle/>
          <a:p>
            <a:pPr algn="ctr"/>
            <a:r>
              <a:rPr lang="es-PE" sz="4800" dirty="0">
                <a:solidFill>
                  <a:srgbClr val="C00000"/>
                </a:solidFill>
              </a:rPr>
              <a:t>OPERATIVIZAR</a:t>
            </a:r>
          </a:p>
        </p:txBody>
      </p:sp>
      <p:sp>
        <p:nvSpPr>
          <p:cNvPr id="6" name="CuadroTexto 5"/>
          <p:cNvSpPr txBox="1"/>
          <p:nvPr/>
        </p:nvSpPr>
        <p:spPr>
          <a:xfrm>
            <a:off x="818279" y="670639"/>
            <a:ext cx="4499573" cy="584775"/>
          </a:xfrm>
          <a:prstGeom prst="rect">
            <a:avLst/>
          </a:prstGeom>
          <a:noFill/>
        </p:spPr>
        <p:txBody>
          <a:bodyPr wrap="square" rtlCol="0">
            <a:spAutoFit/>
          </a:bodyPr>
          <a:lstStyle/>
          <a:p>
            <a:pPr algn="ctr"/>
            <a:r>
              <a:rPr lang="es-PE" sz="3200" dirty="0">
                <a:solidFill>
                  <a:srgbClr val="C00000"/>
                </a:solidFill>
              </a:rPr>
              <a:t>LINEAMIENTOS</a:t>
            </a:r>
          </a:p>
        </p:txBody>
      </p:sp>
      <p:sp>
        <p:nvSpPr>
          <p:cNvPr id="7" name="CuadroTexto 6"/>
          <p:cNvSpPr txBox="1"/>
          <p:nvPr/>
        </p:nvSpPr>
        <p:spPr>
          <a:xfrm>
            <a:off x="5612469" y="645002"/>
            <a:ext cx="4499573" cy="646331"/>
          </a:xfrm>
          <a:prstGeom prst="rect">
            <a:avLst/>
          </a:prstGeom>
          <a:noFill/>
        </p:spPr>
        <p:txBody>
          <a:bodyPr wrap="square" rtlCol="0">
            <a:spAutoFit/>
          </a:bodyPr>
          <a:lstStyle/>
          <a:p>
            <a:pPr algn="ctr"/>
            <a:r>
              <a:rPr lang="es-PE" sz="3600" b="1" dirty="0">
                <a:solidFill>
                  <a:schemeClr val="tx2">
                    <a:lumMod val="75000"/>
                    <a:lumOff val="25000"/>
                  </a:schemeClr>
                </a:solidFill>
              </a:rPr>
              <a:t>EJECUCIÓN</a:t>
            </a:r>
          </a:p>
        </p:txBody>
      </p:sp>
      <p:sp>
        <p:nvSpPr>
          <p:cNvPr id="8" name="Flecha abajo 7"/>
          <p:cNvSpPr/>
          <p:nvPr/>
        </p:nvSpPr>
        <p:spPr>
          <a:xfrm>
            <a:off x="2718916" y="1261301"/>
            <a:ext cx="675118" cy="376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Flecha abajo 8"/>
          <p:cNvSpPr/>
          <p:nvPr/>
        </p:nvSpPr>
        <p:spPr>
          <a:xfrm rot="16200000">
            <a:off x="5393749" y="868194"/>
            <a:ext cx="675118" cy="376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Flecha abajo 9"/>
          <p:cNvSpPr/>
          <p:nvPr/>
        </p:nvSpPr>
        <p:spPr>
          <a:xfrm>
            <a:off x="7564382" y="1893688"/>
            <a:ext cx="675118" cy="376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Flecha abajo 10"/>
          <p:cNvSpPr/>
          <p:nvPr/>
        </p:nvSpPr>
        <p:spPr>
          <a:xfrm>
            <a:off x="7692569" y="3867766"/>
            <a:ext cx="675118" cy="376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CuadroTexto 11"/>
          <p:cNvSpPr txBox="1"/>
          <p:nvPr/>
        </p:nvSpPr>
        <p:spPr>
          <a:xfrm>
            <a:off x="6117900" y="4661834"/>
            <a:ext cx="4499573" cy="1569660"/>
          </a:xfrm>
          <a:prstGeom prst="rect">
            <a:avLst/>
          </a:prstGeom>
          <a:noFill/>
        </p:spPr>
        <p:txBody>
          <a:bodyPr wrap="square" rtlCol="0">
            <a:spAutoFit/>
          </a:bodyPr>
          <a:lstStyle/>
          <a:p>
            <a:pPr algn="ctr"/>
            <a:r>
              <a:rPr lang="es-PE" sz="3200" dirty="0">
                <a:solidFill>
                  <a:schemeClr val="bg1"/>
                </a:solidFill>
              </a:rPr>
              <a:t>INSTRUMENTOS O HERRAMIENTAS DE GESTIÓN</a:t>
            </a:r>
          </a:p>
        </p:txBody>
      </p:sp>
    </p:spTree>
    <p:extLst>
      <p:ext uri="{BB962C8B-B14F-4D97-AF65-F5344CB8AC3E}">
        <p14:creationId xmlns:p14="http://schemas.microsoft.com/office/powerpoint/2010/main" val="240903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Instrumentos de gestión 2019"/>
          <p:cNvPicPr>
            <a:picLocks noChangeAspect="1" noChangeArrowheads="1"/>
          </p:cNvPicPr>
          <p:nvPr/>
        </p:nvPicPr>
        <p:blipFill rotWithShape="1">
          <a:blip r:embed="rId3">
            <a:extLst>
              <a:ext uri="{28A0092B-C50C-407E-A947-70E740481C1C}">
                <a14:useLocalDpi xmlns:a14="http://schemas.microsoft.com/office/drawing/2010/main" val="0"/>
              </a:ext>
            </a:extLst>
          </a:blip>
          <a:srcRect l="47013" t="71045" b="5962"/>
          <a:stretch/>
        </p:blipFill>
        <p:spPr bwMode="auto">
          <a:xfrm>
            <a:off x="7135737" y="5623133"/>
            <a:ext cx="3779881" cy="922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strumentos de gestión 2019"/>
          <p:cNvPicPr>
            <a:picLocks noChangeAspect="1" noChangeArrowheads="1"/>
          </p:cNvPicPr>
          <p:nvPr/>
        </p:nvPicPr>
        <p:blipFill rotWithShape="1">
          <a:blip r:embed="rId3">
            <a:extLst>
              <a:ext uri="{28A0092B-C50C-407E-A947-70E740481C1C}">
                <a14:useLocalDpi xmlns:a14="http://schemas.microsoft.com/office/drawing/2010/main" val="0"/>
              </a:ext>
            </a:extLst>
          </a:blip>
          <a:srcRect b="80475"/>
          <a:stretch/>
        </p:blipFill>
        <p:spPr bwMode="auto">
          <a:xfrm>
            <a:off x="2457452" y="4403577"/>
            <a:ext cx="7133570" cy="783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ock Vector Ilustración De Dibujos Animados Joven Empresaria En Traje De  La Celebración Gran Señal En Blanco. Ilustraciones Vectoriales, Clip Art  Vectorizado Libre De Derechos. Image 3580466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143" y="2571750"/>
            <a:ext cx="3181350" cy="42862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angular 5"/>
          <p:cNvCxnSpPr>
            <a:stCxn id="4" idx="0"/>
            <a:endCxn id="9" idx="3"/>
          </p:cNvCxnSpPr>
          <p:nvPr/>
        </p:nvCxnSpPr>
        <p:spPr>
          <a:xfrm rot="5400000" flipH="1" flipV="1">
            <a:off x="5503291" y="2708669"/>
            <a:ext cx="2215854" cy="1173962"/>
          </a:xfrm>
          <a:prstGeom prst="bentConnector4">
            <a:avLst>
              <a:gd name="adj1" fmla="val 27631"/>
              <a:gd name="adj2" fmla="val 11947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angular 6"/>
          <p:cNvCxnSpPr>
            <a:stCxn id="4" idx="2"/>
            <a:endCxn id="3" idx="0"/>
          </p:cNvCxnSpPr>
          <p:nvPr/>
        </p:nvCxnSpPr>
        <p:spPr>
          <a:xfrm rot="16200000" flipH="1">
            <a:off x="7307040" y="3904494"/>
            <a:ext cx="435835" cy="3001441"/>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3375589" y="1196411"/>
            <a:ext cx="3822610" cy="1982624"/>
            <a:chOff x="3375589" y="1196411"/>
            <a:chExt cx="3822610" cy="1982624"/>
          </a:xfrm>
        </p:grpSpPr>
        <p:pic>
          <p:nvPicPr>
            <p:cNvPr id="9" name="Picture 2" descr="Instrumentos de gestión 2019"/>
            <p:cNvPicPr>
              <a:picLocks noChangeAspect="1" noChangeArrowheads="1"/>
            </p:cNvPicPr>
            <p:nvPr/>
          </p:nvPicPr>
          <p:blipFill rotWithShape="1">
            <a:blip r:embed="rId3">
              <a:extLst>
                <a:ext uri="{28A0092B-C50C-407E-A947-70E740481C1C}">
                  <a14:useLocalDpi xmlns:a14="http://schemas.microsoft.com/office/drawing/2010/main" val="0"/>
                </a:ext>
              </a:extLst>
            </a:blip>
            <a:srcRect l="46414" t="21015" b="29593"/>
            <a:stretch/>
          </p:blipFill>
          <p:spPr bwMode="auto">
            <a:xfrm>
              <a:off x="3375589" y="1196411"/>
              <a:ext cx="3822610" cy="198262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6417892" y="2546647"/>
              <a:ext cx="640934" cy="276999"/>
            </a:xfrm>
            <a:prstGeom prst="rect">
              <a:avLst/>
            </a:prstGeom>
            <a:solidFill>
              <a:schemeClr val="bg1">
                <a:lumMod val="65000"/>
              </a:schemeClr>
            </a:solidFill>
          </p:spPr>
          <p:txBody>
            <a:bodyPr wrap="square" rtlCol="0">
              <a:spAutoFit/>
            </a:bodyPr>
            <a:lstStyle/>
            <a:p>
              <a:r>
                <a:rPr lang="es-PE" sz="1200" b="1" dirty="0"/>
                <a:t>acervo</a:t>
              </a:r>
            </a:p>
          </p:txBody>
        </p:sp>
      </p:grpSp>
    </p:spTree>
    <p:extLst>
      <p:ext uri="{BB962C8B-B14F-4D97-AF65-F5344CB8AC3E}">
        <p14:creationId xmlns:p14="http://schemas.microsoft.com/office/powerpoint/2010/main" val="401859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CuadroTexto 2"/>
          <p:cNvSpPr txBox="1"/>
          <p:nvPr/>
        </p:nvSpPr>
        <p:spPr>
          <a:xfrm>
            <a:off x="1192180" y="2794474"/>
            <a:ext cx="2879933" cy="369332"/>
          </a:xfrm>
          <a:prstGeom prst="rect">
            <a:avLst/>
          </a:prstGeom>
          <a:solidFill>
            <a:schemeClr val="bg2">
              <a:lumMod val="75000"/>
            </a:schemeClr>
          </a:solidFill>
          <a:ln>
            <a:solidFill>
              <a:schemeClr val="bg2">
                <a:lumMod val="90000"/>
              </a:schemeClr>
            </a:solidFill>
          </a:ln>
        </p:spPr>
        <p:txBody>
          <a:bodyPr wrap="square" rtlCol="0">
            <a:spAutoFit/>
          </a:bodyPr>
          <a:lstStyle/>
          <a:p>
            <a:r>
              <a:rPr lang="es-PE" dirty="0"/>
              <a:t>Instrumento BASE</a:t>
            </a:r>
          </a:p>
        </p:txBody>
      </p:sp>
      <p:sp>
        <p:nvSpPr>
          <p:cNvPr id="4" name="CuadroTexto 3"/>
          <p:cNvSpPr txBox="1"/>
          <p:nvPr/>
        </p:nvSpPr>
        <p:spPr>
          <a:xfrm>
            <a:off x="1354551" y="3435409"/>
            <a:ext cx="3059393" cy="369332"/>
          </a:xfrm>
          <a:prstGeom prst="rect">
            <a:avLst/>
          </a:prstGeom>
          <a:solidFill>
            <a:schemeClr val="accent2"/>
          </a:solidFill>
          <a:ln>
            <a:solidFill>
              <a:schemeClr val="accent2"/>
            </a:solidFill>
          </a:ln>
        </p:spPr>
        <p:txBody>
          <a:bodyPr wrap="square" rtlCol="0">
            <a:spAutoFit/>
          </a:bodyPr>
          <a:lstStyle/>
          <a:p>
            <a:r>
              <a:rPr lang="es-PE" dirty="0"/>
              <a:t>Instrumento 1</a:t>
            </a:r>
          </a:p>
        </p:txBody>
      </p:sp>
      <p:sp>
        <p:nvSpPr>
          <p:cNvPr id="5" name="CuadroTexto 4"/>
          <p:cNvSpPr txBox="1"/>
          <p:nvPr/>
        </p:nvSpPr>
        <p:spPr>
          <a:xfrm>
            <a:off x="1952757" y="3990886"/>
            <a:ext cx="2478279" cy="369332"/>
          </a:xfrm>
          <a:prstGeom prst="rect">
            <a:avLst/>
          </a:prstGeom>
          <a:solidFill>
            <a:schemeClr val="accent1"/>
          </a:solidFill>
          <a:ln>
            <a:solidFill>
              <a:schemeClr val="accent1"/>
            </a:solidFill>
          </a:ln>
        </p:spPr>
        <p:txBody>
          <a:bodyPr wrap="square" rtlCol="0">
            <a:spAutoFit/>
          </a:bodyPr>
          <a:lstStyle/>
          <a:p>
            <a:r>
              <a:rPr lang="es-PE" dirty="0"/>
              <a:t>Instrumento 2</a:t>
            </a:r>
          </a:p>
        </p:txBody>
      </p:sp>
      <p:sp>
        <p:nvSpPr>
          <p:cNvPr id="6" name="CuadroTexto 5"/>
          <p:cNvSpPr txBox="1"/>
          <p:nvPr/>
        </p:nvSpPr>
        <p:spPr>
          <a:xfrm>
            <a:off x="1978394" y="4546363"/>
            <a:ext cx="2478279" cy="369332"/>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r>
              <a:rPr lang="es-PE" dirty="0"/>
              <a:t>Instrumento 3</a:t>
            </a:r>
          </a:p>
        </p:txBody>
      </p:sp>
      <p:sp>
        <p:nvSpPr>
          <p:cNvPr id="7" name="CuadroTexto 6"/>
          <p:cNvSpPr txBox="1"/>
          <p:nvPr/>
        </p:nvSpPr>
        <p:spPr>
          <a:xfrm>
            <a:off x="1986940" y="5118932"/>
            <a:ext cx="2478279" cy="369332"/>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r>
              <a:rPr lang="es-PE" dirty="0"/>
              <a:t>Instrumento 4</a:t>
            </a:r>
          </a:p>
        </p:txBody>
      </p:sp>
      <p:sp>
        <p:nvSpPr>
          <p:cNvPr id="8" name="CuadroTexto 7"/>
          <p:cNvSpPr txBox="1"/>
          <p:nvPr/>
        </p:nvSpPr>
        <p:spPr>
          <a:xfrm>
            <a:off x="5029242" y="3981496"/>
            <a:ext cx="589659" cy="369332"/>
          </a:xfrm>
          <a:prstGeom prst="rect">
            <a:avLst/>
          </a:prstGeom>
          <a:solidFill>
            <a:schemeClr val="bg1">
              <a:lumMod val="65000"/>
            </a:schemeClr>
          </a:solidFill>
        </p:spPr>
        <p:txBody>
          <a:bodyPr wrap="square" rtlCol="0">
            <a:spAutoFit/>
          </a:bodyPr>
          <a:lstStyle/>
          <a:p>
            <a:pPr algn="ctr"/>
            <a:r>
              <a:rPr lang="es-PE" dirty="0"/>
              <a:t>A</a:t>
            </a:r>
          </a:p>
        </p:txBody>
      </p:sp>
      <p:sp>
        <p:nvSpPr>
          <p:cNvPr id="9" name="CuadroTexto 8"/>
          <p:cNvSpPr txBox="1"/>
          <p:nvPr/>
        </p:nvSpPr>
        <p:spPr>
          <a:xfrm>
            <a:off x="6140195" y="3981496"/>
            <a:ext cx="589659" cy="369332"/>
          </a:xfrm>
          <a:prstGeom prst="rect">
            <a:avLst/>
          </a:prstGeom>
          <a:solidFill>
            <a:schemeClr val="bg1">
              <a:lumMod val="65000"/>
            </a:schemeClr>
          </a:solidFill>
        </p:spPr>
        <p:txBody>
          <a:bodyPr wrap="square" rtlCol="0">
            <a:spAutoFit/>
          </a:bodyPr>
          <a:lstStyle/>
          <a:p>
            <a:pPr algn="ctr"/>
            <a:r>
              <a:rPr lang="es-PE" dirty="0"/>
              <a:t>B</a:t>
            </a:r>
          </a:p>
        </p:txBody>
      </p:sp>
      <p:sp>
        <p:nvSpPr>
          <p:cNvPr id="10" name="CuadroTexto 9"/>
          <p:cNvSpPr txBox="1"/>
          <p:nvPr/>
        </p:nvSpPr>
        <p:spPr>
          <a:xfrm>
            <a:off x="1910028" y="854580"/>
            <a:ext cx="6041876" cy="369332"/>
          </a:xfrm>
          <a:prstGeom prst="rect">
            <a:avLst/>
          </a:prstGeom>
          <a:noFill/>
        </p:spPr>
        <p:txBody>
          <a:bodyPr wrap="square" rtlCol="0">
            <a:spAutoFit/>
          </a:bodyPr>
          <a:lstStyle/>
          <a:p>
            <a:r>
              <a:rPr lang="es-PE" b="1" dirty="0">
                <a:solidFill>
                  <a:schemeClr val="tx2">
                    <a:lumMod val="75000"/>
                    <a:lumOff val="25000"/>
                  </a:schemeClr>
                </a:solidFill>
              </a:rPr>
              <a:t>GESTIONAR</a:t>
            </a:r>
            <a:r>
              <a:rPr lang="es-PE" dirty="0"/>
              <a:t> </a:t>
            </a:r>
            <a:r>
              <a:rPr lang="es-PE" dirty="0">
                <a:solidFill>
                  <a:srgbClr val="C00000"/>
                </a:solidFill>
              </a:rPr>
              <a:t>no</a:t>
            </a:r>
            <a:r>
              <a:rPr lang="es-PE" dirty="0"/>
              <a:t> es </a:t>
            </a:r>
            <a:r>
              <a:rPr lang="es-PE" b="1" dirty="0"/>
              <a:t>burocracia</a:t>
            </a:r>
            <a:r>
              <a:rPr lang="es-PE" dirty="0"/>
              <a:t>, ni </a:t>
            </a:r>
            <a:r>
              <a:rPr lang="es-PE" b="1" dirty="0"/>
              <a:t>copiar</a:t>
            </a:r>
            <a:r>
              <a:rPr lang="es-PE" dirty="0"/>
              <a:t> ni </a:t>
            </a:r>
            <a:r>
              <a:rPr lang="es-PE" b="1" dirty="0"/>
              <a:t>imponer</a:t>
            </a:r>
            <a:r>
              <a:rPr lang="es-PE" dirty="0"/>
              <a:t> modelos.</a:t>
            </a:r>
          </a:p>
        </p:txBody>
      </p:sp>
      <p:sp>
        <p:nvSpPr>
          <p:cNvPr id="11" name="CuadroTexto 10"/>
          <p:cNvSpPr txBox="1"/>
          <p:nvPr/>
        </p:nvSpPr>
        <p:spPr>
          <a:xfrm>
            <a:off x="1927119" y="1375874"/>
            <a:ext cx="6041876" cy="369332"/>
          </a:xfrm>
          <a:prstGeom prst="rect">
            <a:avLst/>
          </a:prstGeom>
          <a:noFill/>
        </p:spPr>
        <p:txBody>
          <a:bodyPr wrap="square" rtlCol="0">
            <a:spAutoFit/>
          </a:bodyPr>
          <a:lstStyle/>
          <a:p>
            <a:r>
              <a:rPr lang="es-PE" b="1" dirty="0">
                <a:solidFill>
                  <a:schemeClr val="tx2">
                    <a:lumMod val="75000"/>
                    <a:lumOff val="25000"/>
                  </a:schemeClr>
                </a:solidFill>
              </a:rPr>
              <a:t>GESTIONAR</a:t>
            </a:r>
            <a:r>
              <a:rPr lang="es-PE" dirty="0"/>
              <a:t> </a:t>
            </a:r>
            <a:r>
              <a:rPr lang="es-PE" dirty="0">
                <a:solidFill>
                  <a:srgbClr val="C00000"/>
                </a:solidFill>
              </a:rPr>
              <a:t>sí</a:t>
            </a:r>
            <a:r>
              <a:rPr lang="es-PE" dirty="0"/>
              <a:t> es </a:t>
            </a:r>
            <a:r>
              <a:rPr lang="es-PE" b="1" dirty="0">
                <a:solidFill>
                  <a:srgbClr val="C00000"/>
                </a:solidFill>
              </a:rPr>
              <a:t>articular</a:t>
            </a:r>
            <a:r>
              <a:rPr lang="es-PE" dirty="0"/>
              <a:t>, </a:t>
            </a:r>
            <a:r>
              <a:rPr lang="es-PE" b="1" dirty="0">
                <a:solidFill>
                  <a:srgbClr val="C00000"/>
                </a:solidFill>
              </a:rPr>
              <a:t>ordenar</a:t>
            </a:r>
            <a:r>
              <a:rPr lang="es-PE" b="1" dirty="0"/>
              <a:t> , </a:t>
            </a:r>
            <a:r>
              <a:rPr lang="es-PE" b="1" dirty="0">
                <a:solidFill>
                  <a:srgbClr val="C00000"/>
                </a:solidFill>
              </a:rPr>
              <a:t>fortalecer</a:t>
            </a:r>
            <a:r>
              <a:rPr lang="es-PE" dirty="0"/>
              <a:t> e </a:t>
            </a:r>
            <a:r>
              <a:rPr lang="es-PE" b="1" dirty="0">
                <a:solidFill>
                  <a:srgbClr val="C00000"/>
                </a:solidFill>
              </a:rPr>
              <a:t>innovar</a:t>
            </a:r>
            <a:r>
              <a:rPr lang="es-PE" dirty="0"/>
              <a:t>.</a:t>
            </a:r>
          </a:p>
        </p:txBody>
      </p:sp>
      <p:sp>
        <p:nvSpPr>
          <p:cNvPr id="12" name="Flecha abajo 11"/>
          <p:cNvSpPr/>
          <p:nvPr/>
        </p:nvSpPr>
        <p:spPr>
          <a:xfrm>
            <a:off x="3414087" y="3050848"/>
            <a:ext cx="555476" cy="50420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13" name="Flecha abajo 12"/>
          <p:cNvSpPr/>
          <p:nvPr/>
        </p:nvSpPr>
        <p:spPr>
          <a:xfrm>
            <a:off x="3926834" y="3708874"/>
            <a:ext cx="435836" cy="4358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14" name="Flecha abajo 13"/>
          <p:cNvSpPr/>
          <p:nvPr/>
        </p:nvSpPr>
        <p:spPr>
          <a:xfrm>
            <a:off x="3961018" y="4272897"/>
            <a:ext cx="401653" cy="42729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15" name="Flecha abajo 14"/>
          <p:cNvSpPr/>
          <p:nvPr/>
        </p:nvSpPr>
        <p:spPr>
          <a:xfrm>
            <a:off x="3986654" y="4862557"/>
            <a:ext cx="384562" cy="41019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16" name="Flecha abajo 15"/>
          <p:cNvSpPr/>
          <p:nvPr/>
        </p:nvSpPr>
        <p:spPr>
          <a:xfrm rot="16200000">
            <a:off x="4584859" y="3990042"/>
            <a:ext cx="384562" cy="4101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7" name="Flecha abajo 16"/>
          <p:cNvSpPr/>
          <p:nvPr/>
        </p:nvSpPr>
        <p:spPr>
          <a:xfrm rot="16200000">
            <a:off x="5695812" y="3981497"/>
            <a:ext cx="384562" cy="4101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8" name="CuadroTexto 17"/>
          <p:cNvSpPr txBox="1"/>
          <p:nvPr/>
        </p:nvSpPr>
        <p:spPr>
          <a:xfrm>
            <a:off x="6952045" y="5708592"/>
            <a:ext cx="3768695" cy="646331"/>
          </a:xfrm>
          <a:prstGeom prst="rect">
            <a:avLst/>
          </a:prstGeom>
          <a:noFill/>
        </p:spPr>
        <p:txBody>
          <a:bodyPr wrap="square" rtlCol="0">
            <a:spAutoFit/>
          </a:bodyPr>
          <a:lstStyle/>
          <a:p>
            <a:r>
              <a:rPr lang="es-PE" b="1" dirty="0">
                <a:solidFill>
                  <a:schemeClr val="tx2">
                    <a:lumMod val="75000"/>
                    <a:lumOff val="25000"/>
                  </a:schemeClr>
                </a:solidFill>
              </a:rPr>
              <a:t>Los instrumentos de gestión se articulan e interrelacionan</a:t>
            </a:r>
            <a:r>
              <a:rPr lang="es-PE" dirty="0"/>
              <a:t>.</a:t>
            </a:r>
          </a:p>
        </p:txBody>
      </p:sp>
      <p:pic>
        <p:nvPicPr>
          <p:cNvPr id="19" name="Picture 4" descr="contamos contigo &amp;gt; alvaT"/>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t="9228" r="16378"/>
          <a:stretch/>
        </p:blipFill>
        <p:spPr bwMode="auto">
          <a:xfrm>
            <a:off x="7251148" y="3263947"/>
            <a:ext cx="2589376" cy="26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90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Proyecto Educativo Nacional al 2036: una ruta para el Perú del Bicentenario  - Bicentenario del Per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5" y="371836"/>
            <a:ext cx="5050565" cy="30320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OPOSITOS DEL PROYECTO EDUCATIVO NACIONAL 2036 by SONALY GARCIA ESPE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817" y="3552089"/>
            <a:ext cx="5326484" cy="29961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angular 4"/>
          <p:cNvCxnSpPr>
            <a:stCxn id="3" idx="3"/>
            <a:endCxn id="4" idx="0"/>
          </p:cNvCxnSpPr>
          <p:nvPr/>
        </p:nvCxnSpPr>
        <p:spPr>
          <a:xfrm>
            <a:off x="5161660" y="1887865"/>
            <a:ext cx="2778399" cy="1664224"/>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6699903" y="1341689"/>
            <a:ext cx="2879933" cy="369332"/>
          </a:xfrm>
          <a:prstGeom prst="rect">
            <a:avLst/>
          </a:prstGeom>
          <a:solidFill>
            <a:schemeClr val="bg2">
              <a:lumMod val="75000"/>
            </a:schemeClr>
          </a:solidFill>
          <a:ln>
            <a:solidFill>
              <a:schemeClr val="bg2">
                <a:lumMod val="90000"/>
              </a:schemeClr>
            </a:solidFill>
          </a:ln>
        </p:spPr>
        <p:txBody>
          <a:bodyPr wrap="square" rtlCol="0">
            <a:spAutoFit/>
          </a:bodyPr>
          <a:lstStyle/>
          <a:p>
            <a:r>
              <a:rPr lang="es-PE" dirty="0"/>
              <a:t>Instrumento BASE</a:t>
            </a:r>
          </a:p>
        </p:txBody>
      </p:sp>
    </p:spTree>
    <p:extLst>
      <p:ext uri="{BB962C8B-B14F-4D97-AF65-F5344CB8AC3E}">
        <p14:creationId xmlns:p14="http://schemas.microsoft.com/office/powerpoint/2010/main" val="89700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p:cNvPicPr>
            <a:picLocks noChangeAspect="1"/>
          </p:cNvPicPr>
          <p:nvPr/>
        </p:nvPicPr>
        <p:blipFill rotWithShape="1">
          <a:blip r:embed="rId3"/>
          <a:srcRect l="6551" t="17335" r="30501" b="21268"/>
          <a:stretch/>
        </p:blipFill>
        <p:spPr>
          <a:xfrm>
            <a:off x="5106564" y="3469593"/>
            <a:ext cx="5219091" cy="2863415"/>
          </a:xfrm>
          <a:prstGeom prst="rect">
            <a:avLst/>
          </a:prstGeom>
        </p:spPr>
      </p:pic>
      <p:pic>
        <p:nvPicPr>
          <p:cNvPr id="4" name="Imagen 3"/>
          <p:cNvPicPr>
            <a:picLocks noChangeAspect="1"/>
          </p:cNvPicPr>
          <p:nvPr/>
        </p:nvPicPr>
        <p:blipFill rotWithShape="1">
          <a:blip r:embed="rId4"/>
          <a:srcRect l="10374" t="17814" r="32808" b="30528"/>
          <a:stretch/>
        </p:blipFill>
        <p:spPr>
          <a:xfrm>
            <a:off x="5057503" y="504202"/>
            <a:ext cx="5247119" cy="2683379"/>
          </a:xfrm>
          <a:prstGeom prst="rect">
            <a:avLst/>
          </a:prstGeom>
        </p:spPr>
      </p:pic>
      <p:pic>
        <p:nvPicPr>
          <p:cNvPr id="5" name="Imagen 4"/>
          <p:cNvPicPr>
            <a:picLocks noChangeAspect="1"/>
          </p:cNvPicPr>
          <p:nvPr/>
        </p:nvPicPr>
        <p:blipFill rotWithShape="1">
          <a:blip r:embed="rId5"/>
          <a:srcRect l="11367" r="41423"/>
          <a:stretch/>
        </p:blipFill>
        <p:spPr>
          <a:xfrm>
            <a:off x="6939" y="0"/>
            <a:ext cx="4862557" cy="6858000"/>
          </a:xfrm>
          <a:prstGeom prst="rect">
            <a:avLst/>
          </a:prstGeom>
        </p:spPr>
      </p:pic>
      <p:sp>
        <p:nvSpPr>
          <p:cNvPr id="6" name="CuadroTexto 5"/>
          <p:cNvSpPr txBox="1"/>
          <p:nvPr/>
        </p:nvSpPr>
        <p:spPr>
          <a:xfrm>
            <a:off x="408592" y="803305"/>
            <a:ext cx="3059393" cy="369332"/>
          </a:xfrm>
          <a:prstGeom prst="rect">
            <a:avLst/>
          </a:prstGeom>
          <a:solidFill>
            <a:schemeClr val="accent2"/>
          </a:solidFill>
          <a:ln>
            <a:solidFill>
              <a:schemeClr val="accent2"/>
            </a:solidFill>
          </a:ln>
        </p:spPr>
        <p:txBody>
          <a:bodyPr wrap="square" rtlCol="0">
            <a:spAutoFit/>
          </a:bodyPr>
          <a:lstStyle/>
          <a:p>
            <a:r>
              <a:rPr lang="es-PE" dirty="0"/>
              <a:t>Instrumento 1</a:t>
            </a:r>
          </a:p>
        </p:txBody>
      </p:sp>
    </p:spTree>
    <p:extLst>
      <p:ext uri="{BB962C8B-B14F-4D97-AF65-F5344CB8AC3E}">
        <p14:creationId xmlns:p14="http://schemas.microsoft.com/office/powerpoint/2010/main" val="871163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p:cNvPicPr>
            <a:picLocks noChangeAspect="1"/>
          </p:cNvPicPr>
          <p:nvPr/>
        </p:nvPicPr>
        <p:blipFill rotWithShape="1">
          <a:blip r:embed="rId3"/>
          <a:srcRect l="6749" t="17625" r="30222" b="21729"/>
          <a:stretch/>
        </p:blipFill>
        <p:spPr>
          <a:xfrm>
            <a:off x="5325263" y="1647696"/>
            <a:ext cx="6075485" cy="3288324"/>
          </a:xfrm>
          <a:prstGeom prst="rect">
            <a:avLst/>
          </a:prstGeom>
        </p:spPr>
      </p:pic>
      <p:pic>
        <p:nvPicPr>
          <p:cNvPr id="4" name="Imagen 3"/>
          <p:cNvPicPr>
            <a:picLocks noChangeAspect="1"/>
          </p:cNvPicPr>
          <p:nvPr/>
        </p:nvPicPr>
        <p:blipFill rotWithShape="1">
          <a:blip r:embed="rId4"/>
          <a:srcRect l="22658" r="33293"/>
          <a:stretch/>
        </p:blipFill>
        <p:spPr>
          <a:xfrm flipH="1">
            <a:off x="0" y="0"/>
            <a:ext cx="5212935" cy="6858000"/>
          </a:xfrm>
          <a:prstGeom prst="rect">
            <a:avLst/>
          </a:prstGeom>
        </p:spPr>
      </p:pic>
    </p:spTree>
    <p:extLst>
      <p:ext uri="{BB962C8B-B14F-4D97-AF65-F5344CB8AC3E}">
        <p14:creationId xmlns:p14="http://schemas.microsoft.com/office/powerpoint/2010/main" val="3579239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DIAGNÓSTICO DE LA GESTIÓN EDUCATIVA - MAESTRIABOGOT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8038" y="865157"/>
            <a:ext cx="7031437" cy="5271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loseup retrato de sonriente joven atractiva mujer brasileña africana  sosteniendo smartphone, tomando selfie foto sobre fondo azul. | Foto Premiu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5031" y="3638549"/>
            <a:ext cx="2143125"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146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Entrega gratuita de mascarillas a municipalidades continua. - Gobierno del  Per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609" y="136733"/>
            <a:ext cx="9541749" cy="537000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l="9614" t="18689" r="31395" b="21075"/>
          <a:stretch/>
        </p:blipFill>
        <p:spPr>
          <a:xfrm>
            <a:off x="67779" y="4043726"/>
            <a:ext cx="4899781" cy="2814274"/>
          </a:xfrm>
          <a:prstGeom prst="rect">
            <a:avLst/>
          </a:prstGeom>
        </p:spPr>
      </p:pic>
    </p:spTree>
    <p:extLst>
      <p:ext uri="{BB962C8B-B14F-4D97-AF65-F5344CB8AC3E}">
        <p14:creationId xmlns:p14="http://schemas.microsoft.com/office/powerpoint/2010/main" val="124554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p:cNvPicPr>
            <a:picLocks noChangeAspect="1"/>
          </p:cNvPicPr>
          <p:nvPr/>
        </p:nvPicPr>
        <p:blipFill rotWithShape="1">
          <a:blip r:embed="rId3"/>
          <a:srcRect l="7763" t="17703" r="28999" b="16493"/>
          <a:stretch/>
        </p:blipFill>
        <p:spPr>
          <a:xfrm>
            <a:off x="1626578" y="890371"/>
            <a:ext cx="7996913" cy="4680828"/>
          </a:xfrm>
          <a:prstGeom prst="rect">
            <a:avLst/>
          </a:prstGeom>
        </p:spPr>
      </p:pic>
    </p:spTree>
    <p:extLst>
      <p:ext uri="{BB962C8B-B14F-4D97-AF65-F5344CB8AC3E}">
        <p14:creationId xmlns:p14="http://schemas.microsoft.com/office/powerpoint/2010/main" val="32083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20C8E-E2DD-A849-AE81-3E64A35ACF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254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4" descr="GESTIÓN DE LA EDUCACIÓN A DISTANCIA: Tipos o modelos de Gestión Educativa"/>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903" r="25411"/>
          <a:stretch/>
        </p:blipFill>
        <p:spPr bwMode="auto">
          <a:xfrm>
            <a:off x="2913379" y="2846511"/>
            <a:ext cx="5525973" cy="302521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286380" y="2179940"/>
            <a:ext cx="2512465" cy="830997"/>
          </a:xfrm>
          <a:prstGeom prst="rect">
            <a:avLst/>
          </a:prstGeom>
          <a:solidFill>
            <a:schemeClr val="bg2"/>
          </a:solidFill>
        </p:spPr>
        <p:txBody>
          <a:bodyPr wrap="square" rtlCol="0">
            <a:spAutoFit/>
          </a:bodyPr>
          <a:lstStyle/>
          <a:p>
            <a:r>
              <a:rPr lang="es-PE" sz="1600" dirty="0"/>
              <a:t>Financiamiento, recursos y calidad de los servicios educativos.</a:t>
            </a:r>
          </a:p>
        </p:txBody>
      </p:sp>
      <p:sp>
        <p:nvSpPr>
          <p:cNvPr id="5" name="CuadroTexto 4"/>
          <p:cNvSpPr txBox="1"/>
          <p:nvPr/>
        </p:nvSpPr>
        <p:spPr>
          <a:xfrm>
            <a:off x="7319852" y="1675738"/>
            <a:ext cx="2512465" cy="1323439"/>
          </a:xfrm>
          <a:prstGeom prst="rect">
            <a:avLst/>
          </a:prstGeom>
          <a:solidFill>
            <a:schemeClr val="bg2"/>
          </a:solidFill>
        </p:spPr>
        <p:txBody>
          <a:bodyPr wrap="square" rtlCol="0">
            <a:spAutoFit/>
          </a:bodyPr>
          <a:lstStyle/>
          <a:p>
            <a:r>
              <a:rPr lang="es-PE" sz="1600" dirty="0"/>
              <a:t>Calidad del gasto, tiempo y recursos de manera pertinente en relación a las necesidades  del proyecto educativo.</a:t>
            </a:r>
          </a:p>
        </p:txBody>
      </p:sp>
      <p:sp>
        <p:nvSpPr>
          <p:cNvPr id="6" name="CuadroTexto 5"/>
          <p:cNvSpPr txBox="1"/>
          <p:nvPr/>
        </p:nvSpPr>
        <p:spPr>
          <a:xfrm>
            <a:off x="7909513" y="4632583"/>
            <a:ext cx="1709159" cy="830997"/>
          </a:xfrm>
          <a:prstGeom prst="rect">
            <a:avLst/>
          </a:prstGeom>
          <a:solidFill>
            <a:schemeClr val="bg2"/>
          </a:solidFill>
        </p:spPr>
        <p:txBody>
          <a:bodyPr wrap="square" rtlCol="0">
            <a:spAutoFit/>
          </a:bodyPr>
          <a:lstStyle/>
          <a:p>
            <a:r>
              <a:rPr lang="es-PE" sz="1600" dirty="0"/>
              <a:t>Calidad de las intervenciones pedagógicas.</a:t>
            </a:r>
          </a:p>
        </p:txBody>
      </p:sp>
      <p:pic>
        <p:nvPicPr>
          <p:cNvPr id="7" name="Picture 4" descr="Cuerpo Completo Tirado De Profesor Imagen de archivo - Imagen de capacidad,  profesor: 7108804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7551" y="607512"/>
            <a:ext cx="2495724" cy="448333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953094" y="932253"/>
            <a:ext cx="3717421" cy="338554"/>
          </a:xfrm>
          <a:prstGeom prst="rect">
            <a:avLst/>
          </a:prstGeom>
          <a:solidFill>
            <a:schemeClr val="bg2"/>
          </a:solidFill>
        </p:spPr>
        <p:txBody>
          <a:bodyPr wrap="square" rtlCol="0">
            <a:spAutoFit/>
          </a:bodyPr>
          <a:lstStyle/>
          <a:p>
            <a:pPr algn="ctr"/>
            <a:r>
              <a:rPr lang="es-PE" sz="1600" b="1" dirty="0">
                <a:solidFill>
                  <a:srgbClr val="FF0000"/>
                </a:solidFill>
              </a:rPr>
              <a:t>GESTIÓN DEL SERVICIO EDUCATIVO</a:t>
            </a:r>
          </a:p>
        </p:txBody>
      </p:sp>
    </p:spTree>
    <p:extLst>
      <p:ext uri="{BB962C8B-B14F-4D97-AF65-F5344CB8AC3E}">
        <p14:creationId xmlns:p14="http://schemas.microsoft.com/office/powerpoint/2010/main" val="1231931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Picture 2" descr="Mujer Joven Que Sostiene El Letrero En Blanco Imagen de archivo - Imagen de  latino, persona: 1186287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20" b="89831" l="5250" r="92750"/>
                    </a14:imgEffect>
                  </a14:imgLayer>
                </a14:imgProps>
              </a:ext>
              <a:ext uri="{28A0092B-C50C-407E-A947-70E740481C1C}">
                <a14:useLocalDpi xmlns:a14="http://schemas.microsoft.com/office/drawing/2010/main" val="0"/>
              </a:ext>
            </a:extLst>
          </a:blip>
          <a:srcRect/>
          <a:stretch>
            <a:fillRect/>
          </a:stretch>
        </p:blipFill>
        <p:spPr bwMode="auto">
          <a:xfrm>
            <a:off x="3653285" y="436424"/>
            <a:ext cx="4203434" cy="27900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DIMENSIONES DE LA GESTIÓN EDUCATIVA"/>
          <p:cNvPicPr>
            <a:picLocks noChangeAspect="1" noChangeArrowheads="1"/>
          </p:cNvPicPr>
          <p:nvPr/>
        </p:nvPicPr>
        <p:blipFill>
          <a:blip r:embed="rId5">
            <a:clrChange>
              <a:clrFrom>
                <a:srgbClr val="FFE8C9"/>
              </a:clrFrom>
              <a:clrTo>
                <a:srgbClr val="FFE8C9">
                  <a:alpha val="0"/>
                </a:srgbClr>
              </a:clrTo>
            </a:clrChange>
            <a:extLst>
              <a:ext uri="{28A0092B-C50C-407E-A947-70E740481C1C}">
                <a14:useLocalDpi xmlns:a14="http://schemas.microsoft.com/office/drawing/2010/main" val="0"/>
              </a:ext>
            </a:extLst>
          </a:blip>
          <a:srcRect/>
          <a:stretch>
            <a:fillRect/>
          </a:stretch>
        </p:blipFill>
        <p:spPr bwMode="auto">
          <a:xfrm>
            <a:off x="2354325" y="1614739"/>
            <a:ext cx="6669161" cy="481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3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3645528" y="1670612"/>
            <a:ext cx="3533870" cy="646331"/>
          </a:xfrm>
          <a:prstGeom prst="rect">
            <a:avLst/>
          </a:prstGeom>
        </p:spPr>
        <p:txBody>
          <a:bodyPr wrap="square">
            <a:spAutoFit/>
          </a:bodyPr>
          <a:lstStyle/>
          <a:p>
            <a:r>
              <a:rPr lang="es-MX" sz="1200" b="1" dirty="0"/>
              <a:t>ENFOQUE FORMATIVO DEL CURRICULO NACIONAL</a:t>
            </a:r>
          </a:p>
          <a:p>
            <a:r>
              <a:rPr lang="es-MX" sz="1200" dirty="0"/>
              <a:t> • Lineamientos generales del CNEB</a:t>
            </a:r>
          </a:p>
          <a:p>
            <a:r>
              <a:rPr lang="es-MX" sz="1200" dirty="0"/>
              <a:t> • Componentes del currículo</a:t>
            </a:r>
            <a:endParaRPr lang="es-PE" sz="1200" dirty="0"/>
          </a:p>
        </p:txBody>
      </p:sp>
      <p:sp>
        <p:nvSpPr>
          <p:cNvPr id="4" name="Rectángulo 3"/>
          <p:cNvSpPr/>
          <p:nvPr/>
        </p:nvSpPr>
        <p:spPr>
          <a:xfrm>
            <a:off x="3645528" y="2606654"/>
            <a:ext cx="4466376" cy="1015663"/>
          </a:xfrm>
          <a:prstGeom prst="rect">
            <a:avLst/>
          </a:prstGeom>
        </p:spPr>
        <p:txBody>
          <a:bodyPr wrap="square">
            <a:spAutoFit/>
          </a:bodyPr>
          <a:lstStyle/>
          <a:p>
            <a:r>
              <a:rPr lang="es-MX" sz="1200" b="1" dirty="0"/>
              <a:t>PLANIFICACION CURRICULAR</a:t>
            </a:r>
            <a:r>
              <a:rPr lang="es-MX" sz="1200" dirty="0"/>
              <a:t> </a:t>
            </a:r>
          </a:p>
          <a:p>
            <a:r>
              <a:rPr lang="es-MX" sz="1200" dirty="0"/>
              <a:t>• Planificación Curricular y evaluación </a:t>
            </a:r>
          </a:p>
          <a:p>
            <a:r>
              <a:rPr lang="es-MX" sz="1200" dirty="0"/>
              <a:t>• Planificación de experiencias de aprendizaje para el desarrollo de los procesos de aprendizaje híbridos </a:t>
            </a:r>
          </a:p>
          <a:p>
            <a:r>
              <a:rPr lang="es-MX" sz="1200" dirty="0"/>
              <a:t>• PCA-PCU-SA</a:t>
            </a:r>
            <a:endParaRPr lang="es-PE" sz="1200" dirty="0"/>
          </a:p>
        </p:txBody>
      </p:sp>
      <p:sp>
        <p:nvSpPr>
          <p:cNvPr id="5" name="Rectángulo 4"/>
          <p:cNvSpPr/>
          <p:nvPr/>
        </p:nvSpPr>
        <p:spPr>
          <a:xfrm>
            <a:off x="1083398" y="4589552"/>
            <a:ext cx="3769259" cy="646331"/>
          </a:xfrm>
          <a:prstGeom prst="rect">
            <a:avLst/>
          </a:prstGeom>
        </p:spPr>
        <p:txBody>
          <a:bodyPr wrap="square">
            <a:spAutoFit/>
          </a:bodyPr>
          <a:lstStyle/>
          <a:p>
            <a:r>
              <a:rPr lang="es-MX" sz="1200" b="1" dirty="0"/>
              <a:t>CONTEXTUALIZACIÓN Y PRECISION DE DESEMPEÑOS </a:t>
            </a:r>
          </a:p>
          <a:p>
            <a:r>
              <a:rPr lang="es-MX" sz="1200" dirty="0"/>
              <a:t>• Implicancia y niveles de la contextualización Curricular </a:t>
            </a:r>
          </a:p>
          <a:p>
            <a:r>
              <a:rPr lang="es-MX" sz="1200" dirty="0"/>
              <a:t>• Cómo precisar desempeños.</a:t>
            </a:r>
            <a:endParaRPr lang="es-PE" sz="1200" dirty="0"/>
          </a:p>
        </p:txBody>
      </p:sp>
      <p:sp>
        <p:nvSpPr>
          <p:cNvPr id="6" name="Rectángulo 5"/>
          <p:cNvSpPr/>
          <p:nvPr/>
        </p:nvSpPr>
        <p:spPr>
          <a:xfrm>
            <a:off x="6569797" y="4573166"/>
            <a:ext cx="3823581" cy="1200329"/>
          </a:xfrm>
          <a:prstGeom prst="rect">
            <a:avLst/>
          </a:prstGeom>
        </p:spPr>
        <p:txBody>
          <a:bodyPr wrap="square">
            <a:spAutoFit/>
          </a:bodyPr>
          <a:lstStyle/>
          <a:p>
            <a:r>
              <a:rPr lang="es-MX" sz="1200" b="1" dirty="0"/>
              <a:t>FORMULACION DE CRITERIOS DE EVALUACIÓN PARA</a:t>
            </a:r>
          </a:p>
          <a:p>
            <a:r>
              <a:rPr lang="es-MX" sz="1200" b="1" dirty="0"/>
              <a:t>EL DESARROLLO DE COMPETENCIAS. </a:t>
            </a:r>
          </a:p>
          <a:p>
            <a:r>
              <a:rPr lang="es-MX" sz="1200" dirty="0"/>
              <a:t>• Enfoque por competencias </a:t>
            </a:r>
          </a:p>
          <a:p>
            <a:r>
              <a:rPr lang="es-MX" sz="1200" dirty="0"/>
              <a:t>• Enfoque formativo de la evaluación.</a:t>
            </a:r>
          </a:p>
          <a:p>
            <a:r>
              <a:rPr lang="es-MX" sz="1200" dirty="0"/>
              <a:t>• Construcción de los criterios de evaluación </a:t>
            </a:r>
          </a:p>
          <a:p>
            <a:r>
              <a:rPr lang="es-MX" sz="1200" dirty="0"/>
              <a:t>• Relación criterios de Evaluación y Retroalimentación</a:t>
            </a:r>
            <a:endParaRPr lang="es-PE" sz="1200" dirty="0"/>
          </a:p>
        </p:txBody>
      </p:sp>
      <p:sp>
        <p:nvSpPr>
          <p:cNvPr id="9" name="CuadroTexto 8"/>
          <p:cNvSpPr txBox="1"/>
          <p:nvPr/>
        </p:nvSpPr>
        <p:spPr>
          <a:xfrm>
            <a:off x="3585171" y="834779"/>
            <a:ext cx="3829616" cy="369332"/>
          </a:xfrm>
          <a:prstGeom prst="rect">
            <a:avLst/>
          </a:prstGeom>
          <a:solidFill>
            <a:schemeClr val="accent4"/>
          </a:solidFill>
        </p:spPr>
        <p:txBody>
          <a:bodyPr wrap="square" rtlCol="0">
            <a:spAutoFit/>
          </a:bodyPr>
          <a:lstStyle/>
          <a:p>
            <a:pPr algn="ctr"/>
            <a:r>
              <a:rPr lang="es-PE" dirty="0"/>
              <a:t>GESTIÓN DEL CURRÍCULO</a:t>
            </a:r>
          </a:p>
        </p:txBody>
      </p:sp>
      <p:sp>
        <p:nvSpPr>
          <p:cNvPr id="11" name="Flecha abajo 10"/>
          <p:cNvSpPr/>
          <p:nvPr/>
        </p:nvSpPr>
        <p:spPr>
          <a:xfrm>
            <a:off x="4943192" y="1330859"/>
            <a:ext cx="543208" cy="33975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12" name="Flecha abajo 11"/>
          <p:cNvSpPr/>
          <p:nvPr/>
        </p:nvSpPr>
        <p:spPr>
          <a:xfrm>
            <a:off x="4943192" y="2316943"/>
            <a:ext cx="543208" cy="33975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cxnSp>
        <p:nvCxnSpPr>
          <p:cNvPr id="14" name="Conector angular 13"/>
          <p:cNvCxnSpPr/>
          <p:nvPr/>
        </p:nvCxnSpPr>
        <p:spPr>
          <a:xfrm rot="10800000" flipV="1">
            <a:off x="2789976" y="3497941"/>
            <a:ext cx="795195" cy="1075225"/>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a:stCxn id="4" idx="3"/>
            <a:endCxn id="6" idx="0"/>
          </p:cNvCxnSpPr>
          <p:nvPr/>
        </p:nvCxnSpPr>
        <p:spPr>
          <a:xfrm>
            <a:off x="8111904" y="3114486"/>
            <a:ext cx="369684" cy="1458680"/>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434566" y="1839713"/>
            <a:ext cx="3060070" cy="307777"/>
          </a:xfrm>
          <a:prstGeom prst="rect">
            <a:avLst/>
          </a:prstGeom>
          <a:solidFill>
            <a:srgbClr val="FFFF00"/>
          </a:solidFill>
        </p:spPr>
        <p:txBody>
          <a:bodyPr wrap="square" rtlCol="0">
            <a:spAutoFit/>
          </a:bodyPr>
          <a:lstStyle/>
          <a:p>
            <a:pPr algn="ctr"/>
            <a:r>
              <a:rPr lang="es-PE" sz="1400" dirty="0"/>
              <a:t>POLÍTICA, IDEARIO, NORMA LEGAL</a:t>
            </a:r>
          </a:p>
        </p:txBody>
      </p:sp>
      <p:sp>
        <p:nvSpPr>
          <p:cNvPr id="21" name="CuadroTexto 20"/>
          <p:cNvSpPr txBox="1"/>
          <p:nvPr/>
        </p:nvSpPr>
        <p:spPr>
          <a:xfrm>
            <a:off x="8256761" y="2756285"/>
            <a:ext cx="3060070" cy="523220"/>
          </a:xfrm>
          <a:prstGeom prst="rect">
            <a:avLst/>
          </a:prstGeom>
          <a:solidFill>
            <a:srgbClr val="FFFF00"/>
          </a:solidFill>
        </p:spPr>
        <p:txBody>
          <a:bodyPr wrap="square" rtlCol="0">
            <a:spAutoFit/>
          </a:bodyPr>
          <a:lstStyle/>
          <a:p>
            <a:pPr algn="ctr"/>
            <a:r>
              <a:rPr lang="es-PE" sz="1400" dirty="0"/>
              <a:t>ORGANIZACIÓN, IMPLEMENTACIÓN, RETROALIMENTACIÓN</a:t>
            </a:r>
          </a:p>
        </p:txBody>
      </p:sp>
      <p:sp>
        <p:nvSpPr>
          <p:cNvPr id="22" name="CuadroTexto 21"/>
          <p:cNvSpPr txBox="1"/>
          <p:nvPr/>
        </p:nvSpPr>
        <p:spPr>
          <a:xfrm>
            <a:off x="1158844" y="5408950"/>
            <a:ext cx="3060070" cy="307777"/>
          </a:xfrm>
          <a:prstGeom prst="rect">
            <a:avLst/>
          </a:prstGeom>
          <a:solidFill>
            <a:srgbClr val="FFFF00"/>
          </a:solidFill>
        </p:spPr>
        <p:txBody>
          <a:bodyPr wrap="square" rtlCol="0">
            <a:spAutoFit/>
          </a:bodyPr>
          <a:lstStyle/>
          <a:p>
            <a:pPr algn="ctr"/>
            <a:r>
              <a:rPr lang="es-PE" sz="1400" dirty="0"/>
              <a:t>GRADUACIÓN, ADECUACIÓN</a:t>
            </a:r>
          </a:p>
        </p:txBody>
      </p:sp>
      <p:sp>
        <p:nvSpPr>
          <p:cNvPr id="23" name="CuadroTexto 22"/>
          <p:cNvSpPr txBox="1"/>
          <p:nvPr/>
        </p:nvSpPr>
        <p:spPr>
          <a:xfrm>
            <a:off x="6726726" y="5802806"/>
            <a:ext cx="3060070" cy="523220"/>
          </a:xfrm>
          <a:prstGeom prst="rect">
            <a:avLst/>
          </a:prstGeom>
          <a:solidFill>
            <a:srgbClr val="FFFF00"/>
          </a:solidFill>
        </p:spPr>
        <p:txBody>
          <a:bodyPr wrap="square" rtlCol="0">
            <a:spAutoFit/>
          </a:bodyPr>
          <a:lstStyle/>
          <a:p>
            <a:pPr algn="ctr"/>
            <a:r>
              <a:rPr lang="es-PE" sz="1400" dirty="0"/>
              <a:t>MEDICIÓN, VERIFICACIÓN, RETROALIMENTACIÓN</a:t>
            </a:r>
          </a:p>
        </p:txBody>
      </p:sp>
    </p:spTree>
    <p:extLst>
      <p:ext uri="{BB962C8B-B14F-4D97-AF65-F5344CB8AC3E}">
        <p14:creationId xmlns:p14="http://schemas.microsoft.com/office/powerpoint/2010/main" val="278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613667" y="1082821"/>
            <a:ext cx="8811927" cy="5581017"/>
            <a:chOff x="1104728" y="1082822"/>
            <a:chExt cx="8811927" cy="5581017"/>
          </a:xfrm>
        </p:grpSpPr>
        <p:sp>
          <p:nvSpPr>
            <p:cNvPr id="5" name="1 CuadroTexto"/>
            <p:cNvSpPr txBox="1"/>
            <p:nvPr/>
          </p:nvSpPr>
          <p:spPr>
            <a:xfrm>
              <a:off x="1104728" y="2236504"/>
              <a:ext cx="2390502" cy="707886"/>
            </a:xfrm>
            <a:prstGeom prst="rect">
              <a:avLst/>
            </a:prstGeom>
            <a:noFill/>
          </p:spPr>
          <p:txBody>
            <a:bodyPr wrap="square" rtlCol="0">
              <a:spAutoFit/>
            </a:bodyPr>
            <a:lstStyle/>
            <a:p>
              <a:r>
                <a:rPr lang="es-PE" sz="2000" dirty="0">
                  <a:solidFill>
                    <a:srgbClr val="C00000"/>
                  </a:solidFill>
                </a:rPr>
                <a:t>Implementar </a:t>
              </a:r>
              <a:r>
                <a:rPr lang="es-PE" sz="2000" dirty="0"/>
                <a:t>un enfoque de gestión. </a:t>
              </a:r>
            </a:p>
          </p:txBody>
        </p:sp>
        <p:sp>
          <p:nvSpPr>
            <p:cNvPr id="6" name="3 CuadroTexto"/>
            <p:cNvSpPr txBox="1"/>
            <p:nvPr/>
          </p:nvSpPr>
          <p:spPr>
            <a:xfrm>
              <a:off x="2262447" y="3088267"/>
              <a:ext cx="2800196" cy="1015663"/>
            </a:xfrm>
            <a:prstGeom prst="rect">
              <a:avLst/>
            </a:prstGeom>
            <a:noFill/>
          </p:spPr>
          <p:txBody>
            <a:bodyPr wrap="square" rtlCol="0">
              <a:spAutoFit/>
            </a:bodyPr>
            <a:lstStyle/>
            <a:p>
              <a:pPr algn="just"/>
              <a:r>
                <a:rPr lang="es-PE" sz="2000" dirty="0">
                  <a:solidFill>
                    <a:srgbClr val="C00000"/>
                  </a:solidFill>
                </a:rPr>
                <a:t>Observar, prevenir y/o diagnosticar </a:t>
              </a:r>
              <a:r>
                <a:rPr lang="es-PE" sz="2000" dirty="0"/>
                <a:t>problemas de aprendizaje</a:t>
              </a:r>
              <a:r>
                <a:rPr lang="es-PE" sz="2000" dirty="0">
                  <a:solidFill>
                    <a:srgbClr val="C00000"/>
                  </a:solidFill>
                </a:rPr>
                <a:t>. </a:t>
              </a:r>
              <a:endParaRPr lang="es-PE" sz="2000" dirty="0"/>
            </a:p>
          </p:txBody>
        </p:sp>
        <p:sp>
          <p:nvSpPr>
            <p:cNvPr id="7" name="4 CuadroTexto"/>
            <p:cNvSpPr txBox="1"/>
            <p:nvPr/>
          </p:nvSpPr>
          <p:spPr>
            <a:xfrm>
              <a:off x="3857166" y="4394074"/>
              <a:ext cx="3162465" cy="707886"/>
            </a:xfrm>
            <a:prstGeom prst="rect">
              <a:avLst/>
            </a:prstGeom>
            <a:noFill/>
          </p:spPr>
          <p:txBody>
            <a:bodyPr wrap="square" rtlCol="0">
              <a:spAutoFit/>
            </a:bodyPr>
            <a:lstStyle/>
            <a:p>
              <a:pPr algn="just"/>
              <a:r>
                <a:rPr lang="es-PE" sz="2000" dirty="0"/>
                <a:t>Propiciar el trabajo colegiado. </a:t>
              </a:r>
            </a:p>
          </p:txBody>
        </p:sp>
        <p:sp>
          <p:nvSpPr>
            <p:cNvPr id="8" name="4 CuadroTexto"/>
            <p:cNvSpPr txBox="1"/>
            <p:nvPr/>
          </p:nvSpPr>
          <p:spPr>
            <a:xfrm>
              <a:off x="5318496" y="5366422"/>
              <a:ext cx="3683757" cy="707886"/>
            </a:xfrm>
            <a:prstGeom prst="rect">
              <a:avLst/>
            </a:prstGeom>
            <a:noFill/>
          </p:spPr>
          <p:txBody>
            <a:bodyPr wrap="square" rtlCol="0">
              <a:spAutoFit/>
            </a:bodyPr>
            <a:lstStyle/>
            <a:p>
              <a:pPr algn="just"/>
              <a:r>
                <a:rPr lang="es-PE" sz="2000" dirty="0"/>
                <a:t>Intervenciones pertinentes y significativas. </a:t>
              </a:r>
            </a:p>
          </p:txBody>
        </p:sp>
        <p:sp>
          <p:nvSpPr>
            <p:cNvPr id="9" name="4 CuadroTexto"/>
            <p:cNvSpPr txBox="1"/>
            <p:nvPr/>
          </p:nvSpPr>
          <p:spPr>
            <a:xfrm>
              <a:off x="7472038" y="6263729"/>
              <a:ext cx="2444617" cy="400110"/>
            </a:xfrm>
            <a:prstGeom prst="rect">
              <a:avLst/>
            </a:prstGeom>
            <a:noFill/>
          </p:spPr>
          <p:txBody>
            <a:bodyPr wrap="square" rtlCol="0">
              <a:spAutoFit/>
            </a:bodyPr>
            <a:lstStyle/>
            <a:p>
              <a:pPr algn="just"/>
              <a:r>
                <a:rPr lang="es-PE" sz="2000" dirty="0"/>
                <a:t>Aprender del </a:t>
              </a:r>
              <a:r>
                <a:rPr lang="es-PE" sz="2000" dirty="0">
                  <a:solidFill>
                    <a:srgbClr val="C00000"/>
                  </a:solidFill>
                </a:rPr>
                <a:t>ERROR</a:t>
              </a:r>
              <a:r>
                <a:rPr lang="es-PE" sz="2000" dirty="0"/>
                <a:t>.</a:t>
              </a:r>
            </a:p>
          </p:txBody>
        </p:sp>
        <p:sp>
          <p:nvSpPr>
            <p:cNvPr id="10" name="1 CuadroTexto"/>
            <p:cNvSpPr txBox="1"/>
            <p:nvPr/>
          </p:nvSpPr>
          <p:spPr>
            <a:xfrm>
              <a:off x="2678367" y="1082822"/>
              <a:ext cx="4512179" cy="523220"/>
            </a:xfrm>
            <a:prstGeom prst="rect">
              <a:avLst/>
            </a:prstGeom>
            <a:noFill/>
          </p:spPr>
          <p:txBody>
            <a:bodyPr wrap="square" rtlCol="0">
              <a:spAutoFit/>
            </a:bodyPr>
            <a:lstStyle/>
            <a:p>
              <a:pPr algn="just"/>
              <a:r>
                <a:rPr lang="es-PE" sz="2800" dirty="0">
                  <a:solidFill>
                    <a:srgbClr val="C00000"/>
                  </a:solidFill>
                </a:rPr>
                <a:t>GESTIÓN EDUCATIVA </a:t>
              </a:r>
              <a:r>
                <a:rPr lang="es-PE" sz="2000" dirty="0"/>
                <a:t>implica</a:t>
              </a:r>
              <a:r>
                <a:rPr lang="es-PE" sz="2800" dirty="0"/>
                <a:t>...</a:t>
              </a:r>
            </a:p>
          </p:txBody>
        </p:sp>
        <p:cxnSp>
          <p:nvCxnSpPr>
            <p:cNvPr id="11" name="Conector angular 10"/>
            <p:cNvCxnSpPr>
              <a:stCxn id="10" idx="1"/>
              <a:endCxn id="5" idx="1"/>
            </p:cNvCxnSpPr>
            <p:nvPr/>
          </p:nvCxnSpPr>
          <p:spPr>
            <a:xfrm rot="10800000" flipV="1">
              <a:off x="1104729" y="1344431"/>
              <a:ext cx="1573639" cy="1246015"/>
            </a:xfrm>
            <a:prstGeom prst="bentConnector3">
              <a:avLst>
                <a:gd name="adj1" fmla="val 114527"/>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p:cNvCxnSpPr>
              <a:stCxn id="10" idx="2"/>
              <a:endCxn id="6" idx="0"/>
            </p:cNvCxnSpPr>
            <p:nvPr/>
          </p:nvCxnSpPr>
          <p:spPr>
            <a:xfrm rot="5400000">
              <a:off x="3557389" y="1711198"/>
              <a:ext cx="1482225" cy="1271912"/>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a:stCxn id="10" idx="3"/>
              <a:endCxn id="7" idx="0"/>
            </p:cNvCxnSpPr>
            <p:nvPr/>
          </p:nvCxnSpPr>
          <p:spPr>
            <a:xfrm flipH="1">
              <a:off x="5438399" y="1344432"/>
              <a:ext cx="1752147" cy="3049642"/>
            </a:xfrm>
            <a:prstGeom prst="bentConnector4">
              <a:avLst>
                <a:gd name="adj1" fmla="val -13047"/>
                <a:gd name="adj2" fmla="val 54289"/>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a:stCxn id="10" idx="3"/>
              <a:endCxn id="8" idx="3"/>
            </p:cNvCxnSpPr>
            <p:nvPr/>
          </p:nvCxnSpPr>
          <p:spPr>
            <a:xfrm>
              <a:off x="7190546" y="1344432"/>
              <a:ext cx="1811707" cy="4375933"/>
            </a:xfrm>
            <a:prstGeom prst="bentConnector3">
              <a:avLst>
                <a:gd name="adj1" fmla="val 112618"/>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p:cNvCxnSpPr>
              <a:stCxn id="10" idx="0"/>
              <a:endCxn id="9" idx="3"/>
            </p:cNvCxnSpPr>
            <p:nvPr/>
          </p:nvCxnSpPr>
          <p:spPr>
            <a:xfrm rot="16200000" flipH="1">
              <a:off x="4735075" y="1282204"/>
              <a:ext cx="5380962" cy="4982198"/>
            </a:xfrm>
            <a:prstGeom prst="bentConnector4">
              <a:avLst>
                <a:gd name="adj1" fmla="val -4248"/>
                <a:gd name="adj2" fmla="val 103216"/>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6" name="Picture 2" descr="Conjunto de caracteres de mujer de negocios. oficina femenina. | Vector  Premium"/>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386"/>
          <a:stretch/>
        </p:blipFill>
        <p:spPr bwMode="auto">
          <a:xfrm>
            <a:off x="276791" y="1465938"/>
            <a:ext cx="2671621" cy="439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4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p:cNvSpPr/>
          <p:nvPr/>
        </p:nvSpPr>
        <p:spPr>
          <a:xfrm>
            <a:off x="2260348" y="2459504"/>
            <a:ext cx="6096000" cy="1200329"/>
          </a:xfrm>
          <a:prstGeom prst="rect">
            <a:avLst/>
          </a:prstGeom>
        </p:spPr>
        <p:txBody>
          <a:bodyPr>
            <a:spAutoFit/>
          </a:bodyPr>
          <a:lstStyle/>
          <a:p>
            <a:pPr algn="just"/>
            <a:r>
              <a:rPr lang="es-MX" sz="2400" b="1" dirty="0"/>
              <a:t>PLANIFICACIÓN DE EXPERIENCIAS DE APRENDIZAJE PARA EL DESARROLLO DE LOS PROCESOS DE APRENDIZAJE HÍBRIDOS </a:t>
            </a:r>
            <a:endParaRPr lang="es-PE" sz="2400" b="1" dirty="0"/>
          </a:p>
        </p:txBody>
      </p:sp>
    </p:spTree>
    <p:extLst>
      <p:ext uri="{BB962C8B-B14F-4D97-AF65-F5344CB8AC3E}">
        <p14:creationId xmlns:p14="http://schemas.microsoft.com/office/powerpoint/2010/main" val="3698573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p:cNvPicPr>
            <a:picLocks noChangeAspect="1"/>
          </p:cNvPicPr>
          <p:nvPr/>
        </p:nvPicPr>
        <p:blipFill rotWithShape="1">
          <a:blip r:embed="rId3"/>
          <a:srcRect l="19370" t="9773" r="40738" b="37291"/>
          <a:stretch/>
        </p:blipFill>
        <p:spPr>
          <a:xfrm>
            <a:off x="597631" y="2446561"/>
            <a:ext cx="4526650" cy="3378857"/>
          </a:xfrm>
          <a:prstGeom prst="rect">
            <a:avLst/>
          </a:prstGeom>
        </p:spPr>
      </p:pic>
      <p:pic>
        <p:nvPicPr>
          <p:cNvPr id="4" name="Imagen 3"/>
          <p:cNvPicPr>
            <a:picLocks noChangeAspect="1"/>
          </p:cNvPicPr>
          <p:nvPr/>
        </p:nvPicPr>
        <p:blipFill rotWithShape="1">
          <a:blip r:embed="rId4"/>
          <a:srcRect l="17188" t="9370" r="40868" b="37730"/>
          <a:stretch/>
        </p:blipFill>
        <p:spPr>
          <a:xfrm>
            <a:off x="5523708" y="2446561"/>
            <a:ext cx="4552800" cy="3229962"/>
          </a:xfrm>
          <a:prstGeom prst="rect">
            <a:avLst/>
          </a:prstGeom>
        </p:spPr>
      </p:pic>
      <p:sp>
        <p:nvSpPr>
          <p:cNvPr id="5" name="Rectángulo 4"/>
          <p:cNvSpPr/>
          <p:nvPr/>
        </p:nvSpPr>
        <p:spPr>
          <a:xfrm>
            <a:off x="3925564" y="682204"/>
            <a:ext cx="2982035" cy="369332"/>
          </a:xfrm>
          <a:prstGeom prst="rect">
            <a:avLst/>
          </a:prstGeom>
        </p:spPr>
        <p:txBody>
          <a:bodyPr wrap="none">
            <a:spAutoFit/>
          </a:bodyPr>
          <a:lstStyle/>
          <a:p>
            <a:r>
              <a:rPr lang="es-MX" b="1" dirty="0"/>
              <a:t>DOCUMENTOS NORMATIVOS</a:t>
            </a:r>
            <a:endParaRPr lang="es-PE" dirty="0"/>
          </a:p>
        </p:txBody>
      </p:sp>
      <p:sp>
        <p:nvSpPr>
          <p:cNvPr id="6" name="Rectángulo 5"/>
          <p:cNvSpPr/>
          <p:nvPr/>
        </p:nvSpPr>
        <p:spPr>
          <a:xfrm>
            <a:off x="488887" y="1122723"/>
            <a:ext cx="9660048" cy="830997"/>
          </a:xfrm>
          <a:prstGeom prst="rect">
            <a:avLst/>
          </a:prstGeom>
        </p:spPr>
        <p:txBody>
          <a:bodyPr wrap="square">
            <a:spAutoFit/>
          </a:bodyPr>
          <a:lstStyle/>
          <a:p>
            <a:r>
              <a:rPr lang="es-MX" sz="1600" dirty="0"/>
              <a:t>DOCUMENTO NORMATIVO “</a:t>
            </a:r>
            <a:r>
              <a:rPr lang="es-MX" sz="1600" b="1" dirty="0">
                <a:solidFill>
                  <a:srgbClr val="C00000"/>
                </a:solidFill>
              </a:rPr>
              <a:t>Disposiciones</a:t>
            </a:r>
            <a:r>
              <a:rPr lang="es-MX" sz="1600" dirty="0"/>
              <a:t> para el </a:t>
            </a:r>
            <a:r>
              <a:rPr lang="es-MX" sz="1600" b="1" dirty="0">
                <a:solidFill>
                  <a:srgbClr val="C00000"/>
                </a:solidFill>
              </a:rPr>
              <a:t>retorno</a:t>
            </a:r>
            <a:r>
              <a:rPr lang="es-MX" sz="1600" dirty="0"/>
              <a:t> a la </a:t>
            </a:r>
            <a:r>
              <a:rPr lang="es-MX" sz="1600" b="1" u="sng" dirty="0" err="1">
                <a:solidFill>
                  <a:schemeClr val="accent1">
                    <a:lumMod val="50000"/>
                  </a:schemeClr>
                </a:solidFill>
              </a:rPr>
              <a:t>presencialidad</a:t>
            </a:r>
            <a:r>
              <a:rPr lang="es-MX" sz="1600" b="1" u="sng" dirty="0">
                <a:solidFill>
                  <a:schemeClr val="accent1">
                    <a:lumMod val="50000"/>
                  </a:schemeClr>
                </a:solidFill>
              </a:rPr>
              <a:t> y/o </a:t>
            </a:r>
            <a:r>
              <a:rPr lang="es-MX" sz="1600" b="1" u="sng" dirty="0" err="1">
                <a:solidFill>
                  <a:schemeClr val="accent1">
                    <a:lumMod val="50000"/>
                  </a:schemeClr>
                </a:solidFill>
              </a:rPr>
              <a:t>semipresencialidad</a:t>
            </a:r>
            <a:r>
              <a:rPr lang="es-MX" sz="1600" dirty="0"/>
              <a:t>, así como para la </a:t>
            </a:r>
            <a:r>
              <a:rPr lang="es-MX" sz="1600" b="1" dirty="0">
                <a:solidFill>
                  <a:srgbClr val="C00000"/>
                </a:solidFill>
              </a:rPr>
              <a:t>prestación del servicio educativo </a:t>
            </a:r>
            <a:r>
              <a:rPr lang="es-MX" sz="1600" dirty="0"/>
              <a:t>para el año escolar 2022 en instituciones y programas educativos de la Educación Básica, ubicadas en los ámbitos urbano y rural, en el </a:t>
            </a:r>
            <a:r>
              <a:rPr lang="es-MX" sz="1600" b="1" dirty="0">
                <a:solidFill>
                  <a:srgbClr val="C00000"/>
                </a:solidFill>
              </a:rPr>
              <a:t>marco de la emergencia sanitaria </a:t>
            </a:r>
            <a:r>
              <a:rPr lang="es-MX" sz="1600" dirty="0"/>
              <a:t>por la COVID-19”</a:t>
            </a:r>
            <a:endParaRPr lang="es-PE" sz="1600" dirty="0"/>
          </a:p>
        </p:txBody>
      </p:sp>
    </p:spTree>
    <p:extLst>
      <p:ext uri="{BB962C8B-B14F-4D97-AF65-F5344CB8AC3E}">
        <p14:creationId xmlns:p14="http://schemas.microsoft.com/office/powerpoint/2010/main" val="24656282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1699</Words>
  <Application>Microsoft Office PowerPoint</Application>
  <PresentationFormat>Panorámica</PresentationFormat>
  <Paragraphs>138</Paragraphs>
  <Slides>32</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32</vt:i4>
      </vt:variant>
    </vt:vector>
  </HeadingPairs>
  <TitlesOfParts>
    <vt:vector size="3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Usuario</cp:lastModifiedBy>
  <cp:revision>24</cp:revision>
  <dcterms:created xsi:type="dcterms:W3CDTF">2020-04-24T18:36:59Z</dcterms:created>
  <dcterms:modified xsi:type="dcterms:W3CDTF">2022-02-18T20:31:54Z</dcterms:modified>
</cp:coreProperties>
</file>