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6.jpg" ContentType="image/jpg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37"/>
  </p:notesMasterIdLst>
  <p:handoutMasterIdLst>
    <p:handoutMasterId r:id="rId38"/>
  </p:handoutMasterIdLst>
  <p:sldIdLst>
    <p:sldId id="290" r:id="rId5"/>
    <p:sldId id="302" r:id="rId6"/>
    <p:sldId id="300" r:id="rId7"/>
    <p:sldId id="301" r:id="rId8"/>
    <p:sldId id="305" r:id="rId9"/>
    <p:sldId id="306" r:id="rId10"/>
    <p:sldId id="307" r:id="rId11"/>
    <p:sldId id="303" r:id="rId12"/>
    <p:sldId id="304" r:id="rId13"/>
    <p:sldId id="264" r:id="rId14"/>
    <p:sldId id="263" r:id="rId15"/>
    <p:sldId id="308" r:id="rId16"/>
    <p:sldId id="309" r:id="rId17"/>
    <p:sldId id="291" r:id="rId18"/>
    <p:sldId id="273" r:id="rId19"/>
    <p:sldId id="295" r:id="rId20"/>
    <p:sldId id="310" r:id="rId21"/>
    <p:sldId id="311" r:id="rId22"/>
    <p:sldId id="276" r:id="rId23"/>
    <p:sldId id="292" r:id="rId24"/>
    <p:sldId id="278" r:id="rId25"/>
    <p:sldId id="258" r:id="rId26"/>
    <p:sldId id="280" r:id="rId27"/>
    <p:sldId id="293" r:id="rId28"/>
    <p:sldId id="297" r:id="rId29"/>
    <p:sldId id="294" r:id="rId30"/>
    <p:sldId id="312" r:id="rId31"/>
    <p:sldId id="313" r:id="rId32"/>
    <p:sldId id="314" r:id="rId33"/>
    <p:sldId id="315" r:id="rId34"/>
    <p:sldId id="316" r:id="rId35"/>
    <p:sldId id="289" r:id="rId3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602" autoAdjust="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rtl="0"/>
          <a:r>
            <a:rPr lang="es-ES" sz="2100" b="1" noProof="0" dirty="0">
              <a:solidFill>
                <a:schemeClr val="accent1">
                  <a:lumMod val="75000"/>
                </a:schemeClr>
              </a:solidFill>
            </a:rPr>
            <a:t>Lección 1.</a:t>
          </a:r>
        </a:p>
        <a:p>
          <a:pPr rtl="0"/>
          <a:r>
            <a:rPr lang="es-ES" sz="1800" noProof="0" dirty="0">
              <a:solidFill>
                <a:schemeClr val="bg2">
                  <a:lumMod val="50000"/>
                </a:schemeClr>
              </a:solidFill>
            </a:rPr>
            <a:t>Definición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 dirty="0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endParaRPr lang="es-ES" noProof="0" dirty="0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Utilidad pedagógica</a:t>
          </a: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es-ES" noProof="0" dirty="0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endParaRPr lang="es-ES" noProof="0" dirty="0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Clasificación</a:t>
          </a: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es-ES" noProof="0" dirty="0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endParaRPr lang="es-ES" noProof="0" dirty="0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Adecuaciones</a:t>
          </a:r>
        </a:p>
      </dgm:t>
    </dgm:pt>
    <dgm:pt modelId="{790C446F-6917-41E7-BE01-7AFE2676D505}" type="parTrans" cxnId="{B07163E8-ADEC-492A-8F07-7E5786AB23AE}">
      <dgm:prSet/>
      <dgm:spPr/>
      <dgm:t>
        <a:bodyPr rtlCol="0"/>
        <a:lstStyle/>
        <a:p>
          <a:pPr rtl="0"/>
          <a:endParaRPr lang="es-ES" noProof="0" dirty="0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/>
        <a:p>
          <a:pPr rtl="0"/>
          <a:endParaRPr lang="es-ES" noProof="0" dirty="0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Recomendaciones</a:t>
          </a:r>
        </a:p>
      </dgm:t>
    </dgm:pt>
    <dgm:pt modelId="{E6C6DF88-9436-40D7-BA84-18FE896A6151}" type="parTrans" cxnId="{14D43B81-F92D-4CD8-9D1E-78CBF092C750}">
      <dgm:prSet/>
      <dgm:spPr/>
      <dgm:t>
        <a:bodyPr rtlCol="0"/>
        <a:lstStyle/>
        <a:p>
          <a:pPr rtl="0"/>
          <a:endParaRPr lang="es-ES" noProof="0" dirty="0"/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/>
        <a:p>
          <a:pPr rtl="0"/>
          <a:endParaRPr lang="es-ES" noProof="0" dirty="0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Lección 1.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Definición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Utilidad pedagógica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Clasificación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Adecuaciones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Lección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chemeClr val="bg2">
                  <a:lumMod val="50000"/>
                </a:schemeClr>
              </a:solidFill>
            </a:rPr>
            <a:t>Recomendaciones</a:t>
          </a:r>
        </a:p>
      </dsp:txBody>
      <dsp:txXfrm>
        <a:off x="5570782" y="1901041"/>
        <a:ext cx="3123798" cy="162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FC9924-390A-43CD-9A5F-FD31409A8BC3}" type="datetime1">
              <a:rPr lang="es-ES" smtClean="0"/>
              <a:t>23/02/2022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8CD4AB-B9A2-4248-B31F-8EBC71546D8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62B8-53C9-40A3-BD5F-B206C99B0F65}" type="datetime1">
              <a:rPr lang="es-ES" smtClean="0"/>
              <a:pPr/>
              <a:t>23/02/2022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BE9C73-6CDE-45E2-97F8-E3C5308FA2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082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034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0517127-517C-4BCC-BCB6-0AE7D1B87E17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FC5B80F-3B08-426A-A2A0-3282CBADA712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EF3AE9B-883C-446C-AF98-B7792342A321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D0B968A-3BD6-45FA-94FE-92D46BF360D2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FC92B-C74C-4F25-8225-AD6BB439FEF4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49AFE2-3430-46BE-85DB-B0C45A4635E5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C6216-7BE4-455C-91A0-B1DBA47076B8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FA2CA-A3A7-492B-B980-D757253257C8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790254-B8BC-4444-AEB1-0E0A795AE0D9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1FD0B-1489-4700-B5E9-A7F48A228747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79D8-5BD4-4B26-B5B1-2CF114CC1872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F8E090A-1D45-43DA-9424-70A9B39249B0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ACD31FB-48AB-43E4-9E7E-E0CD7FA14C5F}" type="datetime1">
              <a:rPr lang="es-ES" noProof="0" smtClean="0"/>
              <a:t>23/02/2022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4" name="Imagen 3" descr="Un hombre con auriculares y un portátil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RETORNO SEGURO</a:t>
            </a:r>
            <a:br>
              <a:rPr lang="es-ES" dirty="0"/>
            </a:br>
            <a:r>
              <a:rPr lang="es-ES" sz="3100" dirty="0"/>
              <a:t>(MARCO EMERGENCIA EDUCATIVA)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sz="2400" dirty="0">
                <a:solidFill>
                  <a:schemeClr val="tx2">
                    <a:lumMod val="90000"/>
                  </a:schemeClr>
                </a:solidFill>
              </a:rPr>
              <a:t>EVIDENCIAS DE APRENDIZAJE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5BF357-7FF0-0248-9254-FF933B47F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980" y="-7295"/>
            <a:ext cx="188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valuación formativa. ¿Qué es la evaluación formativa? Es aquella que  centra su intervención en los procesos de mejora.Su función es orientadora,  reguladora. - ppt descarg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133" r="3032" b="2625"/>
          <a:stretch/>
        </p:blipFill>
        <p:spPr bwMode="auto">
          <a:xfrm>
            <a:off x="685800" y="931388"/>
            <a:ext cx="6858000" cy="469042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requipa: Picantería arequipeña, platos que se resisten a morir | La  República">
            <a:extLst>
              <a:ext uri="{FF2B5EF4-FFF2-40B4-BE49-F238E27FC236}">
                <a16:creationId xmlns:a16="http://schemas.microsoft.com/office/drawing/2014/main" id="{737E90E9-DCB2-4D71-A6B1-FEC7F2635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7" r="15250"/>
          <a:stretch/>
        </p:blipFill>
        <p:spPr bwMode="auto">
          <a:xfrm>
            <a:off x="7715249" y="219074"/>
            <a:ext cx="427672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5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AUTOEVALUACIÓN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14890"/>
              </p:ext>
            </p:extLst>
          </p:nvPr>
        </p:nvGraphicFramePr>
        <p:xfrm>
          <a:off x="1444554" y="2103120"/>
          <a:ext cx="9302893" cy="384962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6825965">
                  <a:extLst>
                    <a:ext uri="{9D8B030D-6E8A-4147-A177-3AD203B41FA5}">
                      <a16:colId xmlns:a16="http://schemas.microsoft.com/office/drawing/2014/main" val="765162768"/>
                    </a:ext>
                  </a:extLst>
                </a:gridCol>
                <a:gridCol w="1127918">
                  <a:extLst>
                    <a:ext uri="{9D8B030D-6E8A-4147-A177-3AD203B41FA5}">
                      <a16:colId xmlns:a16="http://schemas.microsoft.com/office/drawing/2014/main" val="803906550"/>
                    </a:ext>
                  </a:extLst>
                </a:gridCol>
                <a:gridCol w="1349010">
                  <a:extLst>
                    <a:ext uri="{9D8B030D-6E8A-4147-A177-3AD203B41FA5}">
                      <a16:colId xmlns:a16="http://schemas.microsoft.com/office/drawing/2014/main" val="878530954"/>
                    </a:ext>
                  </a:extLst>
                </a:gridCol>
              </a:tblGrid>
              <a:tr h="675628">
                <a:tc rowSpan="2">
                  <a:txBody>
                    <a:bodyPr/>
                    <a:lstStyle/>
                    <a:p>
                      <a:pPr algn="ctr"/>
                      <a:r>
                        <a:rPr lang="es-PE" sz="2000" b="0" cap="none" spc="0">
                          <a:solidFill>
                            <a:schemeClr val="bg1"/>
                          </a:solidFill>
                        </a:rPr>
                        <a:t>Pregunta</a:t>
                      </a:r>
                      <a:r>
                        <a:rPr lang="es-PE" sz="2000" b="0" cap="none" spc="0" baseline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PE" sz="20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211743" marR="211743" marT="114070" marB="2117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b="0" cap="none" spc="0">
                          <a:solidFill>
                            <a:schemeClr val="bg1"/>
                          </a:solidFill>
                        </a:rPr>
                        <a:t>Valoración</a:t>
                      </a:r>
                    </a:p>
                  </a:txBody>
                  <a:tcPr marL="211743" marR="211743" marT="114070" marB="2117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19065"/>
                  </a:ext>
                </a:extLst>
              </a:tr>
              <a:tr h="529000">
                <a:tc vMerge="1">
                  <a:txBody>
                    <a:bodyPr/>
                    <a:lstStyle/>
                    <a:p>
                      <a:endParaRPr lang="es-PE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84743"/>
                  </a:ext>
                </a:extLst>
              </a:tr>
              <a:tr h="5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Presto atención,</a:t>
                      </a:r>
                      <a:r>
                        <a:rPr lang="es-PE" sz="1500" cap="none" spc="0" baseline="0">
                          <a:solidFill>
                            <a:schemeClr val="tx1"/>
                          </a:solidFill>
                        </a:rPr>
                        <a:t> aún con la cámara desactivada. </a:t>
                      </a:r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51919"/>
                  </a:ext>
                </a:extLst>
              </a:tr>
              <a:tr h="5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cap="none" spc="0" baseline="0">
                          <a:solidFill>
                            <a:schemeClr val="tx1"/>
                          </a:solidFill>
                        </a:rPr>
                        <a:t>Participo activamente. (Pregunto, respondo, aporto)</a:t>
                      </a:r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85658"/>
                  </a:ext>
                </a:extLst>
              </a:tr>
              <a:tr h="529000">
                <a:tc>
                  <a:txBody>
                    <a:bodyPr/>
                    <a:lstStyle/>
                    <a:p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Tomo</a:t>
                      </a:r>
                      <a:r>
                        <a:rPr lang="es-PE" sz="1500" cap="none" spc="0" baseline="0">
                          <a:solidFill>
                            <a:schemeClr val="tx1"/>
                          </a:solidFill>
                        </a:rPr>
                        <a:t> apuntes de lo más resaltante. </a:t>
                      </a:r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67473"/>
                  </a:ext>
                </a:extLst>
              </a:tr>
              <a:tr h="529000">
                <a:tc>
                  <a:txBody>
                    <a:bodyPr/>
                    <a:lstStyle/>
                    <a:p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Cumplo</a:t>
                      </a:r>
                      <a:r>
                        <a:rPr lang="es-PE" sz="1500" cap="none" spc="0" baseline="0">
                          <a:solidFill>
                            <a:schemeClr val="tx1"/>
                          </a:solidFill>
                        </a:rPr>
                        <a:t> las indicaciones. </a:t>
                      </a:r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52673"/>
                  </a:ext>
                </a:extLst>
              </a:tr>
              <a:tr h="529000">
                <a:tc>
                  <a:txBody>
                    <a:bodyPr/>
                    <a:lstStyle/>
                    <a:p>
                      <a:r>
                        <a:rPr lang="es-PE" sz="1500" cap="none" spc="0">
                          <a:solidFill>
                            <a:schemeClr val="tx1"/>
                          </a:solidFill>
                        </a:rPr>
                        <a:t>Valoro</a:t>
                      </a:r>
                      <a:r>
                        <a:rPr lang="es-PE" sz="1500" cap="none" spc="0" baseline="0">
                          <a:solidFill>
                            <a:schemeClr val="tx1"/>
                          </a:solidFill>
                        </a:rPr>
                        <a:t> mi aprendizaje y el de mis colegas. </a:t>
                      </a:r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162" marR="141162" marT="114070" marB="1411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2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9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COEVALUACIÓN – ENTRE PARES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48017"/>
              </p:ext>
            </p:extLst>
          </p:nvPr>
        </p:nvGraphicFramePr>
        <p:xfrm>
          <a:off x="1066800" y="2285314"/>
          <a:ext cx="10058402" cy="348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4">
                  <a:extLst>
                    <a:ext uri="{9D8B030D-6E8A-4147-A177-3AD203B41FA5}">
                      <a16:colId xmlns:a16="http://schemas.microsoft.com/office/drawing/2014/main" val="765162768"/>
                    </a:ext>
                  </a:extLst>
                </a:gridCol>
                <a:gridCol w="952311">
                  <a:extLst>
                    <a:ext uri="{9D8B030D-6E8A-4147-A177-3AD203B41FA5}">
                      <a16:colId xmlns:a16="http://schemas.microsoft.com/office/drawing/2014/main" val="803906550"/>
                    </a:ext>
                  </a:extLst>
                </a:gridCol>
                <a:gridCol w="1033227">
                  <a:extLst>
                    <a:ext uri="{9D8B030D-6E8A-4147-A177-3AD203B41FA5}">
                      <a16:colId xmlns:a16="http://schemas.microsoft.com/office/drawing/2014/main" val="878530954"/>
                    </a:ext>
                  </a:extLst>
                </a:gridCol>
              </a:tblGrid>
              <a:tr h="497891">
                <a:tc rowSpan="2">
                  <a:txBody>
                    <a:bodyPr/>
                    <a:lstStyle/>
                    <a:p>
                      <a:pPr algn="ctr"/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Pregunta</a:t>
                      </a: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Valoración</a:t>
                      </a: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19065"/>
                  </a:ext>
                </a:extLst>
              </a:tr>
              <a:tr h="497891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84743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Presta atención</a:t>
                      </a: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51919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Participa activamente. (Pregunta, responde, aporta)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85658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Toma</a:t>
                      </a: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 apuntes de lo más resaltante. 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67473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Cumple</a:t>
                      </a: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 las indicaciones. 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52673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r>
                        <a:rPr lang="es-PE" sz="2200">
                          <a:solidFill>
                            <a:srgbClr val="002060"/>
                          </a:solidFill>
                        </a:rPr>
                        <a:t>Valora</a:t>
                      </a:r>
                      <a:r>
                        <a:rPr lang="es-PE" sz="2200" baseline="0">
                          <a:solidFill>
                            <a:srgbClr val="002060"/>
                          </a:solidFill>
                        </a:rPr>
                        <a:t> su aprendizaje y el de mis compañeros. </a:t>
                      </a:r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>
                        <a:solidFill>
                          <a:srgbClr val="002060"/>
                        </a:solidFill>
                      </a:endParaRPr>
                    </a:p>
                  </a:txBody>
                  <a:tcPr marL="113157" marR="113157" marT="56579" marB="56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2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7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23850" y="660904"/>
            <a:ext cx="11057435" cy="5920966"/>
            <a:chOff x="642796" y="280657"/>
            <a:chExt cx="11057435" cy="592096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t="8726"/>
            <a:stretch/>
          </p:blipFill>
          <p:spPr>
            <a:xfrm>
              <a:off x="974558" y="697116"/>
              <a:ext cx="10725673" cy="5504507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642796" y="280657"/>
              <a:ext cx="8102852" cy="1204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575303" y="660904"/>
            <a:ext cx="508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/>
              <a:t>La escalera de la retroalimentación </a:t>
            </a:r>
          </a:p>
        </p:txBody>
      </p:sp>
    </p:spTree>
    <p:extLst>
      <p:ext uri="{BB962C8B-B14F-4D97-AF65-F5344CB8AC3E}">
        <p14:creationId xmlns:p14="http://schemas.microsoft.com/office/powerpoint/2010/main" val="409859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Trabajo de un grupo de persona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43" y="247670"/>
            <a:ext cx="11725200" cy="6362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Esquema del espacio interactivo</a:t>
            </a: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886916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Hombre joven que está escribiendo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  <a:noFill/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5852475" cy="2572193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s-MX" sz="2400" b="1" i="0" dirty="0">
                <a:effectLst/>
              </a:rPr>
              <a:t>Es el resultado que los estudiantes demuestran en términos de aprendizaje, luego del desarrollo de una propuesta didáctica planificada en la experiencia de aprendizaje o actividad de aprendizaje.</a:t>
            </a:r>
            <a:br>
              <a:rPr lang="es-MX" sz="2400" b="1" dirty="0"/>
            </a:br>
            <a:br>
              <a:rPr lang="es-MX" dirty="0"/>
            </a:b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4400" b="1" dirty="0"/>
              <a:t>Evidencia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 NUESTRO | Diario Oficial El Peruano">
            <a:extLst>
              <a:ext uri="{FF2B5EF4-FFF2-40B4-BE49-F238E27FC236}">
                <a16:creationId xmlns:a16="http://schemas.microsoft.com/office/drawing/2014/main" id="{01D16C3C-C4B3-4EE6-B9A4-ACD1E2729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9FBE43-21F6-4100-8997-09A9044C46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b="0" i="0" dirty="0">
                <a:effectLst/>
              </a:rPr>
              <a:t>Estas evidencias permiten al docente obtener la información de los desempeños o actuaciones de los estudiantes, durante distintas etapas del desarrollo curricular. Las </a:t>
            </a:r>
            <a:r>
              <a:rPr lang="es-MX" b="1" i="0" dirty="0">
                <a:effectLst/>
              </a:rPr>
              <a:t>evidencias de aprendizajes</a:t>
            </a:r>
            <a:r>
              <a:rPr lang="es-MX" b="0" i="0" dirty="0">
                <a:effectLst/>
              </a:rPr>
              <a:t> pueden ser producciones, expresiones, o actuaciones diversas de los estudiantes, que surgen del trabajo pedagógico del docente en el marco de la planificación curricular.</a:t>
            </a:r>
            <a:br>
              <a:rPr lang="es-MX" dirty="0"/>
            </a:br>
            <a:br>
              <a:rPr lang="es-MX" dirty="0"/>
            </a:b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4400" dirty="0"/>
              <a:t>Permite</a:t>
            </a:r>
          </a:p>
        </p:txBody>
      </p:sp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900" b="0" i="0">
                <a:effectLst/>
              </a:rPr>
              <a:t>Clasificación de las evidencias</a:t>
            </a:r>
            <a:br>
              <a:rPr lang="es-MX" sz="1900" b="0" i="0">
                <a:effectLst/>
              </a:rPr>
            </a:br>
            <a:r>
              <a:rPr lang="es-MX" sz="1900" b="0" i="0">
                <a:effectLst/>
              </a:rPr>
              <a:t>Las evidencias los podemos clasificar, bajo los siguientes criterios:</a:t>
            </a:r>
          </a:p>
        </p:txBody>
      </p:sp>
      <p:pic>
        <p:nvPicPr>
          <p:cNvPr id="8196" name="Picture 4" descr="Arequipeños y turistas celebran la Fiesta de la Chicha en plaza de Armas |  Noticias | Agencia Peruana de Noticias Andina">
            <a:extLst>
              <a:ext uri="{FF2B5EF4-FFF2-40B4-BE49-F238E27FC236}">
                <a16:creationId xmlns:a16="http://schemas.microsoft.com/office/drawing/2014/main" id="{B90A930A-E06C-46AA-9FE5-1EA660DDB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8784" b="-2"/>
          <a:stretch/>
        </p:blipFill>
        <p:spPr bwMode="auto">
          <a:xfrm>
            <a:off x="685800" y="609600"/>
            <a:ext cx="6858000" cy="533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9FBE43-21F6-4100-8997-09A9044C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s-MX" b="0" i="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s-MX" b="0" i="0" dirty="0">
                <a:effectLst/>
              </a:rPr>
              <a:t>1.-</a:t>
            </a:r>
            <a:r>
              <a:rPr lang="es-MX" b="1" i="0" dirty="0">
                <a:effectLst/>
              </a:rPr>
              <a:t>Según su origen. </a:t>
            </a:r>
          </a:p>
          <a:p>
            <a:pPr>
              <a:lnSpc>
                <a:spcPct val="100000"/>
              </a:lnSpc>
            </a:pPr>
            <a:r>
              <a:rPr lang="es-MX" b="0" i="0" dirty="0">
                <a:effectLst/>
              </a:rPr>
              <a:t>Las evidencias pueden ser: Situaciones o actuaciones de trabajo individual y grupal de los estudiantes. </a:t>
            </a:r>
          </a:p>
          <a:p>
            <a:pPr>
              <a:lnSpc>
                <a:spcPct val="100000"/>
              </a:lnSpc>
            </a:pPr>
            <a:r>
              <a:rPr lang="es-MX" b="0" i="0" dirty="0">
                <a:effectLst/>
              </a:rPr>
              <a:t>Ejemplo: Un tríptico elaborado individualmente para comunicar alguna investigación o una infografía de trabajo grupal sobre alguna temática trabajada en la unidad, entre otros trabajos.</a:t>
            </a:r>
          </a:p>
          <a:p>
            <a:pPr>
              <a:lnSpc>
                <a:spcPct val="100000"/>
              </a:lnSpc>
            </a:pPr>
            <a:endParaRPr lang="es-MX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54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BC Mundo: ¿es cierto que los arequipeños son los más orgullosos de Perú? |  Noticias | Agencia Peruana de Noticias Andina">
            <a:extLst>
              <a:ext uri="{FF2B5EF4-FFF2-40B4-BE49-F238E27FC236}">
                <a16:creationId xmlns:a16="http://schemas.microsoft.com/office/drawing/2014/main" id="{3F911B8C-2D9C-4461-8C1E-D7C553DBD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/>
        </p:blipFill>
        <p:spPr bwMode="auto"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9FBE43-21F6-4100-8997-09A9044C46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>
            <a:normAutofit/>
          </a:bodyPr>
          <a:lstStyle/>
          <a:p>
            <a:endParaRPr lang="es-MX" b="0" i="0">
              <a:effectLst/>
            </a:endParaRPr>
          </a:p>
          <a:p>
            <a:r>
              <a:rPr lang="es-MX" b="0" i="0">
                <a:effectLst/>
              </a:rPr>
              <a:t>2.-</a:t>
            </a:r>
            <a:r>
              <a:rPr lang="es-MX" b="1" i="0">
                <a:effectLst/>
              </a:rPr>
              <a:t>Según la apropiación del conocimiento</a:t>
            </a:r>
            <a:r>
              <a:rPr lang="es-MX" b="0" i="0">
                <a:effectLst/>
              </a:rPr>
              <a:t>. Estas evidencias permiten que los estudiantes demuestren o expliquen los principios, conceptos, teorías científicas, hechos, lenguajes, información relevante, técnicas, entre otros.</a:t>
            </a:r>
            <a:br>
              <a:rPr lang="es-MX"/>
            </a:br>
            <a:br>
              <a:rPr lang="es-MX" dirty="0"/>
            </a:br>
            <a:endParaRPr lang="es-MX" b="0" i="0">
              <a:effectLst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300" b="0" i="0">
                <a:effectLst/>
              </a:rPr>
              <a:t>Clasificación de las evidencias</a:t>
            </a:r>
            <a:br>
              <a:rPr lang="es-MX" sz="2300" b="0" i="0">
                <a:effectLst/>
              </a:rPr>
            </a:br>
            <a:r>
              <a:rPr lang="es-MX" sz="2300" b="0" i="0">
                <a:effectLst/>
              </a:rPr>
              <a:t>Las evidencias los podemos clasificar, bajo los siguientes criterios:</a:t>
            </a:r>
          </a:p>
        </p:txBody>
      </p:sp>
    </p:spTree>
    <p:extLst>
      <p:ext uri="{BB962C8B-B14F-4D97-AF65-F5344CB8AC3E}">
        <p14:creationId xmlns:p14="http://schemas.microsoft.com/office/powerpoint/2010/main" val="4212780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901100"/>
          </a:xfrm>
        </p:spPr>
        <p:txBody>
          <a:bodyPr rtlCol="0"/>
          <a:lstStyle/>
          <a:p>
            <a:pPr rtl="0"/>
            <a:r>
              <a:rPr lang="es-ES" sz="4800" dirty="0">
                <a:solidFill>
                  <a:schemeClr val="bg2">
                    <a:lumMod val="50000"/>
                  </a:schemeClr>
                </a:solidFill>
              </a:rPr>
              <a:t>Ejemplos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050" y="1549308"/>
            <a:ext cx="3144774" cy="4705188"/>
          </a:xfrm>
        </p:spPr>
        <p:txBody>
          <a:bodyPr rtlCol="0"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Historietas para explicar lo que es la alimentación saludable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Textos escritos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Ensayos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Cuestionarios resueltos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Análisis de casos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Informes de indagación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Organizadores visuales: mapas conceptuales, esquemas semánticos, mapas mentales, cuadros sinópticos, tablas de datos, </a:t>
            </a:r>
            <a:r>
              <a:rPr lang="es-MX" sz="2900" b="0" i="0" dirty="0" err="1">
                <a:solidFill>
                  <a:srgbClr val="2A2A2A"/>
                </a:solidFill>
                <a:effectLst/>
                <a:latin typeface="+mj-lt"/>
              </a:rPr>
              <a:t>gráficos,diagramas</a:t>
            </a: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, matrices.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900" b="0" i="0" dirty="0">
                <a:solidFill>
                  <a:srgbClr val="2A2A2A"/>
                </a:solidFill>
                <a:effectLst/>
                <a:latin typeface="+mj-lt"/>
              </a:rPr>
              <a:t>Pruebas estructuradas.</a:t>
            </a:r>
          </a:p>
          <a:p>
            <a:br>
              <a:rPr lang="es-MX" sz="2900" dirty="0">
                <a:latin typeface="+mj-lt"/>
              </a:rPr>
            </a:br>
            <a:br>
              <a:rPr lang="es-MX" dirty="0"/>
            </a:b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Estudiantes arequipeños presentan novedoso proyecto ambiental">
            <a:extLst>
              <a:ext uri="{FF2B5EF4-FFF2-40B4-BE49-F238E27FC236}">
                <a16:creationId xmlns:a16="http://schemas.microsoft.com/office/drawing/2014/main" id="{80E926E0-0C96-4ED8-8566-9439C1B98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r="32444" b="21844"/>
          <a:stretch/>
        </p:blipFill>
        <p:spPr bwMode="auto">
          <a:xfrm>
            <a:off x="463550" y="212723"/>
            <a:ext cx="6502401" cy="62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93240" y="2525086"/>
            <a:ext cx="887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/>
              <a:t>La </a:t>
            </a:r>
            <a:r>
              <a:rPr lang="es-PE" sz="4800" b="1" dirty="0">
                <a:solidFill>
                  <a:schemeClr val="accent4">
                    <a:lumMod val="50000"/>
                  </a:schemeClr>
                </a:solidFill>
              </a:rPr>
              <a:t>retroalimentación</a:t>
            </a:r>
            <a:r>
              <a:rPr lang="es-PE" sz="4800" dirty="0"/>
              <a:t> es el corazón de la </a:t>
            </a:r>
            <a:r>
              <a:rPr lang="es-PE" sz="4800" dirty="0">
                <a:solidFill>
                  <a:schemeClr val="accent4">
                    <a:lumMod val="50000"/>
                  </a:schemeClr>
                </a:solidFill>
              </a:rPr>
              <a:t>evaluación formativa</a:t>
            </a:r>
          </a:p>
        </p:txBody>
      </p:sp>
    </p:spTree>
    <p:extLst>
      <p:ext uri="{BB962C8B-B14F-4D97-AF65-F5344CB8AC3E}">
        <p14:creationId xmlns:p14="http://schemas.microsoft.com/office/powerpoint/2010/main" val="66679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Personas que debaten sobre unos documento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Clasificación</a:t>
            </a:r>
          </a:p>
        </p:txBody>
      </p:sp>
      <p:pic>
        <p:nvPicPr>
          <p:cNvPr id="2050" name="Picture 2" descr="Características que distinguen a los arequipeños y su fuerza inspiradora">
            <a:extLst>
              <a:ext uri="{FF2B5EF4-FFF2-40B4-BE49-F238E27FC236}">
                <a16:creationId xmlns:a16="http://schemas.microsoft.com/office/drawing/2014/main" id="{9557D8DB-63CF-46E3-851C-C74140F188E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r="106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D8C077D-C310-474B-9330-BA4D5374E3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2400" b="0" i="0" dirty="0">
                <a:solidFill>
                  <a:srgbClr val="2A2A2A"/>
                </a:solidFill>
                <a:effectLst/>
                <a:latin typeface="+mj-lt"/>
              </a:rPr>
              <a:t>3.</a:t>
            </a:r>
            <a:r>
              <a:rPr lang="es-MX" sz="2400" b="1" i="0" dirty="0">
                <a:solidFill>
                  <a:srgbClr val="2A2A2A"/>
                </a:solidFill>
                <a:effectLst/>
                <a:latin typeface="+mj-lt"/>
              </a:rPr>
              <a:t>Según el producto que se desea lograr</a:t>
            </a:r>
            <a:r>
              <a:rPr lang="es-MX" sz="2400" b="0" i="0" dirty="0">
                <a:solidFill>
                  <a:srgbClr val="2A2A2A"/>
                </a:solidFill>
                <a:effectLst/>
                <a:latin typeface="+mj-lt"/>
              </a:rPr>
              <a:t>. Estas evidencias permiten focalizar la pertinencia y adecuación de una determinada producción de los estudiantes ya sea lingüística, visual, verbal, audiovisual, científica, tecnológica, artística, de emprendimiento, entre otros.</a:t>
            </a:r>
            <a:br>
              <a:rPr lang="es-MX" sz="2400" dirty="0">
                <a:latin typeface="+mj-lt"/>
              </a:rPr>
            </a:br>
            <a:br>
              <a:rPr lang="es-MX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ángulo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907" y="490451"/>
            <a:ext cx="4472921" cy="98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</a:rPr>
              <a:t>Ejemplos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8157" y="1576521"/>
            <a:ext cx="4336421" cy="4646814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Una dramatización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Una obra de teatro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Un informe de indagación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Un proyecto de emprendimiento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Un portafolio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Catálogos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Dípticos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Trípticos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Proyectos de investigación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Resoluciones de casos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Anécdotas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Relatos históricos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Memorias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Biografías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5600" b="1" i="0" dirty="0">
                <a:solidFill>
                  <a:srgbClr val="002060"/>
                </a:solidFill>
                <a:effectLst/>
                <a:latin typeface="+mj-lt"/>
              </a:rPr>
              <a:t>Autobiografías</a:t>
            </a:r>
          </a:p>
          <a:p>
            <a:br>
              <a:rPr lang="es-MX" dirty="0"/>
            </a:br>
            <a:br>
              <a:rPr lang="es-MX" dirty="0"/>
            </a:b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D983A7-C3B3-4481-BA43-1109BD9E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822" r="23884"/>
          <a:stretch/>
        </p:blipFill>
        <p:spPr>
          <a:xfrm>
            <a:off x="0" y="11134"/>
            <a:ext cx="6315432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4100" name="Picture 4" descr="Nosotros - Subgerencia de Turismo - Gerencia Regional de Comercio Exterior  y Turismo">
            <a:extLst>
              <a:ext uri="{FF2B5EF4-FFF2-40B4-BE49-F238E27FC236}">
                <a16:creationId xmlns:a16="http://schemas.microsoft.com/office/drawing/2014/main" id="{491BF2DA-DBD4-4E35-8A0A-7DEF961E7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91" b="14155"/>
          <a:stretch/>
        </p:blipFill>
        <p:spPr bwMode="auto">
          <a:xfrm>
            <a:off x="-7269" y="-7575"/>
            <a:ext cx="12156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557601C-8445-4EE0-8EA7-28C6C4E1E738}"/>
              </a:ext>
            </a:extLst>
          </p:cNvPr>
          <p:cNvSpPr/>
          <p:nvPr/>
        </p:nvSpPr>
        <p:spPr>
          <a:xfrm>
            <a:off x="5852292" y="230169"/>
            <a:ext cx="5162072" cy="62002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7615" y="407588"/>
            <a:ext cx="5099505" cy="4472819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Artículos de opinión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Textos publicitarios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Comentarios críticos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Ensayos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Editoriales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Folletos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Afiches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Banners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Creaciones artísticas, literarias, audiovisuales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Danzas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Teatro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Aplicaciones digitales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Prototipos tecnológicos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Revistas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Enciclopedias escolares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Exposiciones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Conversatorios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b="1" i="0" dirty="0">
                <a:effectLst/>
                <a:latin typeface="+mj-lt"/>
              </a:rPr>
              <a:t>Debates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367329"/>
            <a:ext cx="3449444" cy="901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ángulo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Marcador de contenido 5" descr="Grupo de alumnos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000" dirty="0"/>
              <a:t>Clasificación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7250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s-MX" b="0" i="0" dirty="0">
                <a:effectLst/>
                <a:latin typeface="+mj-lt"/>
              </a:rPr>
              <a:t>4</a:t>
            </a:r>
            <a:r>
              <a:rPr lang="es-MX" sz="2400" b="0" i="0" dirty="0">
                <a:effectLst/>
                <a:latin typeface="+mj-lt"/>
              </a:rPr>
              <a:t>. </a:t>
            </a:r>
            <a:r>
              <a:rPr lang="es-MX" sz="2400" b="1" i="0" dirty="0">
                <a:effectLst/>
                <a:latin typeface="+mj-lt"/>
              </a:rPr>
              <a:t>Según los desempeños que se quieren observar</a:t>
            </a:r>
            <a:r>
              <a:rPr lang="es-MX" sz="2400" b="0" i="0" dirty="0">
                <a:effectLst/>
                <a:latin typeface="+mj-lt"/>
              </a:rPr>
              <a:t>. Las evidencias de desempeño permiten observar como el estudiante pone en acción los conocimientos, capacidades y actitudes asociadas a procesos sociales, cognitivos, emocionales.</a:t>
            </a:r>
            <a:br>
              <a:rPr lang="es-MX" sz="2400" dirty="0">
                <a:latin typeface="+mj-lt"/>
              </a:rPr>
            </a:br>
            <a:br>
              <a:rPr lang="es-MX" sz="2400" dirty="0">
                <a:latin typeface="+mj-lt"/>
              </a:rPr>
            </a:br>
            <a:endParaRPr lang="es-E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l orgullo de ser arequipeño se refuerza por estos motivos | PERU | EL  COMERCIO PERÚ">
            <a:extLst>
              <a:ext uri="{FF2B5EF4-FFF2-40B4-BE49-F238E27FC236}">
                <a16:creationId xmlns:a16="http://schemas.microsoft.com/office/drawing/2014/main" id="{35CA37E7-1FBE-4B89-91DF-CD3F8896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Ejemplos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5E67C92-57F2-44F9-866B-8DBABD1A4947}"/>
              </a:ext>
            </a:extLst>
          </p:cNvPr>
          <p:cNvSpPr>
            <a:spLocks noGrp="1" noChangeArrowheads="1"/>
          </p:cNvSpPr>
          <p:nvPr>
            <p:ph sz="half" idx="13"/>
          </p:nvPr>
        </p:nvSpPr>
        <p:spPr bwMode="auto">
          <a:xfrm>
            <a:off x="1357950" y="3172531"/>
            <a:ext cx="4633414" cy="2539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1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La puesta en práctica de técnicas deportivas, expresivas, gimnásticas.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Resolución de problemas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Resolución de trabajos manuales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Puesta en práctica de habilidades musicales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Manipulación y uso de instrumentos de laboratorio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Open Sans" panose="020B0606030504020204" pitchFamily="34" charset="0"/>
              </a:rPr>
              <a:t>Testimonios orales y escritos de logros y dificultades.</a:t>
            </a:r>
            <a:br>
              <a:rPr kumimoji="0" lang="es-PE" altLang="es-PE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</a:br>
            <a:b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A6687-CC21-4C1E-8E82-E2D5D9B4E7D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1A08B92-ECE6-4E30-8762-EC630AA4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SOCIALIZAMOS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8E4BFDE7-084F-476A-93C2-A8A0658E86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3203" t="31116" r="15975" b="33475"/>
          <a:stretch/>
        </p:blipFill>
        <p:spPr>
          <a:xfrm>
            <a:off x="1357950" y="2924746"/>
            <a:ext cx="8634551" cy="24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466928"/>
            <a:ext cx="3161963" cy="2173252"/>
          </a:xfrm>
        </p:spPr>
        <p:txBody>
          <a:bodyPr rtlCol="0"/>
          <a:lstStyle/>
          <a:p>
            <a:pPr rtl="0"/>
            <a:r>
              <a:rPr lang="es-ES" dirty="0"/>
              <a:t>Texto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6" name="Marcador de contenido 5" descr="Mujer con un portátil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723668"/>
            <a:ext cx="3161963" cy="3606800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Nunc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a </a:t>
            </a:r>
            <a:r>
              <a:rPr lang="es-ES" dirty="0" err="1"/>
              <a:t>tellus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habitant</a:t>
            </a:r>
            <a:r>
              <a:rPr lang="es-ES" dirty="0"/>
              <a:t> </a:t>
            </a:r>
            <a:r>
              <a:rPr lang="es-ES" dirty="0" err="1"/>
              <a:t>morbi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senectus</a:t>
            </a:r>
            <a:r>
              <a:rPr lang="es-ES" dirty="0"/>
              <a:t> et </a:t>
            </a:r>
            <a:r>
              <a:rPr lang="es-ES" dirty="0" err="1"/>
              <a:t>netus</a:t>
            </a:r>
            <a:r>
              <a:rPr lang="es-ES" dirty="0"/>
              <a:t> et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fames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pharetra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pede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et </a:t>
            </a:r>
            <a:r>
              <a:rPr lang="es-ES" dirty="0" err="1"/>
              <a:t>orci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A3BBD3F-C7A0-491E-880F-568CAB76BF86}"/>
              </a:ext>
            </a:extLst>
          </p:cNvPr>
          <p:cNvSpPr/>
          <p:nvPr/>
        </p:nvSpPr>
        <p:spPr>
          <a:xfrm>
            <a:off x="4317925" y="1136650"/>
            <a:ext cx="7473950" cy="4584700"/>
          </a:xfrm>
          <a:custGeom>
            <a:avLst/>
            <a:gdLst/>
            <a:ahLst/>
            <a:cxnLst/>
            <a:rect l="l" t="t" r="r" b="b"/>
            <a:pathLst>
              <a:path w="7473950" h="4584700">
                <a:moveTo>
                  <a:pt x="6709664" y="0"/>
                </a:moveTo>
                <a:lnTo>
                  <a:pt x="764032" y="0"/>
                </a:lnTo>
                <a:lnTo>
                  <a:pt x="715707" y="1502"/>
                </a:lnTo>
                <a:lnTo>
                  <a:pt x="668182" y="5951"/>
                </a:lnTo>
                <a:lnTo>
                  <a:pt x="621545" y="13257"/>
                </a:lnTo>
                <a:lnTo>
                  <a:pt x="575888" y="23330"/>
                </a:lnTo>
                <a:lnTo>
                  <a:pt x="531298" y="36081"/>
                </a:lnTo>
                <a:lnTo>
                  <a:pt x="487866" y="51420"/>
                </a:lnTo>
                <a:lnTo>
                  <a:pt x="445680" y="69259"/>
                </a:lnTo>
                <a:lnTo>
                  <a:pt x="404831" y="89506"/>
                </a:lnTo>
                <a:lnTo>
                  <a:pt x="365407" y="112074"/>
                </a:lnTo>
                <a:lnTo>
                  <a:pt x="327498" y="136873"/>
                </a:lnTo>
                <a:lnTo>
                  <a:pt x="291194" y="163812"/>
                </a:lnTo>
                <a:lnTo>
                  <a:pt x="256584" y="192804"/>
                </a:lnTo>
                <a:lnTo>
                  <a:pt x="223758" y="223758"/>
                </a:lnTo>
                <a:lnTo>
                  <a:pt x="192804" y="256584"/>
                </a:lnTo>
                <a:lnTo>
                  <a:pt x="163812" y="291194"/>
                </a:lnTo>
                <a:lnTo>
                  <a:pt x="136873" y="327498"/>
                </a:lnTo>
                <a:lnTo>
                  <a:pt x="112074" y="365407"/>
                </a:lnTo>
                <a:lnTo>
                  <a:pt x="89506" y="404831"/>
                </a:lnTo>
                <a:lnTo>
                  <a:pt x="69259" y="445680"/>
                </a:lnTo>
                <a:lnTo>
                  <a:pt x="51420" y="487866"/>
                </a:lnTo>
                <a:lnTo>
                  <a:pt x="36081" y="531298"/>
                </a:lnTo>
                <a:lnTo>
                  <a:pt x="23330" y="575888"/>
                </a:lnTo>
                <a:lnTo>
                  <a:pt x="13257" y="621545"/>
                </a:lnTo>
                <a:lnTo>
                  <a:pt x="5951" y="668182"/>
                </a:lnTo>
                <a:lnTo>
                  <a:pt x="1502" y="715707"/>
                </a:lnTo>
                <a:lnTo>
                  <a:pt x="0" y="764032"/>
                </a:lnTo>
                <a:lnTo>
                  <a:pt x="0" y="3820160"/>
                </a:lnTo>
                <a:lnTo>
                  <a:pt x="1502" y="3868484"/>
                </a:lnTo>
                <a:lnTo>
                  <a:pt x="5951" y="3916009"/>
                </a:lnTo>
                <a:lnTo>
                  <a:pt x="13257" y="3962646"/>
                </a:lnTo>
                <a:lnTo>
                  <a:pt x="23330" y="4008303"/>
                </a:lnTo>
                <a:lnTo>
                  <a:pt x="36081" y="4052893"/>
                </a:lnTo>
                <a:lnTo>
                  <a:pt x="51420" y="4096325"/>
                </a:lnTo>
                <a:lnTo>
                  <a:pt x="69259" y="4138511"/>
                </a:lnTo>
                <a:lnTo>
                  <a:pt x="89506" y="4179360"/>
                </a:lnTo>
                <a:lnTo>
                  <a:pt x="112074" y="4218784"/>
                </a:lnTo>
                <a:lnTo>
                  <a:pt x="136873" y="4256693"/>
                </a:lnTo>
                <a:lnTo>
                  <a:pt x="163812" y="4292997"/>
                </a:lnTo>
                <a:lnTo>
                  <a:pt x="192804" y="4327607"/>
                </a:lnTo>
                <a:lnTo>
                  <a:pt x="223758" y="4360433"/>
                </a:lnTo>
                <a:lnTo>
                  <a:pt x="256584" y="4391387"/>
                </a:lnTo>
                <a:lnTo>
                  <a:pt x="291194" y="4420379"/>
                </a:lnTo>
                <a:lnTo>
                  <a:pt x="327498" y="4447318"/>
                </a:lnTo>
                <a:lnTo>
                  <a:pt x="365407" y="4472117"/>
                </a:lnTo>
                <a:lnTo>
                  <a:pt x="404831" y="4494685"/>
                </a:lnTo>
                <a:lnTo>
                  <a:pt x="445680" y="4514932"/>
                </a:lnTo>
                <a:lnTo>
                  <a:pt x="487866" y="4532771"/>
                </a:lnTo>
                <a:lnTo>
                  <a:pt x="531298" y="4548110"/>
                </a:lnTo>
                <a:lnTo>
                  <a:pt x="575888" y="4560861"/>
                </a:lnTo>
                <a:lnTo>
                  <a:pt x="621545" y="4570934"/>
                </a:lnTo>
                <a:lnTo>
                  <a:pt x="668182" y="4578240"/>
                </a:lnTo>
                <a:lnTo>
                  <a:pt x="715707" y="4582689"/>
                </a:lnTo>
                <a:lnTo>
                  <a:pt x="764032" y="4584192"/>
                </a:lnTo>
                <a:lnTo>
                  <a:pt x="6709664" y="4584192"/>
                </a:lnTo>
                <a:lnTo>
                  <a:pt x="6757975" y="4582689"/>
                </a:lnTo>
                <a:lnTo>
                  <a:pt x="6805489" y="4578240"/>
                </a:lnTo>
                <a:lnTo>
                  <a:pt x="6852115" y="4570934"/>
                </a:lnTo>
                <a:lnTo>
                  <a:pt x="6897765" y="4560861"/>
                </a:lnTo>
                <a:lnTo>
                  <a:pt x="6942349" y="4548110"/>
                </a:lnTo>
                <a:lnTo>
                  <a:pt x="6985777" y="4532771"/>
                </a:lnTo>
                <a:lnTo>
                  <a:pt x="7027960" y="4514932"/>
                </a:lnTo>
                <a:lnTo>
                  <a:pt x="7068808" y="4494685"/>
                </a:lnTo>
                <a:lnTo>
                  <a:pt x="7108232" y="4472117"/>
                </a:lnTo>
                <a:lnTo>
                  <a:pt x="7146141" y="4447318"/>
                </a:lnTo>
                <a:lnTo>
                  <a:pt x="7182447" y="4420379"/>
                </a:lnTo>
                <a:lnTo>
                  <a:pt x="7217060" y="4391387"/>
                </a:lnTo>
                <a:lnTo>
                  <a:pt x="7249890" y="4360433"/>
                </a:lnTo>
                <a:lnTo>
                  <a:pt x="7280848" y="4327607"/>
                </a:lnTo>
                <a:lnTo>
                  <a:pt x="7309843" y="4292997"/>
                </a:lnTo>
                <a:lnTo>
                  <a:pt x="7336788" y="4256693"/>
                </a:lnTo>
                <a:lnTo>
                  <a:pt x="7361591" y="4218784"/>
                </a:lnTo>
                <a:lnTo>
                  <a:pt x="7384164" y="4179360"/>
                </a:lnTo>
                <a:lnTo>
                  <a:pt x="7404416" y="4138511"/>
                </a:lnTo>
                <a:lnTo>
                  <a:pt x="7422259" y="4096325"/>
                </a:lnTo>
                <a:lnTo>
                  <a:pt x="7437603" y="4052893"/>
                </a:lnTo>
                <a:lnTo>
                  <a:pt x="7450357" y="4008303"/>
                </a:lnTo>
                <a:lnTo>
                  <a:pt x="7460433" y="3962646"/>
                </a:lnTo>
                <a:lnTo>
                  <a:pt x="7467742" y="3916009"/>
                </a:lnTo>
                <a:lnTo>
                  <a:pt x="7472192" y="3868484"/>
                </a:lnTo>
                <a:lnTo>
                  <a:pt x="7473696" y="3820160"/>
                </a:lnTo>
                <a:lnTo>
                  <a:pt x="7473696" y="764032"/>
                </a:lnTo>
                <a:lnTo>
                  <a:pt x="7472192" y="715707"/>
                </a:lnTo>
                <a:lnTo>
                  <a:pt x="7467742" y="668182"/>
                </a:lnTo>
                <a:lnTo>
                  <a:pt x="7460433" y="621545"/>
                </a:lnTo>
                <a:lnTo>
                  <a:pt x="7450357" y="575888"/>
                </a:lnTo>
                <a:lnTo>
                  <a:pt x="7437603" y="531298"/>
                </a:lnTo>
                <a:lnTo>
                  <a:pt x="7422259" y="487866"/>
                </a:lnTo>
                <a:lnTo>
                  <a:pt x="7404416" y="445680"/>
                </a:lnTo>
                <a:lnTo>
                  <a:pt x="7384164" y="404831"/>
                </a:lnTo>
                <a:lnTo>
                  <a:pt x="7361591" y="365407"/>
                </a:lnTo>
                <a:lnTo>
                  <a:pt x="7336788" y="327498"/>
                </a:lnTo>
                <a:lnTo>
                  <a:pt x="7309843" y="291194"/>
                </a:lnTo>
                <a:lnTo>
                  <a:pt x="7280848" y="256584"/>
                </a:lnTo>
                <a:lnTo>
                  <a:pt x="7249890" y="223758"/>
                </a:lnTo>
                <a:lnTo>
                  <a:pt x="7217060" y="192804"/>
                </a:lnTo>
                <a:lnTo>
                  <a:pt x="7182447" y="163812"/>
                </a:lnTo>
                <a:lnTo>
                  <a:pt x="7146141" y="136873"/>
                </a:lnTo>
                <a:lnTo>
                  <a:pt x="7108232" y="112074"/>
                </a:lnTo>
                <a:lnTo>
                  <a:pt x="7068808" y="89506"/>
                </a:lnTo>
                <a:lnTo>
                  <a:pt x="7027960" y="69259"/>
                </a:lnTo>
                <a:lnTo>
                  <a:pt x="6985777" y="51420"/>
                </a:lnTo>
                <a:lnTo>
                  <a:pt x="6942349" y="36081"/>
                </a:lnTo>
                <a:lnTo>
                  <a:pt x="6897765" y="23330"/>
                </a:lnTo>
                <a:lnTo>
                  <a:pt x="6852115" y="13257"/>
                </a:lnTo>
                <a:lnTo>
                  <a:pt x="6805489" y="5951"/>
                </a:lnTo>
                <a:lnTo>
                  <a:pt x="6757975" y="1502"/>
                </a:lnTo>
                <a:lnTo>
                  <a:pt x="670966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522AEAD-B9D4-4CC7-9B8F-AFF4A0206112}"/>
              </a:ext>
            </a:extLst>
          </p:cNvPr>
          <p:cNvSpPr txBox="1"/>
          <p:nvPr/>
        </p:nvSpPr>
        <p:spPr>
          <a:xfrm>
            <a:off x="400126" y="1873200"/>
            <a:ext cx="322897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45" dirty="0">
                <a:latin typeface="Arial"/>
                <a:cs typeface="Arial"/>
              </a:rPr>
              <a:t>Campaña </a:t>
            </a:r>
            <a:r>
              <a:rPr sz="3200" spc="-160" dirty="0">
                <a:latin typeface="Arial"/>
                <a:cs typeface="Arial"/>
              </a:rPr>
              <a:t>para  </a:t>
            </a:r>
            <a:r>
              <a:rPr sz="3200" spc="-105" dirty="0">
                <a:latin typeface="Arial"/>
                <a:cs typeface="Arial"/>
              </a:rPr>
              <a:t>promover </a:t>
            </a:r>
            <a:r>
              <a:rPr sz="3200" spc="-114" dirty="0">
                <a:latin typeface="Arial"/>
                <a:cs typeface="Arial"/>
              </a:rPr>
              <a:t>la  </a:t>
            </a:r>
            <a:r>
              <a:rPr sz="3200" spc="-160" dirty="0">
                <a:latin typeface="Arial"/>
                <a:cs typeface="Arial"/>
              </a:rPr>
              <a:t>conservación </a:t>
            </a:r>
            <a:r>
              <a:rPr sz="3200" spc="-155" dirty="0">
                <a:latin typeface="Arial"/>
                <a:cs typeface="Arial"/>
              </a:rPr>
              <a:t>de  </a:t>
            </a:r>
            <a:r>
              <a:rPr sz="3200" spc="-135" dirty="0">
                <a:latin typeface="Arial"/>
                <a:cs typeface="Arial"/>
              </a:rPr>
              <a:t>nuestra </a:t>
            </a:r>
            <a:r>
              <a:rPr sz="3200" spc="-150" dirty="0">
                <a:latin typeface="Arial"/>
                <a:cs typeface="Arial"/>
              </a:rPr>
              <a:t>salud, </a:t>
            </a:r>
            <a:r>
              <a:rPr sz="3200" spc="-114" dirty="0">
                <a:latin typeface="Arial"/>
                <a:cs typeface="Arial"/>
              </a:rPr>
              <a:t>la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de  </a:t>
            </a:r>
            <a:r>
              <a:rPr sz="3200" spc="-114" dirty="0">
                <a:latin typeface="Arial"/>
                <a:cs typeface="Arial"/>
              </a:rPr>
              <a:t>la </a:t>
            </a:r>
            <a:r>
              <a:rPr sz="3200" spc="-75" dirty="0">
                <a:latin typeface="Arial"/>
                <a:cs typeface="Arial"/>
              </a:rPr>
              <a:t>familia </a:t>
            </a:r>
            <a:r>
              <a:rPr sz="3200" spc="-160" dirty="0">
                <a:latin typeface="Arial"/>
                <a:cs typeface="Arial"/>
              </a:rPr>
              <a:t>y </a:t>
            </a:r>
            <a:r>
              <a:rPr sz="3200" spc="-114" dirty="0">
                <a:latin typeface="Arial"/>
                <a:cs typeface="Arial"/>
              </a:rPr>
              <a:t>la </a:t>
            </a:r>
            <a:r>
              <a:rPr sz="3200" spc="-145" dirty="0">
                <a:latin typeface="Arial"/>
                <a:cs typeface="Arial"/>
              </a:rPr>
              <a:t>de </a:t>
            </a:r>
            <a:r>
              <a:rPr sz="3200" spc="-114" dirty="0">
                <a:latin typeface="Arial"/>
                <a:cs typeface="Arial"/>
              </a:rPr>
              <a:t>la  </a:t>
            </a:r>
            <a:r>
              <a:rPr sz="3200" spc="-125" dirty="0">
                <a:latin typeface="Arial"/>
                <a:cs typeface="Arial"/>
              </a:rPr>
              <a:t>comunidad.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ABA5AC1-4288-40B0-B4BE-055ABF448586}"/>
              </a:ext>
            </a:extLst>
          </p:cNvPr>
          <p:cNvSpPr txBox="1">
            <a:spLocks noGrp="1"/>
          </p:cNvSpPr>
          <p:nvPr/>
        </p:nvSpPr>
        <p:spPr>
          <a:xfrm>
            <a:off x="400126" y="1162305"/>
            <a:ext cx="318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65" dirty="0">
                <a:solidFill>
                  <a:srgbClr val="006FC0"/>
                </a:solidFill>
              </a:rPr>
              <a:t>Producción/</a:t>
            </a:r>
            <a:r>
              <a:rPr sz="2800" spc="-365" dirty="0">
                <a:solidFill>
                  <a:srgbClr val="006FC0"/>
                </a:solidFill>
              </a:rPr>
              <a:t> </a:t>
            </a:r>
            <a:r>
              <a:rPr sz="2800" spc="-270" dirty="0">
                <a:solidFill>
                  <a:srgbClr val="006FC0"/>
                </a:solidFill>
              </a:rPr>
              <a:t>Actuación</a:t>
            </a:r>
            <a:endParaRPr sz="28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C9D25A3-399A-4998-919B-93528C5DBC71}"/>
              </a:ext>
            </a:extLst>
          </p:cNvPr>
          <p:cNvSpPr txBox="1"/>
          <p:nvPr/>
        </p:nvSpPr>
        <p:spPr>
          <a:xfrm>
            <a:off x="4659426" y="1504392"/>
            <a:ext cx="634873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Como </a:t>
            </a:r>
            <a:r>
              <a:rPr sz="1800" spc="-65" dirty="0">
                <a:latin typeface="Arial"/>
                <a:cs typeface="Arial"/>
              </a:rPr>
              <a:t>resultado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40" dirty="0">
                <a:latin typeface="Arial"/>
                <a:cs typeface="Arial"/>
              </a:rPr>
              <a:t>trabajo </a:t>
            </a:r>
            <a:r>
              <a:rPr sz="1800" spc="-75" dirty="0">
                <a:latin typeface="Arial"/>
                <a:cs typeface="Arial"/>
              </a:rPr>
              <a:t>de </a:t>
            </a:r>
            <a:r>
              <a:rPr sz="1800" spc="-105" dirty="0">
                <a:latin typeface="Arial"/>
                <a:cs typeface="Arial"/>
              </a:rPr>
              <a:t>las </a:t>
            </a:r>
            <a:r>
              <a:rPr sz="1800" spc="-75" dirty="0">
                <a:latin typeface="Arial"/>
                <a:cs typeface="Arial"/>
              </a:rPr>
              <a:t>actividades, </a:t>
            </a:r>
            <a:r>
              <a:rPr sz="1800" spc="-110" dirty="0">
                <a:latin typeface="Arial"/>
                <a:cs typeface="Arial"/>
              </a:rPr>
              <a:t>vamos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0" dirty="0">
                <a:latin typeface="Arial"/>
                <a:cs typeface="Arial"/>
              </a:rPr>
              <a:t>difundir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b="1" spc="-150" dirty="0">
                <a:latin typeface="Arial"/>
                <a:cs typeface="Arial"/>
              </a:rPr>
              <a:t>campaña </a:t>
            </a:r>
            <a:r>
              <a:rPr sz="1800" spc="-95" dirty="0">
                <a:latin typeface="Arial"/>
                <a:cs typeface="Arial"/>
              </a:rPr>
              <a:t>para </a:t>
            </a:r>
            <a:r>
              <a:rPr sz="1800" spc="-50" dirty="0">
                <a:latin typeface="Arial"/>
                <a:cs typeface="Arial"/>
              </a:rPr>
              <a:t>promover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85" dirty="0">
                <a:latin typeface="Arial"/>
                <a:cs typeface="Arial"/>
              </a:rPr>
              <a:t>conservación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nuestra </a:t>
            </a:r>
            <a:r>
              <a:rPr sz="1800" spc="-85" dirty="0">
                <a:latin typeface="Arial"/>
                <a:cs typeface="Arial"/>
              </a:rPr>
              <a:t>salud,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de  </a:t>
            </a:r>
            <a:r>
              <a:rPr sz="1800" spc="-75" dirty="0">
                <a:latin typeface="Arial"/>
                <a:cs typeface="Arial"/>
              </a:rPr>
              <a:t>nuestra </a:t>
            </a:r>
            <a:r>
              <a:rPr sz="1800" spc="-45" dirty="0">
                <a:latin typeface="Arial"/>
                <a:cs typeface="Arial"/>
              </a:rPr>
              <a:t>familia,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comunidad </a:t>
            </a:r>
            <a:r>
              <a:rPr sz="1800" spc="-85" dirty="0">
                <a:latin typeface="Arial"/>
                <a:cs typeface="Arial"/>
              </a:rPr>
              <a:t>y </a:t>
            </a:r>
            <a:r>
              <a:rPr sz="1800" spc="-55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ambiente </a:t>
            </a:r>
            <a:r>
              <a:rPr sz="1800" spc="-75" dirty="0">
                <a:latin typeface="Arial"/>
                <a:cs typeface="Arial"/>
              </a:rPr>
              <a:t>en que </a:t>
            </a:r>
            <a:r>
              <a:rPr sz="1800" spc="-65" dirty="0">
                <a:latin typeface="Arial"/>
                <a:cs typeface="Arial"/>
              </a:rPr>
              <a:t>vivimos,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que  </a:t>
            </a:r>
            <a:r>
              <a:rPr sz="1800" spc="-125" dirty="0">
                <a:latin typeface="Arial"/>
                <a:cs typeface="Arial"/>
              </a:rPr>
              <a:t>será </a:t>
            </a:r>
            <a:r>
              <a:rPr sz="1800" spc="-100" dirty="0">
                <a:latin typeface="Arial"/>
                <a:cs typeface="Arial"/>
              </a:rPr>
              <a:t>apoyada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90" dirty="0">
                <a:latin typeface="Arial"/>
                <a:cs typeface="Arial"/>
              </a:rPr>
              <a:t>diversos </a:t>
            </a:r>
            <a:r>
              <a:rPr sz="1800" spc="-100" dirty="0">
                <a:latin typeface="Arial"/>
                <a:cs typeface="Arial"/>
              </a:rPr>
              <a:t>recursos </a:t>
            </a:r>
            <a:r>
              <a:rPr sz="1800" spc="-85" dirty="0">
                <a:latin typeface="Arial"/>
                <a:cs typeface="Arial"/>
              </a:rPr>
              <a:t>audiovisuales </a:t>
            </a:r>
            <a:r>
              <a:rPr sz="1800" spc="-65" dirty="0">
                <a:latin typeface="Arial"/>
                <a:cs typeface="Arial"/>
              </a:rPr>
              <a:t>que  </a:t>
            </a:r>
            <a:r>
              <a:rPr sz="1800" spc="-75" dirty="0">
                <a:latin typeface="Arial"/>
                <a:cs typeface="Arial"/>
              </a:rPr>
              <a:t>desarrollemos, </a:t>
            </a:r>
            <a:r>
              <a:rPr sz="1800" spc="-60" dirty="0">
                <a:latin typeface="Arial"/>
                <a:cs typeface="Arial"/>
              </a:rPr>
              <a:t>eligiendo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30" dirty="0">
                <a:latin typeface="Arial"/>
                <a:cs typeface="Arial"/>
              </a:rPr>
              <a:t>mejor </a:t>
            </a:r>
            <a:r>
              <a:rPr sz="1800" spc="-160" dirty="0">
                <a:latin typeface="Arial"/>
                <a:cs typeface="Arial"/>
              </a:rPr>
              <a:t>se </a:t>
            </a:r>
            <a:r>
              <a:rPr sz="1800" spc="-70" dirty="0">
                <a:latin typeface="Arial"/>
                <a:cs typeface="Arial"/>
              </a:rPr>
              <a:t>ajuste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5" dirty="0">
                <a:latin typeface="Arial"/>
                <a:cs typeface="Arial"/>
              </a:rPr>
              <a:t>nuestras  </a:t>
            </a:r>
            <a:r>
              <a:rPr sz="1800" spc="-75" dirty="0">
                <a:latin typeface="Arial"/>
                <a:cs typeface="Arial"/>
              </a:rPr>
              <a:t>posibilidades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actuación </a:t>
            </a:r>
            <a:r>
              <a:rPr sz="1800" spc="-85" dirty="0">
                <a:latin typeface="Arial"/>
                <a:cs typeface="Arial"/>
              </a:rPr>
              <a:t>y en </a:t>
            </a:r>
            <a:r>
              <a:rPr sz="1800" spc="-45" dirty="0">
                <a:latin typeface="Arial"/>
                <a:cs typeface="Arial"/>
              </a:rPr>
              <a:t>función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los </a:t>
            </a:r>
            <a:r>
              <a:rPr sz="1800" spc="-95" dirty="0">
                <a:latin typeface="Arial"/>
                <a:cs typeface="Arial"/>
              </a:rPr>
              <a:t>recursos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80" dirty="0">
                <a:latin typeface="Arial"/>
                <a:cs typeface="Arial"/>
              </a:rPr>
              <a:t>los </a:t>
            </a:r>
            <a:r>
              <a:rPr sz="1800" spc="-75" dirty="0">
                <a:latin typeface="Arial"/>
                <a:cs typeface="Arial"/>
              </a:rPr>
              <a:t>que  </a:t>
            </a:r>
            <a:r>
              <a:rPr sz="1800" spc="-80" dirty="0">
                <a:latin typeface="Arial"/>
                <a:cs typeface="Arial"/>
              </a:rPr>
              <a:t>contemos.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800" spc="-80" dirty="0">
                <a:latin typeface="Arial"/>
                <a:cs typeface="Arial"/>
              </a:rPr>
              <a:t>Al </a:t>
            </a:r>
            <a:r>
              <a:rPr sz="1800" spc="-75" dirty="0">
                <a:latin typeface="Arial"/>
                <a:cs typeface="Arial"/>
              </a:rPr>
              <a:t>comunicar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5" dirty="0">
                <a:latin typeface="Arial"/>
                <a:cs typeface="Arial"/>
              </a:rPr>
              <a:t>presentar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b="1" spc="-150" dirty="0">
                <a:latin typeface="Arial"/>
                <a:cs typeface="Arial"/>
              </a:rPr>
              <a:t>campaña </a:t>
            </a:r>
            <a:r>
              <a:rPr sz="1800" b="1" spc="-125" dirty="0">
                <a:latin typeface="Arial"/>
                <a:cs typeface="Arial"/>
              </a:rPr>
              <a:t>promocional</a:t>
            </a:r>
            <a:r>
              <a:rPr sz="1800" spc="-125" dirty="0">
                <a:latin typeface="Arial"/>
                <a:cs typeface="Arial"/>
              </a:rPr>
              <a:t>, </a:t>
            </a:r>
            <a:r>
              <a:rPr sz="1800" spc="-90" dirty="0">
                <a:latin typeface="Arial"/>
                <a:cs typeface="Arial"/>
              </a:rPr>
              <a:t>debemos  </a:t>
            </a:r>
            <a:r>
              <a:rPr sz="1800" spc="-60" dirty="0">
                <a:latin typeface="Arial"/>
                <a:cs typeface="Arial"/>
              </a:rPr>
              <a:t>modelar </a:t>
            </a:r>
            <a:r>
              <a:rPr sz="1800" spc="-75" dirty="0">
                <a:latin typeface="Arial"/>
                <a:cs typeface="Arial"/>
              </a:rPr>
              <a:t>nuestra </a:t>
            </a:r>
            <a:r>
              <a:rPr sz="1800" spc="-70" dirty="0">
                <a:latin typeface="Arial"/>
                <a:cs typeface="Arial"/>
              </a:rPr>
              <a:t>propuesta,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60" dirty="0">
                <a:latin typeface="Arial"/>
                <a:cs typeface="Arial"/>
              </a:rPr>
              <a:t>ejemplo, </a:t>
            </a:r>
            <a:r>
              <a:rPr sz="1800" spc="-90" dirty="0">
                <a:latin typeface="Arial"/>
                <a:cs typeface="Arial"/>
              </a:rPr>
              <a:t>recomendaciones para </a:t>
            </a:r>
            <a:r>
              <a:rPr sz="1800" spc="-60" dirty="0">
                <a:latin typeface="Arial"/>
                <a:cs typeface="Arial"/>
              </a:rPr>
              <a:t>el  </a:t>
            </a:r>
            <a:r>
              <a:rPr sz="1800" spc="-65" dirty="0">
                <a:latin typeface="Arial"/>
                <a:cs typeface="Arial"/>
              </a:rPr>
              <a:t>bienestar </a:t>
            </a:r>
            <a:r>
              <a:rPr sz="1800" spc="-60" dirty="0">
                <a:latin typeface="Arial"/>
                <a:cs typeface="Arial"/>
              </a:rPr>
              <a:t>corporal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75" dirty="0">
                <a:latin typeface="Arial"/>
                <a:cs typeface="Arial"/>
              </a:rPr>
              <a:t>socioemocional, </a:t>
            </a:r>
            <a:r>
              <a:rPr sz="1800" spc="-8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actividad </a:t>
            </a:r>
            <a:r>
              <a:rPr sz="1800" spc="-95" dirty="0">
                <a:latin typeface="Arial"/>
                <a:cs typeface="Arial"/>
              </a:rPr>
              <a:t>física </a:t>
            </a:r>
            <a:r>
              <a:rPr sz="1800" spc="-75" dirty="0">
                <a:latin typeface="Arial"/>
                <a:cs typeface="Arial"/>
              </a:rPr>
              <a:t>que  </a:t>
            </a:r>
            <a:r>
              <a:rPr sz="1800" spc="-40" dirty="0">
                <a:latin typeface="Arial"/>
                <a:cs typeface="Arial"/>
              </a:rPr>
              <a:t>permita </a:t>
            </a:r>
            <a:r>
              <a:rPr sz="1800" spc="-105" dirty="0">
                <a:latin typeface="Arial"/>
                <a:cs typeface="Arial"/>
              </a:rPr>
              <a:t>alcanzar </a:t>
            </a:r>
            <a:r>
              <a:rPr sz="1800" spc="-85" dirty="0">
                <a:latin typeface="Arial"/>
                <a:cs typeface="Arial"/>
              </a:rPr>
              <a:t>y sostener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5" dirty="0">
                <a:latin typeface="Arial"/>
                <a:cs typeface="Arial"/>
              </a:rPr>
              <a:t>espacio </a:t>
            </a:r>
            <a:r>
              <a:rPr sz="1800" spc="-65" dirty="0">
                <a:latin typeface="Arial"/>
                <a:cs typeface="Arial"/>
              </a:rPr>
              <a:t>urbano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40" dirty="0">
                <a:latin typeface="Arial"/>
                <a:cs typeface="Arial"/>
              </a:rPr>
              <a:t>rural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saludable.</a:t>
            </a:r>
            <a:endParaRPr sz="180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1800" spc="-155" dirty="0">
                <a:latin typeface="Arial"/>
                <a:cs typeface="Arial"/>
              </a:rPr>
              <a:t>Esta </a:t>
            </a:r>
            <a:r>
              <a:rPr sz="1800" spc="-75" dirty="0">
                <a:latin typeface="Arial"/>
                <a:cs typeface="Arial"/>
              </a:rPr>
              <a:t>propuesta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110" dirty="0">
                <a:latin typeface="Arial"/>
                <a:cs typeface="Arial"/>
              </a:rPr>
              <a:t>campaña </a:t>
            </a:r>
            <a:r>
              <a:rPr sz="1800" spc="-75" dirty="0">
                <a:latin typeface="Arial"/>
                <a:cs typeface="Arial"/>
              </a:rPr>
              <a:t>puede </a:t>
            </a:r>
            <a:r>
              <a:rPr sz="1800" spc="-110" dirty="0">
                <a:latin typeface="Arial"/>
                <a:cs typeface="Arial"/>
              </a:rPr>
              <a:t>hacerse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0" dirty="0">
                <a:latin typeface="Arial"/>
                <a:cs typeface="Arial"/>
              </a:rPr>
              <a:t>nivel </a:t>
            </a:r>
            <a:r>
              <a:rPr sz="1800" spc="-40" dirty="0">
                <a:latin typeface="Arial"/>
                <a:cs typeface="Arial"/>
              </a:rPr>
              <a:t>individual </a:t>
            </a:r>
            <a:r>
              <a:rPr sz="1800" spc="-55" dirty="0">
                <a:latin typeface="Arial"/>
                <a:cs typeface="Arial"/>
              </a:rPr>
              <a:t>o  </a:t>
            </a:r>
            <a:r>
              <a:rPr sz="1800" spc="-45" dirty="0">
                <a:latin typeface="Arial"/>
                <a:cs typeface="Arial"/>
              </a:rPr>
              <a:t>comunitario </a:t>
            </a:r>
            <a:r>
              <a:rPr sz="1800" spc="-90" dirty="0">
                <a:latin typeface="Arial"/>
                <a:cs typeface="Arial"/>
              </a:rPr>
              <a:t>y ser </a:t>
            </a:r>
            <a:r>
              <a:rPr sz="1800" spc="-40" dirty="0">
                <a:latin typeface="Arial"/>
                <a:cs typeface="Arial"/>
              </a:rPr>
              <a:t>difundida </a:t>
            </a:r>
            <a:r>
              <a:rPr sz="1800" spc="-90" dirty="0">
                <a:latin typeface="Arial"/>
                <a:cs typeface="Arial"/>
              </a:rPr>
              <a:t>en </a:t>
            </a:r>
            <a:r>
              <a:rPr sz="1800" spc="-75" dirty="0">
                <a:latin typeface="Arial"/>
                <a:cs typeface="Arial"/>
              </a:rPr>
              <a:t>nuestra </a:t>
            </a:r>
            <a:r>
              <a:rPr sz="1800" spc="-45" dirty="0">
                <a:latin typeface="Arial"/>
                <a:cs typeface="Arial"/>
              </a:rPr>
              <a:t>familia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55" dirty="0">
                <a:latin typeface="Arial"/>
                <a:cs typeface="Arial"/>
              </a:rPr>
              <a:t>diferentes  </a:t>
            </a:r>
            <a:r>
              <a:rPr sz="1800" spc="-80" dirty="0">
                <a:latin typeface="Arial"/>
                <a:cs typeface="Arial"/>
              </a:rPr>
              <a:t>medios </a:t>
            </a:r>
            <a:r>
              <a:rPr sz="1800" spc="-60" dirty="0">
                <a:latin typeface="Arial"/>
                <a:cs typeface="Arial"/>
              </a:rPr>
              <a:t>no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presenciales.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60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E39F1083-F5C3-499D-B2B8-6AC1F96D9EC2}"/>
              </a:ext>
            </a:extLst>
          </p:cNvPr>
          <p:cNvSpPr/>
          <p:nvPr/>
        </p:nvSpPr>
        <p:spPr>
          <a:xfrm>
            <a:off x="346581" y="1064158"/>
            <a:ext cx="6730365" cy="5248910"/>
          </a:xfrm>
          <a:custGeom>
            <a:avLst/>
            <a:gdLst/>
            <a:ahLst/>
            <a:cxnLst/>
            <a:rect l="l" t="t" r="r" b="b"/>
            <a:pathLst>
              <a:path w="6730365" h="5248910">
                <a:moveTo>
                  <a:pt x="6387467" y="0"/>
                </a:moveTo>
                <a:lnTo>
                  <a:pt x="342582" y="0"/>
                </a:lnTo>
                <a:lnTo>
                  <a:pt x="296096" y="3128"/>
                </a:lnTo>
                <a:lnTo>
                  <a:pt x="251511" y="12239"/>
                </a:lnTo>
                <a:lnTo>
                  <a:pt x="209235" y="26925"/>
                </a:lnTo>
                <a:lnTo>
                  <a:pt x="169676" y="46778"/>
                </a:lnTo>
                <a:lnTo>
                  <a:pt x="133242" y="71387"/>
                </a:lnTo>
                <a:lnTo>
                  <a:pt x="100341" y="100345"/>
                </a:lnTo>
                <a:lnTo>
                  <a:pt x="71382" y="133243"/>
                </a:lnTo>
                <a:lnTo>
                  <a:pt x="46773" y="169672"/>
                </a:lnTo>
                <a:lnTo>
                  <a:pt x="26922" y="209222"/>
                </a:lnTo>
                <a:lnTo>
                  <a:pt x="12237" y="251486"/>
                </a:lnTo>
                <a:lnTo>
                  <a:pt x="3127" y="296054"/>
                </a:lnTo>
                <a:lnTo>
                  <a:pt x="0" y="342519"/>
                </a:lnTo>
                <a:lnTo>
                  <a:pt x="0" y="4906074"/>
                </a:lnTo>
                <a:lnTo>
                  <a:pt x="3127" y="4952561"/>
                </a:lnTo>
                <a:lnTo>
                  <a:pt x="12237" y="4997147"/>
                </a:lnTo>
                <a:lnTo>
                  <a:pt x="26922" y="5039424"/>
                </a:lnTo>
                <a:lnTo>
                  <a:pt x="46773" y="5078983"/>
                </a:lnTo>
                <a:lnTo>
                  <a:pt x="71382" y="5115417"/>
                </a:lnTo>
                <a:lnTo>
                  <a:pt x="100341" y="5148317"/>
                </a:lnTo>
                <a:lnTo>
                  <a:pt x="133242" y="5177276"/>
                </a:lnTo>
                <a:lnTo>
                  <a:pt x="169676" y="5201885"/>
                </a:lnTo>
                <a:lnTo>
                  <a:pt x="209235" y="5221735"/>
                </a:lnTo>
                <a:lnTo>
                  <a:pt x="251511" y="5236420"/>
                </a:lnTo>
                <a:lnTo>
                  <a:pt x="296096" y="5245530"/>
                </a:lnTo>
                <a:lnTo>
                  <a:pt x="342582" y="5248657"/>
                </a:lnTo>
                <a:lnTo>
                  <a:pt x="6387467" y="5248657"/>
                </a:lnTo>
                <a:lnTo>
                  <a:pt x="6433931" y="5245530"/>
                </a:lnTo>
                <a:lnTo>
                  <a:pt x="6478500" y="5236420"/>
                </a:lnTo>
                <a:lnTo>
                  <a:pt x="6520764" y="5221735"/>
                </a:lnTo>
                <a:lnTo>
                  <a:pt x="6560314" y="5201885"/>
                </a:lnTo>
                <a:lnTo>
                  <a:pt x="6596743" y="5177276"/>
                </a:lnTo>
                <a:lnTo>
                  <a:pt x="6629640" y="5148317"/>
                </a:lnTo>
                <a:lnTo>
                  <a:pt x="6658598" y="5115417"/>
                </a:lnTo>
                <a:lnTo>
                  <a:pt x="6683208" y="5078983"/>
                </a:lnTo>
                <a:lnTo>
                  <a:pt x="6703060" y="5039424"/>
                </a:lnTo>
                <a:lnTo>
                  <a:pt x="6717747" y="4997147"/>
                </a:lnTo>
                <a:lnTo>
                  <a:pt x="6726858" y="4952561"/>
                </a:lnTo>
                <a:lnTo>
                  <a:pt x="6729986" y="4906074"/>
                </a:lnTo>
                <a:lnTo>
                  <a:pt x="6729986" y="342519"/>
                </a:lnTo>
                <a:lnTo>
                  <a:pt x="6726858" y="296054"/>
                </a:lnTo>
                <a:lnTo>
                  <a:pt x="6717747" y="251486"/>
                </a:lnTo>
                <a:lnTo>
                  <a:pt x="6703060" y="209222"/>
                </a:lnTo>
                <a:lnTo>
                  <a:pt x="6683208" y="169672"/>
                </a:lnTo>
                <a:lnTo>
                  <a:pt x="6658598" y="133243"/>
                </a:lnTo>
                <a:lnTo>
                  <a:pt x="6629640" y="100345"/>
                </a:lnTo>
                <a:lnTo>
                  <a:pt x="6596743" y="71387"/>
                </a:lnTo>
                <a:lnTo>
                  <a:pt x="6560314" y="46778"/>
                </a:lnTo>
                <a:lnTo>
                  <a:pt x="6520764" y="26925"/>
                </a:lnTo>
                <a:lnTo>
                  <a:pt x="6478500" y="12239"/>
                </a:lnTo>
                <a:lnTo>
                  <a:pt x="6433931" y="3128"/>
                </a:lnTo>
                <a:lnTo>
                  <a:pt x="638746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E679A9E-11A0-41EA-9CA9-A0C2BFEF9710}"/>
              </a:ext>
            </a:extLst>
          </p:cNvPr>
          <p:cNvSpPr txBox="1"/>
          <p:nvPr/>
        </p:nvSpPr>
        <p:spPr>
          <a:xfrm>
            <a:off x="7550278" y="1218794"/>
            <a:ext cx="4295140" cy="468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970" algn="ctr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latin typeface="Arial"/>
                <a:cs typeface="Arial"/>
              </a:rPr>
              <a:t>Criterios </a:t>
            </a:r>
            <a:r>
              <a:rPr sz="2400" b="1" spc="-150" dirty="0">
                <a:latin typeface="Arial"/>
                <a:cs typeface="Arial"/>
              </a:rPr>
              <a:t>de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evaluación</a:t>
            </a:r>
            <a:endParaRPr sz="2400">
              <a:latin typeface="Arial"/>
              <a:cs typeface="Arial"/>
            </a:endParaRPr>
          </a:p>
          <a:p>
            <a:pPr marL="45720" marR="35560" indent="-3175" algn="ctr">
              <a:lnSpc>
                <a:spcPct val="100000"/>
              </a:lnSpc>
              <a:spcBef>
                <a:spcPts val="1860"/>
              </a:spcBef>
            </a:pPr>
            <a:r>
              <a:rPr sz="2200" b="1" spc="-195" dirty="0">
                <a:solidFill>
                  <a:srgbClr val="00AF50"/>
                </a:solidFill>
                <a:latin typeface="Arial"/>
                <a:cs typeface="Arial"/>
              </a:rPr>
              <a:t>Explica </a:t>
            </a:r>
            <a:r>
              <a:rPr sz="2200" b="1" spc="-100" dirty="0">
                <a:solidFill>
                  <a:srgbClr val="00AF50"/>
                </a:solidFill>
                <a:latin typeface="Arial"/>
                <a:cs typeface="Arial"/>
              </a:rPr>
              <a:t>la </a:t>
            </a:r>
            <a:r>
              <a:rPr sz="2200" b="1" spc="-135" dirty="0">
                <a:solidFill>
                  <a:srgbClr val="00AF50"/>
                </a:solidFill>
                <a:latin typeface="Arial"/>
                <a:cs typeface="Arial"/>
              </a:rPr>
              <a:t>importancia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de </a:t>
            </a:r>
            <a:r>
              <a:rPr sz="2200" b="1" spc="-185" dirty="0">
                <a:solidFill>
                  <a:srgbClr val="00AF50"/>
                </a:solidFill>
                <a:latin typeface="Arial"/>
                <a:cs typeface="Arial"/>
              </a:rPr>
              <a:t>las  </a:t>
            </a:r>
            <a:r>
              <a:rPr sz="2200" b="1" spc="-180" dirty="0">
                <a:solidFill>
                  <a:srgbClr val="00AF50"/>
                </a:solidFill>
                <a:latin typeface="Arial"/>
                <a:cs typeface="Arial"/>
              </a:rPr>
              <a:t>emociones y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de </a:t>
            </a:r>
            <a:r>
              <a:rPr sz="2200" b="1" spc="-175" dirty="0">
                <a:solidFill>
                  <a:srgbClr val="00AF50"/>
                </a:solidFill>
                <a:latin typeface="Arial"/>
                <a:cs typeface="Arial"/>
              </a:rPr>
              <a:t>reconocerlas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para </a:t>
            </a:r>
            <a:r>
              <a:rPr sz="2200" b="1" spc="-100" dirty="0">
                <a:solidFill>
                  <a:srgbClr val="00AF50"/>
                </a:solidFill>
                <a:latin typeface="Arial"/>
                <a:cs typeface="Arial"/>
              </a:rPr>
              <a:t>la  </a:t>
            </a:r>
            <a:r>
              <a:rPr sz="2200" b="1" spc="-175" dirty="0">
                <a:solidFill>
                  <a:srgbClr val="00AF50"/>
                </a:solidFill>
                <a:latin typeface="Arial"/>
                <a:cs typeface="Arial"/>
              </a:rPr>
              <a:t>salud </a:t>
            </a:r>
            <a:r>
              <a:rPr sz="2200" b="1" spc="-18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2200" b="1" spc="-95" dirty="0">
                <a:solidFill>
                  <a:srgbClr val="00AF50"/>
                </a:solidFill>
                <a:latin typeface="Arial"/>
                <a:cs typeface="Arial"/>
              </a:rPr>
              <a:t>el</a:t>
            </a:r>
            <a:r>
              <a:rPr sz="22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bienestar.</a:t>
            </a:r>
            <a:endParaRPr sz="2200">
              <a:latin typeface="Arial"/>
              <a:cs typeface="Arial"/>
            </a:endParaRPr>
          </a:p>
          <a:p>
            <a:pPr marL="33655" marR="24765" algn="ctr">
              <a:lnSpc>
                <a:spcPct val="100000"/>
              </a:lnSpc>
              <a:spcBef>
                <a:spcPts val="1445"/>
              </a:spcBef>
            </a:pPr>
            <a:r>
              <a:rPr sz="2200" b="1" spc="-180" dirty="0">
                <a:solidFill>
                  <a:srgbClr val="00AF50"/>
                </a:solidFill>
                <a:latin typeface="Arial"/>
                <a:cs typeface="Arial"/>
              </a:rPr>
              <a:t>Sustenta </a:t>
            </a:r>
            <a:r>
              <a:rPr sz="2200" b="1" spc="-210" dirty="0">
                <a:solidFill>
                  <a:srgbClr val="00AF50"/>
                </a:solidFill>
                <a:latin typeface="Arial"/>
                <a:cs typeface="Arial"/>
              </a:rPr>
              <a:t>con </a:t>
            </a:r>
            <a:r>
              <a:rPr sz="2200" b="1" spc="-195" dirty="0">
                <a:solidFill>
                  <a:srgbClr val="00AF50"/>
                </a:solidFill>
                <a:latin typeface="Arial"/>
                <a:cs typeface="Arial"/>
              </a:rPr>
              <a:t>razones </a:t>
            </a:r>
            <a:r>
              <a:rPr sz="2200" b="1" spc="-165" dirty="0">
                <a:solidFill>
                  <a:srgbClr val="00AF50"/>
                </a:solidFill>
                <a:latin typeface="Arial"/>
                <a:cs typeface="Arial"/>
              </a:rPr>
              <a:t>válidas </a:t>
            </a:r>
            <a:r>
              <a:rPr sz="2200" b="1" spc="-18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2200" b="1" spc="-185" dirty="0">
                <a:solidFill>
                  <a:srgbClr val="00AF50"/>
                </a:solidFill>
                <a:latin typeface="Arial"/>
                <a:cs typeface="Arial"/>
              </a:rPr>
              <a:t>claras  </a:t>
            </a:r>
            <a:r>
              <a:rPr sz="2200" b="1" spc="-140" dirty="0">
                <a:solidFill>
                  <a:srgbClr val="00AF50"/>
                </a:solidFill>
                <a:latin typeface="Arial"/>
                <a:cs typeface="Arial"/>
              </a:rPr>
              <a:t>por </a:t>
            </a:r>
            <a:r>
              <a:rPr sz="2200" b="1" spc="-150" dirty="0">
                <a:solidFill>
                  <a:srgbClr val="00AF50"/>
                </a:solidFill>
                <a:latin typeface="Arial"/>
                <a:cs typeface="Arial"/>
              </a:rPr>
              <a:t>qué </a:t>
            </a:r>
            <a:r>
              <a:rPr sz="2200" b="1" spc="-18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2200" b="1" spc="-140" dirty="0">
                <a:solidFill>
                  <a:srgbClr val="00AF50"/>
                </a:solidFill>
                <a:latin typeface="Arial"/>
                <a:cs typeface="Arial"/>
              </a:rPr>
              <a:t>en </a:t>
            </a:r>
            <a:r>
              <a:rPr sz="2200" b="1" spc="-150" dirty="0">
                <a:solidFill>
                  <a:srgbClr val="00AF50"/>
                </a:solidFill>
                <a:latin typeface="Arial"/>
                <a:cs typeface="Arial"/>
              </a:rPr>
              <a:t>qué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sentido </a:t>
            </a:r>
            <a:r>
              <a:rPr sz="2200" b="1" spc="-235" dirty="0">
                <a:solidFill>
                  <a:srgbClr val="00AF50"/>
                </a:solidFill>
                <a:latin typeface="Arial"/>
                <a:cs typeface="Arial"/>
              </a:rPr>
              <a:t>es  </a:t>
            </a:r>
            <a:r>
              <a:rPr sz="2200" b="1" spc="-105" dirty="0">
                <a:solidFill>
                  <a:srgbClr val="00AF50"/>
                </a:solidFill>
                <a:latin typeface="Arial"/>
                <a:cs typeface="Arial"/>
              </a:rPr>
              <a:t>importante </a:t>
            </a:r>
            <a:r>
              <a:rPr sz="2200" b="1" spc="-100" dirty="0">
                <a:solidFill>
                  <a:srgbClr val="00AF50"/>
                </a:solidFill>
                <a:latin typeface="Arial"/>
                <a:cs typeface="Arial"/>
              </a:rPr>
              <a:t>la </a:t>
            </a:r>
            <a:r>
              <a:rPr sz="2200" b="1" spc="-160" dirty="0">
                <a:solidFill>
                  <a:srgbClr val="00AF50"/>
                </a:solidFill>
                <a:latin typeface="Arial"/>
                <a:cs typeface="Arial"/>
              </a:rPr>
              <a:t>regulación </a:t>
            </a:r>
            <a:r>
              <a:rPr sz="2200" b="1" spc="-145" dirty="0">
                <a:solidFill>
                  <a:srgbClr val="00AF50"/>
                </a:solidFill>
                <a:latin typeface="Arial"/>
                <a:cs typeface="Arial"/>
              </a:rPr>
              <a:t>de </a:t>
            </a:r>
            <a:r>
              <a:rPr sz="2200" b="1" spc="-185" dirty="0">
                <a:solidFill>
                  <a:srgbClr val="00AF50"/>
                </a:solidFill>
                <a:latin typeface="Arial"/>
                <a:cs typeface="Arial"/>
              </a:rPr>
              <a:t>las  </a:t>
            </a:r>
            <a:r>
              <a:rPr sz="2200" b="1" spc="-165" dirty="0">
                <a:solidFill>
                  <a:srgbClr val="00AF50"/>
                </a:solidFill>
                <a:latin typeface="Arial"/>
                <a:cs typeface="Arial"/>
              </a:rPr>
              <a:t>emociones.</a:t>
            </a:r>
            <a:endParaRPr sz="2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445"/>
              </a:spcBef>
            </a:pPr>
            <a:r>
              <a:rPr sz="2200" b="1" spc="-170" dirty="0">
                <a:solidFill>
                  <a:srgbClr val="006FC0"/>
                </a:solidFill>
                <a:latin typeface="Arial"/>
                <a:cs typeface="Arial"/>
              </a:rPr>
              <a:t>Propone </a:t>
            </a:r>
            <a:r>
              <a:rPr sz="2200" b="1" spc="-145" dirty="0">
                <a:solidFill>
                  <a:srgbClr val="006FC0"/>
                </a:solidFill>
                <a:latin typeface="Arial"/>
                <a:cs typeface="Arial"/>
              </a:rPr>
              <a:t>comportamientos, </a:t>
            </a:r>
            <a:r>
              <a:rPr sz="2200" b="1" spc="-210" dirty="0">
                <a:solidFill>
                  <a:srgbClr val="006FC0"/>
                </a:solidFill>
                <a:latin typeface="Arial"/>
                <a:cs typeface="Arial"/>
              </a:rPr>
              <a:t>con </a:t>
            </a:r>
            <a:r>
              <a:rPr sz="2200" b="1" spc="-195" dirty="0">
                <a:solidFill>
                  <a:srgbClr val="006FC0"/>
                </a:solidFill>
                <a:latin typeface="Arial"/>
                <a:cs typeface="Arial"/>
              </a:rPr>
              <a:t>base  </a:t>
            </a:r>
            <a:r>
              <a:rPr sz="2200" b="1" spc="-145" dirty="0">
                <a:solidFill>
                  <a:srgbClr val="006FC0"/>
                </a:solidFill>
                <a:latin typeface="Arial"/>
                <a:cs typeface="Arial"/>
              </a:rPr>
              <a:t>en </a:t>
            </a:r>
            <a:r>
              <a:rPr sz="2200" b="1" spc="-95" dirty="0">
                <a:solidFill>
                  <a:srgbClr val="006FC0"/>
                </a:solidFill>
                <a:latin typeface="Arial"/>
                <a:cs typeface="Arial"/>
              </a:rPr>
              <a:t>el </a:t>
            </a:r>
            <a:r>
              <a:rPr sz="2200" b="1" spc="-150" dirty="0">
                <a:solidFill>
                  <a:srgbClr val="006FC0"/>
                </a:solidFill>
                <a:latin typeface="Arial"/>
                <a:cs typeface="Arial"/>
              </a:rPr>
              <a:t>respeto </a:t>
            </a:r>
            <a:r>
              <a:rPr sz="2200" b="1" spc="-14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2200" b="1" spc="-195" dirty="0">
                <a:solidFill>
                  <a:srgbClr val="006FC0"/>
                </a:solidFill>
                <a:latin typeface="Arial"/>
                <a:cs typeface="Arial"/>
              </a:rPr>
              <a:t>los </a:t>
            </a:r>
            <a:r>
              <a:rPr sz="2200" b="1" spc="-185" dirty="0">
                <a:solidFill>
                  <a:srgbClr val="006FC0"/>
                </a:solidFill>
                <a:latin typeface="Arial"/>
                <a:cs typeface="Arial"/>
              </a:rPr>
              <a:t>derechos </a:t>
            </a:r>
            <a:r>
              <a:rPr sz="2200" b="1" spc="-145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2200" b="1" spc="-185" dirty="0">
                <a:solidFill>
                  <a:srgbClr val="006FC0"/>
                </a:solidFill>
                <a:latin typeface="Arial"/>
                <a:cs typeface="Arial"/>
              </a:rPr>
              <a:t>las  </a:t>
            </a:r>
            <a:r>
              <a:rPr sz="2200" b="1" spc="-175" dirty="0">
                <a:solidFill>
                  <a:srgbClr val="006FC0"/>
                </a:solidFill>
                <a:latin typeface="Arial"/>
                <a:cs typeface="Arial"/>
              </a:rPr>
              <a:t>personas, </a:t>
            </a:r>
            <a:r>
              <a:rPr sz="2200" b="1" spc="-150" dirty="0">
                <a:solidFill>
                  <a:srgbClr val="006FC0"/>
                </a:solidFill>
                <a:latin typeface="Arial"/>
                <a:cs typeface="Arial"/>
              </a:rPr>
              <a:t>que </a:t>
            </a:r>
            <a:r>
              <a:rPr sz="2200" b="1" spc="-145" dirty="0">
                <a:solidFill>
                  <a:srgbClr val="006FC0"/>
                </a:solidFill>
                <a:latin typeface="Arial"/>
                <a:cs typeface="Arial"/>
              </a:rPr>
              <a:t>contribuyan </a:t>
            </a:r>
            <a:r>
              <a:rPr sz="2200" b="1" spc="-13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200" b="1" spc="-250" dirty="0">
                <a:solidFill>
                  <a:srgbClr val="006FC0"/>
                </a:solidFill>
                <a:latin typeface="Arial"/>
                <a:cs typeface="Arial"/>
              </a:rPr>
              <a:t>su  </a:t>
            </a:r>
            <a:r>
              <a:rPr sz="2200" b="1" spc="-140" dirty="0">
                <a:solidFill>
                  <a:srgbClr val="006FC0"/>
                </a:solidFill>
                <a:latin typeface="Arial"/>
                <a:cs typeface="Arial"/>
              </a:rPr>
              <a:t>bienestar</a:t>
            </a:r>
            <a:r>
              <a:rPr sz="2200"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006FC0"/>
                </a:solidFill>
                <a:latin typeface="Arial"/>
                <a:cs typeface="Arial"/>
              </a:rPr>
              <a:t>emocional.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4E46B21-1D3B-41BC-8C9F-20BB60928D64}"/>
              </a:ext>
            </a:extLst>
          </p:cNvPr>
          <p:cNvSpPr txBox="1"/>
          <p:nvPr/>
        </p:nvSpPr>
        <p:spPr>
          <a:xfrm>
            <a:off x="624659" y="1116940"/>
            <a:ext cx="6168390" cy="495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68325" algn="ctr">
              <a:lnSpc>
                <a:spcPct val="100000"/>
              </a:lnSpc>
              <a:spcBef>
                <a:spcPts val="100"/>
              </a:spcBef>
            </a:pPr>
            <a:r>
              <a:rPr sz="2400" b="1" spc="-195" dirty="0">
                <a:solidFill>
                  <a:srgbClr val="006FC0"/>
                </a:solidFill>
                <a:latin typeface="Arial"/>
                <a:cs typeface="Arial"/>
              </a:rPr>
              <a:t>Estándar </a:t>
            </a:r>
            <a:r>
              <a:rPr sz="2400" b="1" spc="-155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2400" b="1" spc="-145" dirty="0">
                <a:solidFill>
                  <a:srgbClr val="006FC0"/>
                </a:solidFill>
                <a:latin typeface="Arial"/>
                <a:cs typeface="Arial"/>
              </a:rPr>
              <a:t>aprendizaje </a:t>
            </a:r>
            <a:r>
              <a:rPr sz="2400" b="1" spc="-65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400" b="1" spc="-200" dirty="0">
                <a:solidFill>
                  <a:srgbClr val="006FC0"/>
                </a:solidFill>
                <a:latin typeface="Arial"/>
                <a:cs typeface="Arial"/>
              </a:rPr>
              <a:t>ciclo</a:t>
            </a:r>
            <a:r>
              <a:rPr sz="2400" b="1" spc="-1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006FC0"/>
                </a:solidFill>
                <a:latin typeface="Arial"/>
                <a:cs typeface="Arial"/>
              </a:rPr>
              <a:t>VII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355"/>
              </a:spcBef>
            </a:pPr>
            <a:r>
              <a:rPr sz="1600" spc="-85" dirty="0">
                <a:latin typeface="Arial"/>
                <a:cs typeface="Arial"/>
              </a:rPr>
              <a:t>Construye </a:t>
            </a:r>
            <a:r>
              <a:rPr sz="1600" spc="-114" dirty="0">
                <a:latin typeface="Arial"/>
                <a:cs typeface="Arial"/>
              </a:rPr>
              <a:t>su </a:t>
            </a:r>
            <a:r>
              <a:rPr sz="1600" spc="-40" dirty="0">
                <a:latin typeface="Arial"/>
                <a:cs typeface="Arial"/>
              </a:rPr>
              <a:t>identidad </a:t>
            </a:r>
            <a:r>
              <a:rPr sz="1600" spc="-60" dirty="0">
                <a:latin typeface="Arial"/>
                <a:cs typeface="Arial"/>
              </a:rPr>
              <a:t>al </a:t>
            </a:r>
            <a:r>
              <a:rPr sz="1600" spc="-30" dirty="0">
                <a:latin typeface="Arial"/>
                <a:cs typeface="Arial"/>
              </a:rPr>
              <a:t>tomar </a:t>
            </a:r>
            <a:r>
              <a:rPr sz="1600" spc="-80" dirty="0">
                <a:latin typeface="Arial"/>
                <a:cs typeface="Arial"/>
              </a:rPr>
              <a:t>conciencia </a:t>
            </a:r>
            <a:r>
              <a:rPr sz="1600" spc="-70" dirty="0">
                <a:latin typeface="Arial"/>
                <a:cs typeface="Arial"/>
              </a:rPr>
              <a:t>de </a:t>
            </a:r>
            <a:r>
              <a:rPr sz="1600" spc="-75" dirty="0">
                <a:latin typeface="Arial"/>
                <a:cs typeface="Arial"/>
              </a:rPr>
              <a:t>los </a:t>
            </a:r>
            <a:r>
              <a:rPr sz="1600" spc="-95" dirty="0">
                <a:latin typeface="Arial"/>
                <a:cs typeface="Arial"/>
              </a:rPr>
              <a:t>aspectos </a:t>
            </a:r>
            <a:r>
              <a:rPr sz="1600" spc="-65" dirty="0">
                <a:latin typeface="Arial"/>
                <a:cs typeface="Arial"/>
              </a:rPr>
              <a:t>que </a:t>
            </a:r>
            <a:r>
              <a:rPr sz="1600" spc="-20" dirty="0">
                <a:latin typeface="Arial"/>
                <a:cs typeface="Arial"/>
              </a:rPr>
              <a:t>lo </a:t>
            </a:r>
            <a:r>
              <a:rPr sz="1600" spc="-95" dirty="0">
                <a:latin typeface="Arial"/>
                <a:cs typeface="Arial"/>
              </a:rPr>
              <a:t>hacen  </a:t>
            </a:r>
            <a:r>
              <a:rPr sz="1600" spc="-65" dirty="0">
                <a:latin typeface="Arial"/>
                <a:cs typeface="Arial"/>
              </a:rPr>
              <a:t>único, </a:t>
            </a:r>
            <a:r>
              <a:rPr sz="1600" spc="-80" dirty="0">
                <a:latin typeface="Arial"/>
                <a:cs typeface="Arial"/>
              </a:rPr>
              <a:t>cuando </a:t>
            </a:r>
            <a:r>
              <a:rPr sz="1600" spc="-135" dirty="0">
                <a:latin typeface="Arial"/>
                <a:cs typeface="Arial"/>
              </a:rPr>
              <a:t>se </a:t>
            </a:r>
            <a:r>
              <a:rPr sz="1600" spc="-75" dirty="0">
                <a:latin typeface="Arial"/>
                <a:cs typeface="Arial"/>
              </a:rPr>
              <a:t>reconoce </a:t>
            </a:r>
            <a:r>
              <a:rPr sz="1600" spc="-120" dirty="0">
                <a:latin typeface="Arial"/>
                <a:cs typeface="Arial"/>
              </a:rPr>
              <a:t>a </a:t>
            </a:r>
            <a:r>
              <a:rPr sz="1600" spc="-130" dirty="0">
                <a:latin typeface="Arial"/>
                <a:cs typeface="Arial"/>
              </a:rPr>
              <a:t>sí </a:t>
            </a:r>
            <a:r>
              <a:rPr sz="1600" spc="-70" dirty="0">
                <a:latin typeface="Arial"/>
                <a:cs typeface="Arial"/>
              </a:rPr>
              <a:t>mismo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70" dirty="0">
                <a:latin typeface="Arial"/>
                <a:cs typeface="Arial"/>
              </a:rPr>
              <a:t>valora </a:t>
            </a:r>
            <a:r>
              <a:rPr sz="1600" spc="-135" dirty="0">
                <a:latin typeface="Arial"/>
                <a:cs typeface="Arial"/>
              </a:rPr>
              <a:t>sus </a:t>
            </a:r>
            <a:r>
              <a:rPr sz="1600" spc="-60" dirty="0">
                <a:latin typeface="Arial"/>
                <a:cs typeface="Arial"/>
              </a:rPr>
              <a:t>identidades, </a:t>
            </a:r>
            <a:r>
              <a:rPr sz="1600" spc="-135" dirty="0">
                <a:latin typeface="Arial"/>
                <a:cs typeface="Arial"/>
              </a:rPr>
              <a:t>sus </a:t>
            </a:r>
            <a:r>
              <a:rPr sz="1600" spc="-65" dirty="0">
                <a:latin typeface="Arial"/>
                <a:cs typeface="Arial"/>
              </a:rPr>
              <a:t>logros  </a:t>
            </a:r>
            <a:r>
              <a:rPr sz="1600" spc="-75" dirty="0">
                <a:latin typeface="Arial"/>
                <a:cs typeface="Arial"/>
              </a:rPr>
              <a:t>y los </a:t>
            </a:r>
            <a:r>
              <a:rPr sz="1600" spc="-85" dirty="0">
                <a:latin typeface="Arial"/>
                <a:cs typeface="Arial"/>
              </a:rPr>
              <a:t>cambios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135" dirty="0">
                <a:latin typeface="Arial"/>
                <a:cs typeface="Arial"/>
              </a:rPr>
              <a:t>se </a:t>
            </a:r>
            <a:r>
              <a:rPr sz="1600" spc="-75" dirty="0">
                <a:latin typeface="Arial"/>
                <a:cs typeface="Arial"/>
              </a:rPr>
              <a:t>dan en </a:t>
            </a:r>
            <a:r>
              <a:rPr sz="1600" spc="-114" dirty="0">
                <a:latin typeface="Arial"/>
                <a:cs typeface="Arial"/>
              </a:rPr>
              <a:t>su </a:t>
            </a:r>
            <a:r>
              <a:rPr sz="1600" spc="-55" dirty="0">
                <a:latin typeface="Arial"/>
                <a:cs typeface="Arial"/>
              </a:rPr>
              <a:t>desarrollo. </a:t>
            </a:r>
            <a:r>
              <a:rPr sz="1600" spc="-210" dirty="0">
                <a:latin typeface="Arial"/>
                <a:cs typeface="Arial"/>
              </a:rPr>
              <a:t>Se </a:t>
            </a:r>
            <a:r>
              <a:rPr sz="1600" spc="-75" dirty="0">
                <a:latin typeface="Arial"/>
                <a:cs typeface="Arial"/>
              </a:rPr>
              <a:t>reconoce </a:t>
            </a:r>
            <a:r>
              <a:rPr sz="1600" spc="-70" dirty="0">
                <a:latin typeface="Arial"/>
                <a:cs typeface="Arial"/>
              </a:rPr>
              <a:t>como </a:t>
            </a:r>
            <a:r>
              <a:rPr sz="1600" spc="-40" dirty="0">
                <a:latin typeface="Arial"/>
                <a:cs typeface="Arial"/>
              </a:rPr>
              <a:t>parte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un  </a:t>
            </a:r>
            <a:r>
              <a:rPr sz="1600" spc="-50" dirty="0">
                <a:latin typeface="Arial"/>
                <a:cs typeface="Arial"/>
              </a:rPr>
              <a:t>mundo </a:t>
            </a:r>
            <a:r>
              <a:rPr sz="1600" spc="-70" dirty="0">
                <a:latin typeface="Arial"/>
                <a:cs typeface="Arial"/>
              </a:rPr>
              <a:t>globalizado. </a:t>
            </a:r>
            <a:r>
              <a:rPr sz="1600" b="1" spc="-80" dirty="0">
                <a:solidFill>
                  <a:srgbClr val="00AF50"/>
                </a:solidFill>
                <a:latin typeface="Arial"/>
                <a:cs typeface="Arial"/>
              </a:rPr>
              <a:t>Manifiesta </a:t>
            </a:r>
            <a:r>
              <a:rPr sz="1600" b="1" spc="-204" dirty="0">
                <a:solidFill>
                  <a:srgbClr val="00AF50"/>
                </a:solidFill>
                <a:latin typeface="Arial"/>
                <a:cs typeface="Arial"/>
              </a:rPr>
              <a:t>sus </a:t>
            </a:r>
            <a:r>
              <a:rPr sz="1600" b="1" spc="-120" dirty="0">
                <a:solidFill>
                  <a:srgbClr val="00AF50"/>
                </a:solidFill>
                <a:latin typeface="Arial"/>
                <a:cs typeface="Arial"/>
              </a:rPr>
              <a:t>emociones, </a:t>
            </a:r>
            <a:r>
              <a:rPr sz="1600" b="1" spc="-105" dirty="0">
                <a:solidFill>
                  <a:srgbClr val="00AF50"/>
                </a:solidFill>
                <a:latin typeface="Arial"/>
                <a:cs typeface="Arial"/>
              </a:rPr>
              <a:t>sentimientos, </a:t>
            </a:r>
            <a:r>
              <a:rPr sz="1600" b="1" spc="-140" dirty="0">
                <a:solidFill>
                  <a:srgbClr val="00AF50"/>
                </a:solidFill>
                <a:latin typeface="Arial"/>
                <a:cs typeface="Arial"/>
              </a:rPr>
              <a:t>logros </a:t>
            </a:r>
            <a:r>
              <a:rPr sz="1600" b="1" spc="-85" dirty="0">
                <a:solidFill>
                  <a:srgbClr val="00AF50"/>
                </a:solidFill>
                <a:latin typeface="Arial"/>
                <a:cs typeface="Arial"/>
              </a:rPr>
              <a:t>e  </a:t>
            </a:r>
            <a:r>
              <a:rPr sz="1600" b="1" spc="-120" dirty="0">
                <a:solidFill>
                  <a:srgbClr val="00AF50"/>
                </a:solidFill>
                <a:latin typeface="Arial"/>
                <a:cs typeface="Arial"/>
              </a:rPr>
              <a:t>ideas </a:t>
            </a:r>
            <a:r>
              <a:rPr sz="1600" b="1" spc="-114" dirty="0">
                <a:solidFill>
                  <a:srgbClr val="00AF50"/>
                </a:solidFill>
                <a:latin typeface="Arial"/>
                <a:cs typeface="Arial"/>
              </a:rPr>
              <a:t>distinguiendo </a:t>
            </a:r>
            <a:r>
              <a:rPr sz="1600" b="1" spc="-65" dirty="0">
                <a:solidFill>
                  <a:srgbClr val="00AF50"/>
                </a:solidFill>
                <a:latin typeface="Arial"/>
                <a:cs typeface="Arial"/>
              </a:rPr>
              <a:t>el </a:t>
            </a:r>
            <a:r>
              <a:rPr sz="1600" b="1" spc="-110" dirty="0">
                <a:solidFill>
                  <a:srgbClr val="00AF50"/>
                </a:solidFill>
                <a:latin typeface="Arial"/>
                <a:cs typeface="Arial"/>
              </a:rPr>
              <a:t>contexto </a:t>
            </a:r>
            <a:r>
              <a:rPr sz="1600" b="1" spc="-13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1600" b="1" spc="-140" dirty="0">
                <a:solidFill>
                  <a:srgbClr val="00AF50"/>
                </a:solidFill>
                <a:latin typeface="Arial"/>
                <a:cs typeface="Arial"/>
              </a:rPr>
              <a:t>las </a:t>
            </a:r>
            <a:r>
              <a:rPr sz="1600" b="1" spc="-125" dirty="0">
                <a:solidFill>
                  <a:srgbClr val="00AF50"/>
                </a:solidFill>
                <a:latin typeface="Arial"/>
                <a:cs typeface="Arial"/>
              </a:rPr>
              <a:t>personas, </a:t>
            </a:r>
            <a:r>
              <a:rPr sz="1600" b="1" spc="-13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1600" b="1" spc="-114" dirty="0">
                <a:solidFill>
                  <a:srgbClr val="00AF50"/>
                </a:solidFill>
                <a:latin typeface="Arial"/>
                <a:cs typeface="Arial"/>
              </a:rPr>
              <a:t>comprendiendo </a:t>
            </a:r>
            <a:r>
              <a:rPr sz="1600" b="1" spc="-204" dirty="0">
                <a:solidFill>
                  <a:srgbClr val="00AF50"/>
                </a:solidFill>
                <a:latin typeface="Arial"/>
                <a:cs typeface="Arial"/>
              </a:rPr>
              <a:t>sus  </a:t>
            </a:r>
            <a:r>
              <a:rPr sz="1600" b="1" spc="-180" dirty="0">
                <a:solidFill>
                  <a:srgbClr val="00AF50"/>
                </a:solidFill>
                <a:latin typeface="Arial"/>
                <a:cs typeface="Arial"/>
              </a:rPr>
              <a:t>causas </a:t>
            </a:r>
            <a:r>
              <a:rPr sz="1600" b="1" spc="-13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1600" b="1" spc="-150" dirty="0">
                <a:solidFill>
                  <a:srgbClr val="00AF50"/>
                </a:solidFill>
                <a:latin typeface="Arial"/>
                <a:cs typeface="Arial"/>
              </a:rPr>
              <a:t>consecuencias</a:t>
            </a:r>
            <a:r>
              <a:rPr sz="1600" spc="-150" dirty="0">
                <a:latin typeface="Arial"/>
                <a:cs typeface="Arial"/>
              </a:rPr>
              <a:t>. </a:t>
            </a:r>
            <a:r>
              <a:rPr sz="1600" spc="-105" dirty="0">
                <a:latin typeface="Arial"/>
                <a:cs typeface="Arial"/>
              </a:rPr>
              <a:t>Asume </a:t>
            </a:r>
            <a:r>
              <a:rPr sz="1600" spc="-80" dirty="0">
                <a:latin typeface="Arial"/>
                <a:cs typeface="Arial"/>
              </a:rPr>
              <a:t>una </a:t>
            </a:r>
            <a:r>
              <a:rPr sz="1600" spc="-60" dirty="0">
                <a:latin typeface="Arial"/>
                <a:cs typeface="Arial"/>
              </a:rPr>
              <a:t>postura </a:t>
            </a:r>
            <a:r>
              <a:rPr sz="1600" spc="-55" dirty="0">
                <a:latin typeface="Arial"/>
                <a:cs typeface="Arial"/>
              </a:rPr>
              <a:t>ética </a:t>
            </a:r>
            <a:r>
              <a:rPr sz="1600" spc="-25" dirty="0">
                <a:latin typeface="Arial"/>
                <a:cs typeface="Arial"/>
              </a:rPr>
              <a:t>frente </a:t>
            </a:r>
            <a:r>
              <a:rPr sz="1600" spc="-120" dirty="0">
                <a:latin typeface="Arial"/>
                <a:cs typeface="Arial"/>
              </a:rPr>
              <a:t>a </a:t>
            </a:r>
            <a:r>
              <a:rPr sz="1600" spc="-80" dirty="0">
                <a:latin typeface="Arial"/>
                <a:cs typeface="Arial"/>
              </a:rPr>
              <a:t>una </a:t>
            </a:r>
            <a:r>
              <a:rPr sz="1600" spc="-55" dirty="0">
                <a:latin typeface="Arial"/>
                <a:cs typeface="Arial"/>
              </a:rPr>
              <a:t>situación  </a:t>
            </a:r>
            <a:r>
              <a:rPr sz="1600" spc="-70" dirty="0">
                <a:latin typeface="Arial"/>
                <a:cs typeface="Arial"/>
              </a:rPr>
              <a:t>de </a:t>
            </a:r>
            <a:r>
              <a:rPr sz="1600" spc="-35" dirty="0">
                <a:latin typeface="Arial"/>
                <a:cs typeface="Arial"/>
              </a:rPr>
              <a:t>conflicto </a:t>
            </a:r>
            <a:r>
              <a:rPr sz="1600" spc="-45" dirty="0">
                <a:latin typeface="Arial"/>
                <a:cs typeface="Arial"/>
              </a:rPr>
              <a:t>moral, </a:t>
            </a:r>
            <a:r>
              <a:rPr sz="1600" spc="-55" dirty="0">
                <a:latin typeface="Arial"/>
                <a:cs typeface="Arial"/>
              </a:rPr>
              <a:t>integrando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114" dirty="0">
                <a:latin typeface="Arial"/>
                <a:cs typeface="Arial"/>
              </a:rPr>
              <a:t>su </a:t>
            </a:r>
            <a:r>
              <a:rPr sz="1600" spc="-65" dirty="0">
                <a:latin typeface="Arial"/>
                <a:cs typeface="Arial"/>
              </a:rPr>
              <a:t>argumentación </a:t>
            </a:r>
            <a:r>
              <a:rPr sz="1600" spc="-50" dirty="0">
                <a:latin typeface="Arial"/>
                <a:cs typeface="Arial"/>
              </a:rPr>
              <a:t>principios </a:t>
            </a:r>
            <a:r>
              <a:rPr sz="1600" spc="-65" dirty="0">
                <a:latin typeface="Arial"/>
                <a:cs typeface="Arial"/>
              </a:rPr>
              <a:t>éticos, </a:t>
            </a:r>
            <a:r>
              <a:rPr sz="1600" spc="-75" dirty="0">
                <a:latin typeface="Arial"/>
                <a:cs typeface="Arial"/>
              </a:rPr>
              <a:t>los  </a:t>
            </a:r>
            <a:r>
              <a:rPr sz="1600" spc="-85" dirty="0">
                <a:latin typeface="Arial"/>
                <a:cs typeface="Arial"/>
              </a:rPr>
              <a:t>derechos </a:t>
            </a:r>
            <a:r>
              <a:rPr sz="1600" spc="-65" dirty="0">
                <a:latin typeface="Arial"/>
                <a:cs typeface="Arial"/>
              </a:rPr>
              <a:t>fundamentales, </a:t>
            </a:r>
            <a:r>
              <a:rPr sz="1600" spc="-60" dirty="0">
                <a:latin typeface="Arial"/>
                <a:cs typeface="Arial"/>
              </a:rPr>
              <a:t>la </a:t>
            </a:r>
            <a:r>
              <a:rPr sz="1600" spc="-65" dirty="0">
                <a:latin typeface="Arial"/>
                <a:cs typeface="Arial"/>
              </a:rPr>
              <a:t>dignidad </a:t>
            </a:r>
            <a:r>
              <a:rPr sz="1600" spc="-70" dirty="0">
                <a:latin typeface="Arial"/>
                <a:cs typeface="Arial"/>
              </a:rPr>
              <a:t>de todas </a:t>
            </a:r>
            <a:r>
              <a:rPr sz="1600" spc="-100" dirty="0">
                <a:latin typeface="Arial"/>
                <a:cs typeface="Arial"/>
              </a:rPr>
              <a:t>las </a:t>
            </a:r>
            <a:r>
              <a:rPr sz="1600" spc="-90" dirty="0">
                <a:latin typeface="Arial"/>
                <a:cs typeface="Arial"/>
              </a:rPr>
              <a:t>personas. </a:t>
            </a:r>
            <a:r>
              <a:rPr sz="1600" spc="-85" dirty="0">
                <a:latin typeface="Arial"/>
                <a:cs typeface="Arial"/>
              </a:rPr>
              <a:t>Reflexiona  </a:t>
            </a:r>
            <a:r>
              <a:rPr sz="1600" spc="-80" dirty="0">
                <a:latin typeface="Arial"/>
                <a:cs typeface="Arial"/>
              </a:rPr>
              <a:t>sobre </a:t>
            </a:r>
            <a:r>
              <a:rPr sz="1600" spc="-95" dirty="0">
                <a:latin typeface="Arial"/>
                <a:cs typeface="Arial"/>
              </a:rPr>
              <a:t>las </a:t>
            </a:r>
            <a:r>
              <a:rPr sz="1600" spc="-100" dirty="0">
                <a:latin typeface="Arial"/>
                <a:cs typeface="Arial"/>
              </a:rPr>
              <a:t>consecuencias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135" dirty="0">
                <a:latin typeface="Arial"/>
                <a:cs typeface="Arial"/>
              </a:rPr>
              <a:t>sus </a:t>
            </a:r>
            <a:r>
              <a:rPr sz="1600" spc="-75" dirty="0">
                <a:latin typeface="Arial"/>
                <a:cs typeface="Arial"/>
              </a:rPr>
              <a:t>decisiones. </a:t>
            </a:r>
            <a:r>
              <a:rPr sz="1600" b="1" spc="-195" dirty="0">
                <a:solidFill>
                  <a:srgbClr val="006FC0"/>
                </a:solidFill>
                <a:latin typeface="Arial"/>
                <a:cs typeface="Arial"/>
              </a:rPr>
              <a:t>Se </a:t>
            </a:r>
            <a:r>
              <a:rPr sz="1600" b="1" spc="-90" dirty="0">
                <a:solidFill>
                  <a:srgbClr val="006FC0"/>
                </a:solidFill>
                <a:latin typeface="Arial"/>
                <a:cs typeface="Arial"/>
              </a:rPr>
              <a:t>plantea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comportamientos  </a:t>
            </a:r>
            <a:r>
              <a:rPr sz="1600" b="1" spc="-105" dirty="0">
                <a:solidFill>
                  <a:srgbClr val="006FC0"/>
                </a:solidFill>
                <a:latin typeface="Arial"/>
                <a:cs typeface="Arial"/>
              </a:rPr>
              <a:t>que </a:t>
            </a:r>
            <a:r>
              <a:rPr sz="1600" b="1" spc="-114" dirty="0">
                <a:solidFill>
                  <a:srgbClr val="006FC0"/>
                </a:solidFill>
                <a:latin typeface="Arial"/>
                <a:cs typeface="Arial"/>
              </a:rPr>
              <a:t>incluyen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elementos </a:t>
            </a:r>
            <a:r>
              <a:rPr sz="1600" b="1" spc="-120" dirty="0">
                <a:solidFill>
                  <a:srgbClr val="006FC0"/>
                </a:solidFill>
                <a:latin typeface="Arial"/>
                <a:cs typeface="Arial"/>
              </a:rPr>
              <a:t>éticos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de respeto </a:t>
            </a:r>
            <a:r>
              <a:rPr sz="1600" b="1" spc="-10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1600" b="1" spc="-145" dirty="0">
                <a:solidFill>
                  <a:srgbClr val="006FC0"/>
                </a:solidFill>
                <a:latin typeface="Arial"/>
                <a:cs typeface="Arial"/>
              </a:rPr>
              <a:t>los </a:t>
            </a:r>
            <a:r>
              <a:rPr sz="1600" b="1" spc="-135" dirty="0">
                <a:solidFill>
                  <a:srgbClr val="006FC0"/>
                </a:solidFill>
                <a:latin typeface="Arial"/>
                <a:cs typeface="Arial"/>
              </a:rPr>
              <a:t>derechos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600" b="1" spc="-145" dirty="0">
                <a:solidFill>
                  <a:srgbClr val="006FC0"/>
                </a:solidFill>
                <a:latin typeface="Arial"/>
                <a:cs typeface="Arial"/>
              </a:rPr>
              <a:t>los </a:t>
            </a:r>
            <a:r>
              <a:rPr sz="1600" b="1" spc="-140" dirty="0">
                <a:solidFill>
                  <a:srgbClr val="006FC0"/>
                </a:solidFill>
                <a:latin typeface="Arial"/>
                <a:cs typeface="Arial"/>
              </a:rPr>
              <a:t>demás </a:t>
            </a:r>
            <a:r>
              <a:rPr sz="1600" b="1" spc="-130" dirty="0">
                <a:solidFill>
                  <a:srgbClr val="006FC0"/>
                </a:solidFill>
                <a:latin typeface="Arial"/>
                <a:cs typeface="Arial"/>
              </a:rPr>
              <a:t>y  </a:t>
            </a:r>
            <a:r>
              <a:rPr sz="1600" b="1" spc="-10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600" b="1" spc="-130" dirty="0">
                <a:solidFill>
                  <a:srgbClr val="006FC0"/>
                </a:solidFill>
                <a:latin typeface="Arial"/>
                <a:cs typeface="Arial"/>
              </a:rPr>
              <a:t>búsqueda </a:t>
            </a:r>
            <a:r>
              <a:rPr sz="1600" b="1" spc="-10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justicia </a:t>
            </a:r>
            <a:r>
              <a:rPr sz="1600" b="1" spc="-85" dirty="0">
                <a:solidFill>
                  <a:srgbClr val="006FC0"/>
                </a:solidFill>
                <a:latin typeface="Arial"/>
                <a:cs typeface="Arial"/>
              </a:rPr>
              <a:t>teniendo </a:t>
            </a:r>
            <a:r>
              <a:rPr sz="1600" b="1" spc="-110" dirty="0">
                <a:solidFill>
                  <a:srgbClr val="006FC0"/>
                </a:solidFill>
                <a:latin typeface="Arial"/>
                <a:cs typeface="Arial"/>
              </a:rPr>
              <a:t>en cuenta </a:t>
            </a:r>
            <a:r>
              <a:rPr sz="1600" b="1" spc="-85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600" b="1" spc="-114" dirty="0">
                <a:solidFill>
                  <a:srgbClr val="006FC0"/>
                </a:solidFill>
                <a:latin typeface="Arial"/>
                <a:cs typeface="Arial"/>
              </a:rPr>
              <a:t>responsabilidad </a:t>
            </a:r>
            <a:r>
              <a:rPr sz="1600" b="1" spc="-10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600" b="1" spc="-135" dirty="0">
                <a:solidFill>
                  <a:srgbClr val="006FC0"/>
                </a:solidFill>
                <a:latin typeface="Arial"/>
                <a:cs typeface="Arial"/>
              </a:rPr>
              <a:t>cada  </a:t>
            </a:r>
            <a:r>
              <a:rPr sz="1600" b="1" spc="-100" dirty="0">
                <a:solidFill>
                  <a:srgbClr val="006FC0"/>
                </a:solidFill>
                <a:latin typeface="Arial"/>
                <a:cs typeface="Arial"/>
              </a:rPr>
              <a:t>quien </a:t>
            </a:r>
            <a:r>
              <a:rPr sz="1600" b="1" spc="-95" dirty="0">
                <a:solidFill>
                  <a:srgbClr val="006FC0"/>
                </a:solidFill>
                <a:latin typeface="Arial"/>
                <a:cs typeface="Arial"/>
              </a:rPr>
              <a:t>por </a:t>
            </a:r>
            <a:r>
              <a:rPr sz="1600" b="1" spc="-204" dirty="0">
                <a:solidFill>
                  <a:srgbClr val="006FC0"/>
                </a:solidFill>
                <a:latin typeface="Arial"/>
                <a:cs typeface="Arial"/>
              </a:rPr>
              <a:t>sus </a:t>
            </a:r>
            <a:r>
              <a:rPr sz="1600" b="1" spc="-140" dirty="0">
                <a:solidFill>
                  <a:srgbClr val="006FC0"/>
                </a:solidFill>
                <a:latin typeface="Arial"/>
                <a:cs typeface="Arial"/>
              </a:rPr>
              <a:t>acciones. </a:t>
            </a:r>
            <a:r>
              <a:rPr sz="1600" spc="-210" dirty="0">
                <a:latin typeface="Arial"/>
                <a:cs typeface="Arial"/>
              </a:rPr>
              <a:t>Se </a:t>
            </a:r>
            <a:r>
              <a:rPr sz="1600" spc="-65" dirty="0">
                <a:latin typeface="Arial"/>
                <a:cs typeface="Arial"/>
              </a:rPr>
              <a:t>relaciona </a:t>
            </a:r>
            <a:r>
              <a:rPr sz="1600" spc="-85" dirty="0">
                <a:latin typeface="Arial"/>
                <a:cs typeface="Arial"/>
              </a:rPr>
              <a:t>con </a:t>
            </a:r>
            <a:r>
              <a:rPr sz="1600" spc="-95" dirty="0">
                <a:latin typeface="Arial"/>
                <a:cs typeface="Arial"/>
              </a:rPr>
              <a:t>las personas </a:t>
            </a:r>
            <a:r>
              <a:rPr sz="1600" spc="-50" dirty="0">
                <a:latin typeface="Arial"/>
                <a:cs typeface="Arial"/>
              </a:rPr>
              <a:t>bajo un </a:t>
            </a:r>
            <a:r>
              <a:rPr sz="1600" spc="-75" dirty="0">
                <a:latin typeface="Arial"/>
                <a:cs typeface="Arial"/>
              </a:rPr>
              <a:t>marco </a:t>
            </a:r>
            <a:r>
              <a:rPr sz="1600" spc="-55" dirty="0">
                <a:latin typeface="Arial"/>
                <a:cs typeface="Arial"/>
              </a:rPr>
              <a:t>de  </a:t>
            </a:r>
            <a:r>
              <a:rPr sz="1600" spc="-80" dirty="0">
                <a:latin typeface="Arial"/>
                <a:cs typeface="Arial"/>
              </a:rPr>
              <a:t>derechos, </a:t>
            </a:r>
            <a:r>
              <a:rPr sz="1600" spc="-75" dirty="0">
                <a:latin typeface="Arial"/>
                <a:cs typeface="Arial"/>
              </a:rPr>
              <a:t>sin </a:t>
            </a:r>
            <a:r>
              <a:rPr sz="1600" spc="-50" dirty="0">
                <a:latin typeface="Arial"/>
                <a:cs typeface="Arial"/>
              </a:rPr>
              <a:t>discriminar </a:t>
            </a:r>
            <a:r>
              <a:rPr sz="1600" spc="-20" dirty="0">
                <a:latin typeface="Arial"/>
                <a:cs typeface="Arial"/>
              </a:rPr>
              <a:t>por </a:t>
            </a:r>
            <a:r>
              <a:rPr sz="1600" spc="-75" dirty="0">
                <a:latin typeface="Arial"/>
                <a:cs typeface="Arial"/>
              </a:rPr>
              <a:t>género, </a:t>
            </a:r>
            <a:r>
              <a:rPr sz="1600" spc="-80" dirty="0">
                <a:latin typeface="Arial"/>
                <a:cs typeface="Arial"/>
              </a:rPr>
              <a:t>características </a:t>
            </a:r>
            <a:r>
              <a:rPr sz="1600" spc="-90" dirty="0">
                <a:latin typeface="Arial"/>
                <a:cs typeface="Arial"/>
              </a:rPr>
              <a:t>físicas, </a:t>
            </a:r>
            <a:r>
              <a:rPr sz="1600" spc="-55" dirty="0">
                <a:latin typeface="Arial"/>
                <a:cs typeface="Arial"/>
              </a:rPr>
              <a:t>origen </a:t>
            </a:r>
            <a:r>
              <a:rPr sz="1600" spc="-45" dirty="0">
                <a:latin typeface="Arial"/>
                <a:cs typeface="Arial"/>
              </a:rPr>
              <a:t>étnico,  </a:t>
            </a:r>
            <a:r>
              <a:rPr sz="1600" spc="-75" dirty="0">
                <a:latin typeface="Arial"/>
                <a:cs typeface="Arial"/>
              </a:rPr>
              <a:t>lengua, </a:t>
            </a:r>
            <a:r>
              <a:rPr sz="1600" spc="-85" dirty="0">
                <a:latin typeface="Arial"/>
                <a:cs typeface="Arial"/>
              </a:rPr>
              <a:t>discapacidad, </a:t>
            </a:r>
            <a:r>
              <a:rPr sz="1600" spc="-45" dirty="0">
                <a:latin typeface="Arial"/>
                <a:cs typeface="Arial"/>
              </a:rPr>
              <a:t>orientación </a:t>
            </a:r>
            <a:r>
              <a:rPr sz="1600" spc="-90" dirty="0">
                <a:latin typeface="Arial"/>
                <a:cs typeface="Arial"/>
              </a:rPr>
              <a:t>sexual, </a:t>
            </a:r>
            <a:r>
              <a:rPr sz="1600" spc="-75" dirty="0">
                <a:latin typeface="Arial"/>
                <a:cs typeface="Arial"/>
              </a:rPr>
              <a:t>edad, </a:t>
            </a:r>
            <a:r>
              <a:rPr sz="1600" spc="-50" dirty="0">
                <a:latin typeface="Arial"/>
                <a:cs typeface="Arial"/>
              </a:rPr>
              <a:t>nivel </a:t>
            </a:r>
            <a:r>
              <a:rPr sz="1600" spc="-75" dirty="0">
                <a:latin typeface="Arial"/>
                <a:cs typeface="Arial"/>
              </a:rPr>
              <a:t>socioeconómico,  </a:t>
            </a:r>
            <a:r>
              <a:rPr sz="1600" spc="-35" dirty="0">
                <a:latin typeface="Arial"/>
                <a:cs typeface="Arial"/>
              </a:rPr>
              <a:t>entre </a:t>
            </a:r>
            <a:r>
              <a:rPr sz="1600" spc="-55" dirty="0">
                <a:latin typeface="Arial"/>
                <a:cs typeface="Arial"/>
              </a:rPr>
              <a:t>otras </a:t>
            </a:r>
            <a:r>
              <a:rPr sz="1600" spc="-75" dirty="0">
                <a:latin typeface="Arial"/>
                <a:cs typeface="Arial"/>
              </a:rPr>
              <a:t>y sin </a:t>
            </a:r>
            <a:r>
              <a:rPr sz="1600" spc="-55" dirty="0">
                <a:latin typeface="Arial"/>
                <a:cs typeface="Arial"/>
              </a:rPr>
              <a:t>violencia. </a:t>
            </a:r>
            <a:r>
              <a:rPr sz="1600" spc="-75" dirty="0">
                <a:latin typeface="Arial"/>
                <a:cs typeface="Arial"/>
              </a:rPr>
              <a:t>Desarrolla </a:t>
            </a:r>
            <a:r>
              <a:rPr sz="1600" spc="-70" dirty="0">
                <a:latin typeface="Arial"/>
                <a:cs typeface="Arial"/>
              </a:rPr>
              <a:t>relaciones </a:t>
            </a:r>
            <a:r>
              <a:rPr sz="1600" spc="-75" dirty="0">
                <a:latin typeface="Arial"/>
                <a:cs typeface="Arial"/>
              </a:rPr>
              <a:t>afectivas, de </a:t>
            </a:r>
            <a:r>
              <a:rPr sz="1600" spc="-70" dirty="0">
                <a:latin typeface="Arial"/>
                <a:cs typeface="Arial"/>
              </a:rPr>
              <a:t>amistad </a:t>
            </a:r>
            <a:r>
              <a:rPr sz="1600" spc="-45" dirty="0">
                <a:latin typeface="Arial"/>
                <a:cs typeface="Arial"/>
              </a:rPr>
              <a:t>o </a:t>
            </a:r>
            <a:r>
              <a:rPr sz="1600" spc="-80" dirty="0">
                <a:latin typeface="Arial"/>
                <a:cs typeface="Arial"/>
              </a:rPr>
              <a:t>de  </a:t>
            </a:r>
            <a:r>
              <a:rPr sz="1600" spc="-65" dirty="0">
                <a:latin typeface="Arial"/>
                <a:cs typeface="Arial"/>
              </a:rPr>
              <a:t>pareja, </a:t>
            </a:r>
            <a:r>
              <a:rPr sz="1600" spc="-120" dirty="0">
                <a:latin typeface="Arial"/>
                <a:cs typeface="Arial"/>
              </a:rPr>
              <a:t>basadas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60" dirty="0">
                <a:latin typeface="Arial"/>
                <a:cs typeface="Arial"/>
              </a:rPr>
              <a:t>la reciprocidad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45" dirty="0">
                <a:latin typeface="Arial"/>
                <a:cs typeface="Arial"/>
              </a:rPr>
              <a:t>el </a:t>
            </a:r>
            <a:r>
              <a:rPr sz="1600" spc="-60" dirty="0">
                <a:latin typeface="Arial"/>
                <a:cs typeface="Arial"/>
              </a:rPr>
              <a:t>respeto. </a:t>
            </a:r>
            <a:r>
              <a:rPr sz="1600" spc="-40" dirty="0">
                <a:latin typeface="Arial"/>
                <a:cs typeface="Arial"/>
              </a:rPr>
              <a:t>Identifica </a:t>
            </a:r>
            <a:r>
              <a:rPr sz="1600" spc="-70" dirty="0">
                <a:latin typeface="Arial"/>
                <a:cs typeface="Arial"/>
              </a:rPr>
              <a:t>situaciones </a:t>
            </a:r>
            <a:r>
              <a:rPr sz="1600" spc="-65" dirty="0">
                <a:latin typeface="Arial"/>
                <a:cs typeface="Arial"/>
              </a:rPr>
              <a:t>que  </a:t>
            </a:r>
            <a:r>
              <a:rPr sz="1600" spc="-60" dirty="0">
                <a:latin typeface="Arial"/>
                <a:cs typeface="Arial"/>
              </a:rPr>
              <a:t>vulneran </a:t>
            </a:r>
            <a:r>
              <a:rPr sz="1600" spc="-75" dirty="0">
                <a:latin typeface="Arial"/>
                <a:cs typeface="Arial"/>
              </a:rPr>
              <a:t>los </a:t>
            </a:r>
            <a:r>
              <a:rPr sz="1600" spc="-85" dirty="0">
                <a:latin typeface="Arial"/>
                <a:cs typeface="Arial"/>
              </a:rPr>
              <a:t>derechos </a:t>
            </a:r>
            <a:r>
              <a:rPr sz="1600" spc="-114" dirty="0">
                <a:latin typeface="Arial"/>
                <a:cs typeface="Arial"/>
              </a:rPr>
              <a:t>sexuales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55" dirty="0">
                <a:latin typeface="Arial"/>
                <a:cs typeface="Arial"/>
              </a:rPr>
              <a:t>reproductivos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50" dirty="0">
                <a:latin typeface="Arial"/>
                <a:cs typeface="Arial"/>
              </a:rPr>
              <a:t>propone </a:t>
            </a:r>
            <a:r>
              <a:rPr sz="1600" spc="-80" dirty="0">
                <a:latin typeface="Arial"/>
                <a:cs typeface="Arial"/>
              </a:rPr>
              <a:t>pautas para  </a:t>
            </a:r>
            <a:r>
              <a:rPr sz="1600" spc="-65" dirty="0">
                <a:latin typeface="Arial"/>
                <a:cs typeface="Arial"/>
              </a:rPr>
              <a:t>prevenirlas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70" dirty="0">
                <a:latin typeface="Arial"/>
                <a:cs typeface="Arial"/>
              </a:rPr>
              <a:t>protegerse </a:t>
            </a:r>
            <a:r>
              <a:rPr sz="1600" spc="-35" dirty="0">
                <a:latin typeface="Arial"/>
                <a:cs typeface="Arial"/>
              </a:rPr>
              <a:t>frente </a:t>
            </a:r>
            <a:r>
              <a:rPr sz="1600" spc="-12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ellas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5503533-0061-417F-AF77-F9D7DE926878}"/>
              </a:ext>
            </a:extLst>
          </p:cNvPr>
          <p:cNvSpPr txBox="1">
            <a:spLocks noGrp="1"/>
          </p:cNvSpPr>
          <p:nvPr/>
        </p:nvSpPr>
        <p:spPr>
          <a:xfrm>
            <a:off x="1081861" y="544932"/>
            <a:ext cx="4758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Competencia: </a:t>
            </a:r>
            <a:r>
              <a:rPr kumimoji="0" sz="2400" b="1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Construye </a:t>
            </a:r>
            <a:r>
              <a:rPr kumimoji="0" sz="2400" b="1" i="0" u="none" strike="noStrike" kern="0" cap="none" spc="-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sz="2400" b="1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identidad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04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26C1A0E-8931-4C8A-9810-9C9BF09701B8}"/>
              </a:ext>
            </a:extLst>
          </p:cNvPr>
          <p:cNvSpPr/>
          <p:nvPr/>
        </p:nvSpPr>
        <p:spPr>
          <a:xfrm>
            <a:off x="6250880" y="877760"/>
            <a:ext cx="5535295" cy="4913630"/>
          </a:xfrm>
          <a:custGeom>
            <a:avLst/>
            <a:gdLst/>
            <a:ahLst/>
            <a:cxnLst/>
            <a:rect l="l" t="t" r="r" b="b"/>
            <a:pathLst>
              <a:path w="5535295" h="4913630">
                <a:moveTo>
                  <a:pt x="5214493" y="0"/>
                </a:moveTo>
                <a:lnTo>
                  <a:pt x="320675" y="0"/>
                </a:lnTo>
                <a:lnTo>
                  <a:pt x="273302" y="3478"/>
                </a:lnTo>
                <a:lnTo>
                  <a:pt x="228083" y="13582"/>
                </a:lnTo>
                <a:lnTo>
                  <a:pt x="185515" y="29815"/>
                </a:lnTo>
                <a:lnTo>
                  <a:pt x="146093" y="51679"/>
                </a:lnTo>
                <a:lnTo>
                  <a:pt x="110315" y="78678"/>
                </a:lnTo>
                <a:lnTo>
                  <a:pt x="78678" y="110315"/>
                </a:lnTo>
                <a:lnTo>
                  <a:pt x="51679" y="146093"/>
                </a:lnTo>
                <a:lnTo>
                  <a:pt x="29815" y="185515"/>
                </a:lnTo>
                <a:lnTo>
                  <a:pt x="13582" y="228083"/>
                </a:lnTo>
                <a:lnTo>
                  <a:pt x="3478" y="273302"/>
                </a:lnTo>
                <a:lnTo>
                  <a:pt x="0" y="320675"/>
                </a:lnTo>
                <a:lnTo>
                  <a:pt x="0" y="4592701"/>
                </a:lnTo>
                <a:lnTo>
                  <a:pt x="3478" y="4640073"/>
                </a:lnTo>
                <a:lnTo>
                  <a:pt x="13582" y="4685292"/>
                </a:lnTo>
                <a:lnTo>
                  <a:pt x="29815" y="4727860"/>
                </a:lnTo>
                <a:lnTo>
                  <a:pt x="51679" y="4767282"/>
                </a:lnTo>
                <a:lnTo>
                  <a:pt x="78678" y="4803060"/>
                </a:lnTo>
                <a:lnTo>
                  <a:pt x="110315" y="4834696"/>
                </a:lnTo>
                <a:lnTo>
                  <a:pt x="146093" y="4861695"/>
                </a:lnTo>
                <a:lnTo>
                  <a:pt x="185515" y="4883559"/>
                </a:lnTo>
                <a:lnTo>
                  <a:pt x="228083" y="4899792"/>
                </a:lnTo>
                <a:lnTo>
                  <a:pt x="273302" y="4909896"/>
                </a:lnTo>
                <a:lnTo>
                  <a:pt x="320675" y="4913374"/>
                </a:lnTo>
                <a:lnTo>
                  <a:pt x="5214493" y="4913374"/>
                </a:lnTo>
                <a:lnTo>
                  <a:pt x="5261865" y="4909896"/>
                </a:lnTo>
                <a:lnTo>
                  <a:pt x="5307084" y="4899792"/>
                </a:lnTo>
                <a:lnTo>
                  <a:pt x="5349653" y="4883559"/>
                </a:lnTo>
                <a:lnTo>
                  <a:pt x="5389074" y="4861695"/>
                </a:lnTo>
                <a:lnTo>
                  <a:pt x="5424852" y="4834696"/>
                </a:lnTo>
                <a:lnTo>
                  <a:pt x="5456489" y="4803060"/>
                </a:lnTo>
                <a:lnTo>
                  <a:pt x="5483488" y="4767282"/>
                </a:lnTo>
                <a:lnTo>
                  <a:pt x="5505353" y="4727860"/>
                </a:lnTo>
                <a:lnTo>
                  <a:pt x="5521585" y="4685292"/>
                </a:lnTo>
                <a:lnTo>
                  <a:pt x="5531689" y="4640073"/>
                </a:lnTo>
                <a:lnTo>
                  <a:pt x="5535168" y="4592701"/>
                </a:lnTo>
                <a:lnTo>
                  <a:pt x="5535168" y="320675"/>
                </a:lnTo>
                <a:lnTo>
                  <a:pt x="5531689" y="273302"/>
                </a:lnTo>
                <a:lnTo>
                  <a:pt x="5521585" y="228083"/>
                </a:lnTo>
                <a:lnTo>
                  <a:pt x="5505353" y="185515"/>
                </a:lnTo>
                <a:lnTo>
                  <a:pt x="5483488" y="146093"/>
                </a:lnTo>
                <a:lnTo>
                  <a:pt x="5456489" y="110315"/>
                </a:lnTo>
                <a:lnTo>
                  <a:pt x="5424852" y="78678"/>
                </a:lnTo>
                <a:lnTo>
                  <a:pt x="5389074" y="51679"/>
                </a:lnTo>
                <a:lnTo>
                  <a:pt x="5349653" y="29815"/>
                </a:lnTo>
                <a:lnTo>
                  <a:pt x="5307084" y="13582"/>
                </a:lnTo>
                <a:lnTo>
                  <a:pt x="5261865" y="3478"/>
                </a:lnTo>
                <a:lnTo>
                  <a:pt x="521449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F4D4BC5-DA92-420A-9EDD-2C779304CAC8}"/>
              </a:ext>
            </a:extLst>
          </p:cNvPr>
          <p:cNvSpPr txBox="1"/>
          <p:nvPr/>
        </p:nvSpPr>
        <p:spPr>
          <a:xfrm>
            <a:off x="7379402" y="891299"/>
            <a:ext cx="2914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solidFill>
                  <a:srgbClr val="006FC0"/>
                </a:solidFill>
                <a:latin typeface="Arial"/>
                <a:cs typeface="Arial"/>
              </a:rPr>
              <a:t>Criterios </a:t>
            </a:r>
            <a:r>
              <a:rPr sz="2400" b="1" spc="-155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b="1" spc="-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70" dirty="0">
                <a:solidFill>
                  <a:srgbClr val="006FC0"/>
                </a:solidFill>
                <a:latin typeface="Arial"/>
                <a:cs typeface="Arial"/>
              </a:rPr>
              <a:t>evaluación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BDC283B-B90A-4B88-817C-FD44242D1B85}"/>
              </a:ext>
            </a:extLst>
          </p:cNvPr>
          <p:cNvSpPr txBox="1"/>
          <p:nvPr/>
        </p:nvSpPr>
        <p:spPr>
          <a:xfrm>
            <a:off x="405826" y="1268921"/>
            <a:ext cx="537400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Escribe </a:t>
            </a:r>
            <a:r>
              <a:rPr sz="1800" spc="-90" dirty="0">
                <a:latin typeface="Arial"/>
                <a:cs typeface="Arial"/>
              </a:rPr>
              <a:t>diversos </a:t>
            </a:r>
            <a:r>
              <a:rPr sz="1800" spc="-40" dirty="0">
                <a:latin typeface="Arial"/>
                <a:cs typeface="Arial"/>
              </a:rPr>
              <a:t>tipos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55" dirty="0">
                <a:latin typeface="Arial"/>
                <a:cs typeface="Arial"/>
              </a:rPr>
              <a:t>textos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45" dirty="0">
                <a:latin typeface="Arial"/>
                <a:cs typeface="Arial"/>
              </a:rPr>
              <a:t>forma </a:t>
            </a:r>
            <a:r>
              <a:rPr sz="1800" spc="-65" dirty="0">
                <a:latin typeface="Arial"/>
                <a:cs typeface="Arial"/>
              </a:rPr>
              <a:t>reflexiva.  </a:t>
            </a:r>
            <a:r>
              <a:rPr sz="1800" b="1" spc="-165" dirty="0">
                <a:solidFill>
                  <a:srgbClr val="C55A10"/>
                </a:solidFill>
                <a:latin typeface="Arial"/>
                <a:cs typeface="Arial"/>
              </a:rPr>
              <a:t>Adecúa </a:t>
            </a:r>
            <a:r>
              <a:rPr sz="1800" b="1" spc="-210" dirty="0">
                <a:solidFill>
                  <a:srgbClr val="C55A10"/>
                </a:solidFill>
                <a:latin typeface="Arial"/>
                <a:cs typeface="Arial"/>
              </a:rPr>
              <a:t>su </a:t>
            </a:r>
            <a:r>
              <a:rPr sz="1800" b="1" spc="-90" dirty="0">
                <a:solidFill>
                  <a:srgbClr val="C55A10"/>
                </a:solidFill>
                <a:latin typeface="Arial"/>
                <a:cs typeface="Arial"/>
              </a:rPr>
              <a:t>texto al </a:t>
            </a:r>
            <a:r>
              <a:rPr sz="1800" b="1" spc="-105" dirty="0">
                <a:solidFill>
                  <a:srgbClr val="C55A10"/>
                </a:solidFill>
                <a:latin typeface="Arial"/>
                <a:cs typeface="Arial"/>
              </a:rPr>
              <a:t>destinatario, </a:t>
            </a:r>
            <a:r>
              <a:rPr sz="1800" b="1" spc="-130" dirty="0">
                <a:solidFill>
                  <a:srgbClr val="C55A10"/>
                </a:solidFill>
                <a:latin typeface="Arial"/>
                <a:cs typeface="Arial"/>
              </a:rPr>
              <a:t>propósito </a:t>
            </a:r>
            <a:r>
              <a:rPr sz="1800" b="1" spc="-150" dirty="0">
                <a:solidFill>
                  <a:srgbClr val="C55A10"/>
                </a:solidFill>
                <a:latin typeface="Arial"/>
                <a:cs typeface="Arial"/>
              </a:rPr>
              <a:t>y </a:t>
            </a:r>
            <a:r>
              <a:rPr sz="1800" b="1" spc="-75" dirty="0">
                <a:solidFill>
                  <a:srgbClr val="C55A10"/>
                </a:solidFill>
                <a:latin typeface="Arial"/>
                <a:cs typeface="Arial"/>
              </a:rPr>
              <a:t>el </a:t>
            </a:r>
            <a:r>
              <a:rPr sz="1800" b="1" spc="-130" dirty="0">
                <a:solidFill>
                  <a:srgbClr val="C55A10"/>
                </a:solidFill>
                <a:latin typeface="Arial"/>
                <a:cs typeface="Arial"/>
              </a:rPr>
              <a:t>registro </a:t>
            </a:r>
            <a:r>
              <a:rPr sz="1800" b="1" spc="-114" dirty="0">
                <a:solidFill>
                  <a:srgbClr val="C55A10"/>
                </a:solidFill>
                <a:latin typeface="Arial"/>
                <a:cs typeface="Arial"/>
              </a:rPr>
              <a:t>a  </a:t>
            </a:r>
            <a:r>
              <a:rPr sz="1800" b="1" spc="-70" dirty="0">
                <a:solidFill>
                  <a:srgbClr val="C55A10"/>
                </a:solidFill>
                <a:latin typeface="Arial"/>
                <a:cs typeface="Arial"/>
              </a:rPr>
              <a:t>partir </a:t>
            </a:r>
            <a:r>
              <a:rPr sz="1800" b="1" spc="-120" dirty="0">
                <a:solidFill>
                  <a:srgbClr val="C55A10"/>
                </a:solidFill>
                <a:latin typeface="Arial"/>
                <a:cs typeface="Arial"/>
              </a:rPr>
              <a:t>de </a:t>
            </a:r>
            <a:r>
              <a:rPr sz="1800" b="1" spc="-210" dirty="0">
                <a:solidFill>
                  <a:srgbClr val="C55A10"/>
                </a:solidFill>
                <a:latin typeface="Arial"/>
                <a:cs typeface="Arial"/>
              </a:rPr>
              <a:t>su </a:t>
            </a:r>
            <a:r>
              <a:rPr sz="1800" b="1" spc="-125" dirty="0">
                <a:solidFill>
                  <a:srgbClr val="C55A10"/>
                </a:solidFill>
                <a:latin typeface="Arial"/>
                <a:cs typeface="Arial"/>
              </a:rPr>
              <a:t>experiencia </a:t>
            </a:r>
            <a:r>
              <a:rPr sz="1800" b="1" spc="-100" dirty="0">
                <a:solidFill>
                  <a:srgbClr val="C55A10"/>
                </a:solidFill>
                <a:latin typeface="Arial"/>
                <a:cs typeface="Arial"/>
              </a:rPr>
              <a:t>previa, </a:t>
            </a:r>
            <a:r>
              <a:rPr sz="1800" b="1" spc="-120" dirty="0">
                <a:solidFill>
                  <a:srgbClr val="C55A10"/>
                </a:solidFill>
                <a:latin typeface="Arial"/>
                <a:cs typeface="Arial"/>
              </a:rPr>
              <a:t>de fuentes de  </a:t>
            </a:r>
            <a:r>
              <a:rPr sz="1800" b="1" spc="-125" dirty="0">
                <a:solidFill>
                  <a:srgbClr val="C55A10"/>
                </a:solidFill>
                <a:latin typeface="Arial"/>
                <a:cs typeface="Arial"/>
              </a:rPr>
              <a:t>información </a:t>
            </a:r>
            <a:r>
              <a:rPr sz="1800" spc="-70" dirty="0">
                <a:latin typeface="Arial"/>
                <a:cs typeface="Arial"/>
              </a:rPr>
              <a:t>complementarias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75" dirty="0">
                <a:latin typeface="Arial"/>
                <a:cs typeface="Arial"/>
              </a:rPr>
              <a:t>divergentes,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114" dirty="0">
                <a:latin typeface="Arial"/>
                <a:cs typeface="Arial"/>
              </a:rPr>
              <a:t>su  </a:t>
            </a:r>
            <a:r>
              <a:rPr sz="1800" spc="-55" dirty="0">
                <a:latin typeface="Arial"/>
                <a:cs typeface="Arial"/>
              </a:rPr>
              <a:t>conocimiento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55" dirty="0">
                <a:latin typeface="Arial"/>
                <a:cs typeface="Arial"/>
              </a:rPr>
              <a:t>contexto </a:t>
            </a:r>
            <a:r>
              <a:rPr sz="1800" spc="-50" dirty="0">
                <a:latin typeface="Arial"/>
                <a:cs typeface="Arial"/>
              </a:rPr>
              <a:t>histórico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55" dirty="0">
                <a:latin typeface="Arial"/>
                <a:cs typeface="Arial"/>
              </a:rPr>
              <a:t>sociocultural.  </a:t>
            </a:r>
            <a:r>
              <a:rPr sz="1800" spc="-120" dirty="0">
                <a:latin typeface="Arial"/>
                <a:cs typeface="Arial"/>
              </a:rPr>
              <a:t>Organiza </a:t>
            </a:r>
            <a:r>
              <a:rPr sz="1800" spc="-85" dirty="0">
                <a:latin typeface="Arial"/>
                <a:cs typeface="Arial"/>
              </a:rPr>
              <a:t>y </a:t>
            </a:r>
            <a:r>
              <a:rPr sz="1800" spc="-70" dirty="0">
                <a:latin typeface="Arial"/>
                <a:cs typeface="Arial"/>
              </a:rPr>
              <a:t>desarrolla </a:t>
            </a:r>
            <a:r>
              <a:rPr sz="1800" spc="-65" dirty="0">
                <a:latin typeface="Arial"/>
                <a:cs typeface="Arial"/>
              </a:rPr>
              <a:t>lógicamente </a:t>
            </a:r>
            <a:r>
              <a:rPr sz="1800" spc="-110" dirty="0">
                <a:latin typeface="Arial"/>
                <a:cs typeface="Arial"/>
              </a:rPr>
              <a:t>las </a:t>
            </a:r>
            <a:r>
              <a:rPr sz="1800" spc="-95" dirty="0">
                <a:latin typeface="Arial"/>
                <a:cs typeface="Arial"/>
              </a:rPr>
              <a:t>ideas </a:t>
            </a:r>
            <a:r>
              <a:rPr sz="1800" spc="-75" dirty="0">
                <a:latin typeface="Arial"/>
                <a:cs typeface="Arial"/>
              </a:rPr>
              <a:t>en </a:t>
            </a:r>
            <a:r>
              <a:rPr sz="1800" spc="-10" dirty="0">
                <a:latin typeface="Arial"/>
                <a:cs typeface="Arial"/>
              </a:rPr>
              <a:t>torno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40" dirty="0">
                <a:latin typeface="Arial"/>
                <a:cs typeface="Arial"/>
              </a:rPr>
              <a:t>un  </a:t>
            </a:r>
            <a:r>
              <a:rPr sz="1800" spc="-60" dirty="0">
                <a:latin typeface="Arial"/>
                <a:cs typeface="Arial"/>
              </a:rPr>
              <a:t>tema,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110" dirty="0">
                <a:latin typeface="Arial"/>
                <a:cs typeface="Arial"/>
              </a:rPr>
              <a:t>las </a:t>
            </a:r>
            <a:r>
              <a:rPr sz="1800" spc="-55" dirty="0">
                <a:latin typeface="Arial"/>
                <a:cs typeface="Arial"/>
              </a:rPr>
              <a:t>estructura </a:t>
            </a:r>
            <a:r>
              <a:rPr sz="1800" spc="-75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párrafos, </a:t>
            </a:r>
            <a:r>
              <a:rPr sz="1800" spc="-75" dirty="0">
                <a:latin typeface="Arial"/>
                <a:cs typeface="Arial"/>
              </a:rPr>
              <a:t>capítulos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5" dirty="0">
                <a:latin typeface="Arial"/>
                <a:cs typeface="Arial"/>
              </a:rPr>
              <a:t>apartados 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acuerdo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45" dirty="0">
                <a:latin typeface="Arial"/>
                <a:cs typeface="Arial"/>
              </a:rPr>
              <a:t>distintos </a:t>
            </a:r>
            <a:r>
              <a:rPr sz="1800" spc="-100" dirty="0">
                <a:latin typeface="Arial"/>
                <a:cs typeface="Arial"/>
              </a:rPr>
              <a:t>géneros </a:t>
            </a:r>
            <a:r>
              <a:rPr sz="1800" spc="-90" dirty="0">
                <a:latin typeface="Arial"/>
                <a:cs typeface="Arial"/>
              </a:rPr>
              <a:t>discursivos. </a:t>
            </a:r>
            <a:r>
              <a:rPr sz="1800" b="1" spc="-160" dirty="0">
                <a:solidFill>
                  <a:srgbClr val="C00000"/>
                </a:solidFill>
                <a:latin typeface="Arial"/>
                <a:cs typeface="Arial"/>
              </a:rPr>
              <a:t>Establece  </a:t>
            </a:r>
            <a:r>
              <a:rPr sz="1800" b="1" spc="-140" dirty="0">
                <a:solidFill>
                  <a:srgbClr val="C00000"/>
                </a:solidFill>
                <a:latin typeface="Arial"/>
                <a:cs typeface="Arial"/>
              </a:rPr>
              <a:t>relaciones 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entre </a:t>
            </a:r>
            <a:r>
              <a:rPr sz="1800" b="1" spc="-150" dirty="0">
                <a:solidFill>
                  <a:srgbClr val="C00000"/>
                </a:solidFill>
                <a:latin typeface="Arial"/>
                <a:cs typeface="Arial"/>
              </a:rPr>
              <a:t>ideas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130" dirty="0">
                <a:solidFill>
                  <a:srgbClr val="C00000"/>
                </a:solidFill>
                <a:latin typeface="Arial"/>
                <a:cs typeface="Arial"/>
              </a:rPr>
              <a:t>través 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del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uso </a:t>
            </a:r>
            <a:r>
              <a:rPr sz="1800" b="1" spc="-155" dirty="0">
                <a:solidFill>
                  <a:srgbClr val="C00000"/>
                </a:solidFill>
                <a:latin typeface="Arial"/>
                <a:cs typeface="Arial"/>
              </a:rPr>
              <a:t>preciso </a:t>
            </a:r>
            <a:r>
              <a:rPr sz="1800" b="1" spc="-120" dirty="0">
                <a:solidFill>
                  <a:srgbClr val="C00000"/>
                </a:solidFill>
                <a:latin typeface="Arial"/>
                <a:cs typeface="Arial"/>
              </a:rPr>
              <a:t>de  </a:t>
            </a:r>
            <a:r>
              <a:rPr sz="1800" b="1" spc="-165" dirty="0">
                <a:solidFill>
                  <a:srgbClr val="C00000"/>
                </a:solidFill>
                <a:latin typeface="Arial"/>
                <a:cs typeface="Arial"/>
              </a:rPr>
              <a:t>diversos </a:t>
            </a:r>
            <a:r>
              <a:rPr sz="1800" b="1" spc="-175" dirty="0">
                <a:solidFill>
                  <a:srgbClr val="C00000"/>
                </a:solidFill>
                <a:latin typeface="Arial"/>
                <a:cs typeface="Arial"/>
              </a:rPr>
              <a:t>recursos </a:t>
            </a:r>
            <a:r>
              <a:rPr sz="1800" b="1" spc="-165" dirty="0">
                <a:solidFill>
                  <a:srgbClr val="C00000"/>
                </a:solidFill>
                <a:latin typeface="Arial"/>
                <a:cs typeface="Arial"/>
              </a:rPr>
              <a:t>cohesivos. </a:t>
            </a:r>
            <a:r>
              <a:rPr sz="1800" b="1" spc="-150" dirty="0">
                <a:solidFill>
                  <a:srgbClr val="00AF50"/>
                </a:solidFill>
                <a:latin typeface="Arial"/>
                <a:cs typeface="Arial"/>
              </a:rPr>
              <a:t>Emplea </a:t>
            </a:r>
            <a:r>
              <a:rPr sz="1800" b="1" spc="-135" dirty="0">
                <a:solidFill>
                  <a:srgbClr val="00AF50"/>
                </a:solidFill>
                <a:latin typeface="Arial"/>
                <a:cs typeface="Arial"/>
              </a:rPr>
              <a:t>vocabulario  </a:t>
            </a:r>
            <a:r>
              <a:rPr sz="1800" b="1" spc="-114" dirty="0">
                <a:solidFill>
                  <a:srgbClr val="00AF50"/>
                </a:solidFill>
                <a:latin typeface="Arial"/>
                <a:cs typeface="Arial"/>
              </a:rPr>
              <a:t>variado, </a:t>
            </a:r>
            <a:r>
              <a:rPr sz="1800" b="1" spc="-140" dirty="0">
                <a:solidFill>
                  <a:srgbClr val="00AF50"/>
                </a:solidFill>
                <a:latin typeface="Arial"/>
                <a:cs typeface="Arial"/>
              </a:rPr>
              <a:t>especializado </a:t>
            </a:r>
            <a:r>
              <a:rPr sz="1800" b="1" spc="-15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1800" b="1" spc="-145" dirty="0">
                <a:solidFill>
                  <a:srgbClr val="00AF50"/>
                </a:solidFill>
                <a:latin typeface="Arial"/>
                <a:cs typeface="Arial"/>
              </a:rPr>
              <a:t>preciso, </a:t>
            </a:r>
            <a:r>
              <a:rPr sz="1800" b="1" spc="-155" dirty="0">
                <a:solidFill>
                  <a:srgbClr val="00AF50"/>
                </a:solidFill>
                <a:latin typeface="Arial"/>
                <a:cs typeface="Arial"/>
              </a:rPr>
              <a:t>así </a:t>
            </a:r>
            <a:r>
              <a:rPr sz="1800" b="1" spc="-170" dirty="0">
                <a:solidFill>
                  <a:srgbClr val="00AF50"/>
                </a:solidFill>
                <a:latin typeface="Arial"/>
                <a:cs typeface="Arial"/>
              </a:rPr>
              <a:t>como </a:t>
            </a:r>
            <a:r>
              <a:rPr sz="1800" b="1" spc="-135" dirty="0">
                <a:solidFill>
                  <a:srgbClr val="00AF50"/>
                </a:solidFill>
                <a:latin typeface="Arial"/>
                <a:cs typeface="Arial"/>
              </a:rPr>
              <a:t>una </a:t>
            </a:r>
            <a:r>
              <a:rPr sz="1800" b="1" spc="-120" dirty="0">
                <a:solidFill>
                  <a:srgbClr val="00AF50"/>
                </a:solidFill>
                <a:latin typeface="Arial"/>
                <a:cs typeface="Arial"/>
              </a:rPr>
              <a:t>variedad  de </a:t>
            </a:r>
            <a:r>
              <a:rPr sz="1800" b="1" spc="-170" dirty="0">
                <a:solidFill>
                  <a:srgbClr val="00AF50"/>
                </a:solidFill>
                <a:latin typeface="Arial"/>
                <a:cs typeface="Arial"/>
              </a:rPr>
              <a:t>recursos </a:t>
            </a:r>
            <a:r>
              <a:rPr sz="1800" b="1" spc="-135" dirty="0">
                <a:solidFill>
                  <a:srgbClr val="00AF50"/>
                </a:solidFill>
                <a:latin typeface="Arial"/>
                <a:cs typeface="Arial"/>
              </a:rPr>
              <a:t>ortográficos </a:t>
            </a:r>
            <a:r>
              <a:rPr sz="1800" b="1" spc="-150" dirty="0">
                <a:solidFill>
                  <a:srgbClr val="00AF50"/>
                </a:solidFill>
                <a:latin typeface="Arial"/>
                <a:cs typeface="Arial"/>
              </a:rPr>
              <a:t>y </a:t>
            </a:r>
            <a:r>
              <a:rPr sz="1800" b="1" spc="-114" dirty="0">
                <a:solidFill>
                  <a:srgbClr val="00AF50"/>
                </a:solidFill>
                <a:latin typeface="Arial"/>
                <a:cs typeface="Arial"/>
              </a:rPr>
              <a:t>textuales </a:t>
            </a:r>
            <a:r>
              <a:rPr sz="1800" b="1" spc="-120" dirty="0">
                <a:solidFill>
                  <a:srgbClr val="00AF50"/>
                </a:solidFill>
                <a:latin typeface="Arial"/>
                <a:cs typeface="Arial"/>
              </a:rPr>
              <a:t>para </a:t>
            </a:r>
            <a:r>
              <a:rPr sz="1800" b="1" spc="-100" dirty="0">
                <a:solidFill>
                  <a:srgbClr val="00AF50"/>
                </a:solidFill>
                <a:latin typeface="Arial"/>
                <a:cs typeface="Arial"/>
              </a:rPr>
              <a:t>darle </a:t>
            </a:r>
            <a:r>
              <a:rPr sz="1800" b="1" spc="-125" dirty="0">
                <a:solidFill>
                  <a:srgbClr val="00AF50"/>
                </a:solidFill>
                <a:latin typeface="Arial"/>
                <a:cs typeface="Arial"/>
              </a:rPr>
              <a:t>claridad </a:t>
            </a:r>
            <a:r>
              <a:rPr sz="1800" b="1" spc="-150" dirty="0">
                <a:solidFill>
                  <a:srgbClr val="00AF50"/>
                </a:solidFill>
                <a:latin typeface="Arial"/>
                <a:cs typeface="Arial"/>
              </a:rPr>
              <a:t>y  </a:t>
            </a:r>
            <a:r>
              <a:rPr sz="1800" b="1" spc="-125" dirty="0">
                <a:solidFill>
                  <a:srgbClr val="00AF50"/>
                </a:solidFill>
                <a:latin typeface="Arial"/>
                <a:cs typeface="Arial"/>
              </a:rPr>
              <a:t>sentido </a:t>
            </a:r>
            <a:r>
              <a:rPr sz="1800" b="1" spc="-114" dirty="0">
                <a:solidFill>
                  <a:srgbClr val="00AF50"/>
                </a:solidFill>
                <a:latin typeface="Arial"/>
                <a:cs typeface="Arial"/>
              </a:rPr>
              <a:t>a </a:t>
            </a:r>
            <a:r>
              <a:rPr sz="1800" b="1" spc="-210" dirty="0">
                <a:solidFill>
                  <a:srgbClr val="00AF50"/>
                </a:solidFill>
                <a:latin typeface="Arial"/>
                <a:cs typeface="Arial"/>
              </a:rPr>
              <a:t>su </a:t>
            </a:r>
            <a:r>
              <a:rPr sz="1800" b="1" spc="-85" dirty="0">
                <a:solidFill>
                  <a:srgbClr val="00AF50"/>
                </a:solidFill>
                <a:latin typeface="Arial"/>
                <a:cs typeface="Arial"/>
              </a:rPr>
              <a:t>texto</a:t>
            </a:r>
            <a:r>
              <a:rPr sz="1800" spc="-85" dirty="0">
                <a:latin typeface="Arial"/>
                <a:cs typeface="Arial"/>
              </a:rPr>
              <a:t>. </a:t>
            </a:r>
            <a:r>
              <a:rPr sz="1800" b="1" spc="-135" dirty="0">
                <a:solidFill>
                  <a:srgbClr val="006FC0"/>
                </a:solidFill>
                <a:latin typeface="Arial"/>
                <a:cs typeface="Arial"/>
              </a:rPr>
              <a:t>Reflexiona </a:t>
            </a:r>
            <a:r>
              <a:rPr sz="1800" b="1" spc="-150" dirty="0">
                <a:solidFill>
                  <a:srgbClr val="006FC0"/>
                </a:solidFill>
                <a:latin typeface="Arial"/>
                <a:cs typeface="Arial"/>
              </a:rPr>
              <a:t>y </a:t>
            </a:r>
            <a:r>
              <a:rPr sz="1800" b="1" spc="-125" dirty="0">
                <a:solidFill>
                  <a:srgbClr val="006FC0"/>
                </a:solidFill>
                <a:latin typeface="Arial"/>
                <a:cs typeface="Arial"/>
              </a:rPr>
              <a:t>evalúa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2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manera  </a:t>
            </a:r>
            <a:r>
              <a:rPr sz="1800" b="1" spc="-105" dirty="0">
                <a:solidFill>
                  <a:srgbClr val="006FC0"/>
                </a:solidFill>
                <a:latin typeface="Arial"/>
                <a:cs typeface="Arial"/>
              </a:rPr>
              <a:t>permanente </a:t>
            </a:r>
            <a:r>
              <a:rPr sz="1800" b="1" spc="-95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800" b="1" spc="-130" dirty="0">
                <a:solidFill>
                  <a:srgbClr val="006FC0"/>
                </a:solidFill>
                <a:latin typeface="Arial"/>
                <a:cs typeface="Arial"/>
              </a:rPr>
              <a:t>validez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800" b="1" spc="-95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información, </a:t>
            </a:r>
            <a:r>
              <a:rPr sz="1800" b="1" spc="-90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800" b="1" spc="-140" dirty="0">
                <a:solidFill>
                  <a:srgbClr val="006FC0"/>
                </a:solidFill>
                <a:latin typeface="Arial"/>
                <a:cs typeface="Arial"/>
              </a:rPr>
              <a:t>coherencia </a:t>
            </a:r>
            <a:r>
              <a:rPr sz="1800" b="1" spc="-150" dirty="0">
                <a:solidFill>
                  <a:srgbClr val="006FC0"/>
                </a:solidFill>
                <a:latin typeface="Arial"/>
                <a:cs typeface="Arial"/>
              </a:rPr>
              <a:t>y  </a:t>
            </a:r>
            <a:r>
              <a:rPr sz="1800" b="1" spc="-160" dirty="0">
                <a:solidFill>
                  <a:srgbClr val="006FC0"/>
                </a:solidFill>
                <a:latin typeface="Arial"/>
                <a:cs typeface="Arial"/>
              </a:rPr>
              <a:t>cohesión 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800" b="1" spc="-160" dirty="0">
                <a:solidFill>
                  <a:srgbClr val="006FC0"/>
                </a:solidFill>
                <a:latin typeface="Arial"/>
                <a:cs typeface="Arial"/>
              </a:rPr>
              <a:t>las </a:t>
            </a:r>
            <a:r>
              <a:rPr sz="1800" b="1" spc="-140" dirty="0">
                <a:solidFill>
                  <a:srgbClr val="006FC0"/>
                </a:solidFill>
                <a:latin typeface="Arial"/>
                <a:cs typeface="Arial"/>
              </a:rPr>
              <a:t>ideas </a:t>
            </a:r>
            <a:r>
              <a:rPr sz="1800" b="1" spc="-114" dirty="0">
                <a:solidFill>
                  <a:srgbClr val="006FC0"/>
                </a:solidFill>
                <a:latin typeface="Arial"/>
                <a:cs typeface="Arial"/>
              </a:rPr>
              <a:t>en </a:t>
            </a:r>
            <a:r>
              <a:rPr sz="1800" b="1" spc="-75" dirty="0">
                <a:solidFill>
                  <a:srgbClr val="006FC0"/>
                </a:solidFill>
                <a:latin typeface="Arial"/>
                <a:cs typeface="Arial"/>
              </a:rPr>
              <a:t>el </a:t>
            </a:r>
            <a:r>
              <a:rPr sz="1800" b="1" spc="-90" dirty="0">
                <a:solidFill>
                  <a:srgbClr val="006FC0"/>
                </a:solidFill>
                <a:latin typeface="Arial"/>
                <a:cs typeface="Arial"/>
              </a:rPr>
              <a:t>texto </a:t>
            </a:r>
            <a:r>
              <a:rPr sz="1800" b="1" spc="-130" dirty="0">
                <a:solidFill>
                  <a:srgbClr val="006FC0"/>
                </a:solidFill>
                <a:latin typeface="Arial"/>
                <a:cs typeface="Arial"/>
              </a:rPr>
              <a:t>que escribe</a:t>
            </a:r>
            <a:r>
              <a:rPr sz="1800" spc="-130" dirty="0">
                <a:latin typeface="Arial"/>
                <a:cs typeface="Arial"/>
              </a:rPr>
              <a:t>; </a:t>
            </a:r>
            <a:r>
              <a:rPr sz="1800" spc="-50" dirty="0">
                <a:latin typeface="Arial"/>
                <a:cs typeface="Arial"/>
              </a:rPr>
              <a:t>controla </a:t>
            </a:r>
            <a:r>
              <a:rPr sz="1800" spc="-60" dirty="0">
                <a:latin typeface="Arial"/>
                <a:cs typeface="Arial"/>
              </a:rPr>
              <a:t>el  </a:t>
            </a:r>
            <a:r>
              <a:rPr sz="1800" spc="-75" dirty="0">
                <a:latin typeface="Arial"/>
                <a:cs typeface="Arial"/>
              </a:rPr>
              <a:t>lenguaje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55" dirty="0">
                <a:latin typeface="Arial"/>
                <a:cs typeface="Arial"/>
              </a:rPr>
              <a:t>contra </a:t>
            </a:r>
            <a:r>
              <a:rPr sz="1800" spc="-75" dirty="0">
                <a:latin typeface="Arial"/>
                <a:cs typeface="Arial"/>
              </a:rPr>
              <a:t>argumentar, </a:t>
            </a:r>
            <a:r>
              <a:rPr sz="1800" spc="-60" dirty="0">
                <a:latin typeface="Arial"/>
                <a:cs typeface="Arial"/>
              </a:rPr>
              <a:t>reforzar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0" dirty="0">
                <a:latin typeface="Arial"/>
                <a:cs typeface="Arial"/>
              </a:rPr>
              <a:t>sugerir  </a:t>
            </a:r>
            <a:r>
              <a:rPr sz="1800" spc="-75" dirty="0">
                <a:latin typeface="Arial"/>
                <a:cs typeface="Arial"/>
              </a:rPr>
              <a:t>sentidos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45" dirty="0">
                <a:latin typeface="Arial"/>
                <a:cs typeface="Arial"/>
              </a:rPr>
              <a:t>producir </a:t>
            </a:r>
            <a:r>
              <a:rPr sz="1800" spc="-95" dirty="0">
                <a:latin typeface="Arial"/>
                <a:cs typeface="Arial"/>
              </a:rPr>
              <a:t>diversos </a:t>
            </a:r>
            <a:r>
              <a:rPr sz="1800" spc="-75" dirty="0">
                <a:latin typeface="Arial"/>
                <a:cs typeface="Arial"/>
              </a:rPr>
              <a:t>efectos </a:t>
            </a:r>
            <a:r>
              <a:rPr sz="1800" spc="-90" dirty="0">
                <a:latin typeface="Arial"/>
                <a:cs typeface="Arial"/>
              </a:rPr>
              <a:t>en </a:t>
            </a:r>
            <a:r>
              <a:rPr sz="1800" spc="-55" dirty="0">
                <a:latin typeface="Arial"/>
                <a:cs typeface="Arial"/>
              </a:rPr>
              <a:t>el </a:t>
            </a:r>
            <a:r>
              <a:rPr sz="1800" spc="-30" dirty="0">
                <a:latin typeface="Arial"/>
                <a:cs typeface="Arial"/>
              </a:rPr>
              <a:t>lector </a:t>
            </a:r>
            <a:r>
              <a:rPr sz="1800" spc="-114" dirty="0">
                <a:latin typeface="Arial"/>
                <a:cs typeface="Arial"/>
              </a:rPr>
              <a:t>según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60" dirty="0">
                <a:latin typeface="Arial"/>
                <a:cs typeface="Arial"/>
              </a:rPr>
              <a:t>situación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comunicativa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B57D0EC-C69A-420B-B63B-C7EB7A65589C}"/>
              </a:ext>
            </a:extLst>
          </p:cNvPr>
          <p:cNvSpPr txBox="1">
            <a:spLocks noGrp="1"/>
          </p:cNvSpPr>
          <p:nvPr/>
        </p:nvSpPr>
        <p:spPr>
          <a:xfrm>
            <a:off x="632605" y="624014"/>
            <a:ext cx="49872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2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Estándar </a:t>
            </a:r>
            <a:r>
              <a:rPr kumimoji="0" sz="2800" b="1" i="0" u="none" strike="noStrike" kern="0" cap="none" spc="-1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 </a:t>
            </a:r>
            <a:r>
              <a:rPr kumimoji="0" sz="2800" b="1" i="0" u="none" strike="noStrike" kern="0" cap="none" spc="-1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aprendizaje </a:t>
            </a:r>
            <a:r>
              <a:rPr kumimoji="0" sz="2800" b="1" i="0" u="none" strike="noStrike" kern="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ciclo</a:t>
            </a:r>
            <a:r>
              <a:rPr kumimoji="0" sz="2800" b="1" i="0" u="none" strike="noStrike" kern="0" cap="none" spc="-2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sz="2800" b="1" i="0" u="none" strike="noStrike" kern="0" cap="none" spc="-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VII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E7BD372-0925-49CC-9350-BA7C1997EF08}"/>
              </a:ext>
            </a:extLst>
          </p:cNvPr>
          <p:cNvSpPr txBox="1">
            <a:spLocks noGrp="1"/>
          </p:cNvSpPr>
          <p:nvPr/>
        </p:nvSpPr>
        <p:spPr>
          <a:xfrm>
            <a:off x="6524052" y="1497216"/>
            <a:ext cx="4788534" cy="409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1" i="0">
                <a:solidFill>
                  <a:srgbClr val="C55A1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1800" b="1" i="0" u="none" strike="noStrike" kern="0" cap="none" spc="-16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Adecúa los </a:t>
            </a:r>
            <a:r>
              <a:rPr kumimoji="0" sz="1800" b="1" i="0" u="none" strike="noStrike" kern="0" cap="none" spc="-1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4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apoyo  </a:t>
            </a:r>
            <a:r>
              <a:rPr kumimoji="0" sz="1800" b="1" i="0" u="none" strike="noStrike" kern="0" cap="none" spc="-114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situación  </a:t>
            </a:r>
            <a:r>
              <a:rPr kumimoji="0" sz="1800" b="1" i="0" u="none" strike="noStrike" kern="0" cap="none" spc="-14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comunicativa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considerando 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</a:t>
            </a:r>
            <a:r>
              <a:rPr kumimoji="0" sz="1800" b="1" i="0" u="none" strike="noStrike" kern="0" cap="none" spc="-13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propósito 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comunicativo, 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tipo textual, 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</a:t>
            </a:r>
            <a:r>
              <a:rPr kumimoji="0" sz="1800" b="1" i="0" u="none" strike="noStrike" kern="0" cap="none" spc="-14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género </a:t>
            </a:r>
            <a:r>
              <a:rPr kumimoji="0" sz="1800" b="1" i="0" u="none" strike="noStrike" kern="0" cap="none" spc="-17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discursivo 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9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formato.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08610" algn="l"/>
              </a:tabLst>
              <a:defRPr/>
            </a:pPr>
            <a:r>
              <a:rPr kumimoji="0" sz="1800" b="1" i="0" u="none" strike="noStrike" kern="0" cap="none" spc="-1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Escribe </a:t>
            </a:r>
            <a:r>
              <a:rPr kumimoji="0" sz="1800" b="1" i="0" u="none" strike="noStrike" kern="0" cap="none" spc="-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</a:t>
            </a:r>
            <a:r>
              <a:rPr kumimoji="0" sz="1800" b="1" i="0" u="none" strike="noStrike" kern="0" cap="none" spc="-1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apoyo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 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coherente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1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cohesionada </a:t>
            </a:r>
            <a:r>
              <a:rPr kumimoji="0" sz="1800" b="1" i="0" u="none" strike="noStrike" kern="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evitando  </a:t>
            </a:r>
            <a:r>
              <a:rPr kumimoji="0" sz="1800" b="1" i="0" u="none" strike="noStrike" kern="0" cap="none" spc="-1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contradicciones,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digresiones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1" i="0" u="none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redundancias.</a:t>
            </a: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93040" algn="l"/>
              </a:tabLst>
              <a:defRPr/>
            </a:pP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Utiliza </a:t>
            </a:r>
            <a:r>
              <a:rPr kumimoji="0" sz="1800" b="1" i="0" u="none" strike="noStrike" kern="0" cap="none" spc="-17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gramaticales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1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ortográficos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  </a:t>
            </a:r>
            <a:r>
              <a:rPr kumimoji="0" sz="1800" b="1" i="0" u="none" strike="noStrike" kern="0" cap="none" spc="-1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articular </a:t>
            </a:r>
            <a:r>
              <a:rPr kumimoji="0" sz="1800" b="1" i="0" u="none" strike="noStrike" kern="0" cap="none" spc="-1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</a:t>
            </a:r>
            <a:r>
              <a:rPr kumimoji="0" sz="1800" b="1" i="0" u="none" strike="noStrike" kern="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ideas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1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contribuir </a:t>
            </a:r>
            <a:r>
              <a:rPr kumimoji="0" sz="1800" b="1" i="0" u="none" strike="noStrike" kern="0" cap="none" spc="-9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sentido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7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 </a:t>
            </a:r>
            <a:r>
              <a:rPr kumimoji="0" sz="1800" b="1" i="0" u="none" strike="noStrike" kern="0" cap="none" spc="-17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apoyo.</a:t>
            </a:r>
          </a:p>
          <a:p>
            <a:pPr marL="12700" marR="9525" lvl="0" indent="0" algn="just" defTabSz="91440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35585" algn="l"/>
              </a:tabLst>
              <a:defRPr/>
            </a:pPr>
            <a:r>
              <a:rPr kumimoji="0" sz="1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Reflexiona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evalúa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 permanente la  </a:t>
            </a:r>
            <a:r>
              <a:rPr kumimoji="0" sz="1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validez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sz="1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información,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sz="1800" b="1" i="0" u="none" strike="noStrike" kern="0" cap="none" spc="-1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coherencia</a:t>
            </a:r>
            <a:r>
              <a:rPr kumimoji="0" sz="1800" b="1" i="0" u="none" strike="noStrike" kern="0" cap="none" spc="2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 </a:t>
            </a:r>
            <a:r>
              <a:rPr kumimoji="0" sz="1800" b="1" i="0" u="none" strike="noStrike" kern="0" cap="none" spc="-1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cohesión 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textual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800" b="1" i="0" u="none" strike="noStrike" kern="0" cap="none" spc="-1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</a:t>
            </a:r>
            <a:r>
              <a:rPr kumimoji="0" sz="1800" b="1" i="0" u="none" strike="noStrike" kern="0" cap="none" spc="-1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800" b="1" i="0" u="none" strike="noStrike" kern="0" cap="none" spc="1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apoyo.</a:t>
            </a:r>
          </a:p>
        </p:txBody>
      </p:sp>
    </p:spTree>
    <p:extLst>
      <p:ext uri="{BB962C8B-B14F-4D97-AF65-F5344CB8AC3E}">
        <p14:creationId xmlns:p14="http://schemas.microsoft.com/office/powerpoint/2010/main" val="18517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423386" y="3605889"/>
            <a:ext cx="5710843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>
                <a:solidFill>
                  <a:schemeClr val="bg1"/>
                </a:solidFill>
              </a:rPr>
              <a:t>EVALUACIÓN FORMATIVA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44478" y="374402"/>
            <a:ext cx="406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rgbClr val="002060"/>
                </a:solidFill>
              </a:rPr>
              <a:t>Propósitos de aprendizaje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8050" y="581104"/>
            <a:ext cx="206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rgbClr val="002060"/>
                </a:solidFill>
              </a:rPr>
              <a:t>Criterios de evaluación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92936" y="897622"/>
            <a:ext cx="2140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rgbClr val="002060"/>
                </a:solidFill>
              </a:rPr>
              <a:t>Evidencias de aprendizaje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10828" y="1322519"/>
            <a:ext cx="396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Lo que se quiere lograr a partir de una situación significativa y se relaciona con las competencias a desarrollar.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8395" y="1885602"/>
            <a:ext cx="237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Características de lo que se quiere valorar y los estudiantes deben demostrar.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2853" y="4390719"/>
            <a:ext cx="237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Se elaboran a partir de los desempeños.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358680" y="2254933"/>
            <a:ext cx="217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Producciones o actuaciones de los estudiantes.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40600" y="4198667"/>
            <a:ext cx="234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Determinan el nivel de logro de la competencia. 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D08AB16D-CC10-4370-B1ED-D1CEBE11E698}"/>
              </a:ext>
            </a:extLst>
          </p:cNvPr>
          <p:cNvSpPr/>
          <p:nvPr/>
        </p:nvSpPr>
        <p:spPr>
          <a:xfrm>
            <a:off x="10133215" y="1885602"/>
            <a:ext cx="473825" cy="4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63346C22-830D-4728-A8E0-BA3CC796AA1E}"/>
              </a:ext>
            </a:extLst>
          </p:cNvPr>
          <p:cNvSpPr/>
          <p:nvPr/>
        </p:nvSpPr>
        <p:spPr>
          <a:xfrm>
            <a:off x="10066713" y="3625016"/>
            <a:ext cx="473825" cy="4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BCC52E0C-99DC-4BD4-A199-C7E01C403DE0}"/>
              </a:ext>
            </a:extLst>
          </p:cNvPr>
          <p:cNvSpPr/>
          <p:nvPr/>
        </p:nvSpPr>
        <p:spPr>
          <a:xfrm>
            <a:off x="1313710" y="3882711"/>
            <a:ext cx="473825" cy="4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EE86CA65-F2E0-4E22-A5B7-9ECA1980E622}"/>
              </a:ext>
            </a:extLst>
          </p:cNvPr>
          <p:cNvSpPr/>
          <p:nvPr/>
        </p:nvSpPr>
        <p:spPr>
          <a:xfrm>
            <a:off x="1485080" y="1535211"/>
            <a:ext cx="473825" cy="4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7A39C5E5-DFE5-4E19-B549-AF455F3165C7}"/>
              </a:ext>
            </a:extLst>
          </p:cNvPr>
          <p:cNvSpPr/>
          <p:nvPr/>
        </p:nvSpPr>
        <p:spPr>
          <a:xfrm>
            <a:off x="5951914" y="929472"/>
            <a:ext cx="473825" cy="4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74A57F26-E5FC-43E3-BC86-E826731DD89A}"/>
              </a:ext>
            </a:extLst>
          </p:cNvPr>
          <p:cNvSpPr/>
          <p:nvPr/>
        </p:nvSpPr>
        <p:spPr>
          <a:xfrm>
            <a:off x="8308848" y="908304"/>
            <a:ext cx="3273552" cy="504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5E680B8A-3F46-403B-8A29-CD4F2D251ADF}"/>
              </a:ext>
            </a:extLst>
          </p:cNvPr>
          <p:cNvGrpSpPr/>
          <p:nvPr/>
        </p:nvGrpSpPr>
        <p:grpSpPr>
          <a:xfrm>
            <a:off x="609600" y="1286257"/>
            <a:ext cx="7418832" cy="3986784"/>
            <a:chOff x="445008" y="1097280"/>
            <a:chExt cx="7418832" cy="3986784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1021D641-ED6D-49D0-90E8-B9528015AC65}"/>
                </a:ext>
              </a:extLst>
            </p:cNvPr>
            <p:cNvSpPr/>
            <p:nvPr/>
          </p:nvSpPr>
          <p:spPr>
            <a:xfrm>
              <a:off x="445008" y="1097280"/>
              <a:ext cx="6309360" cy="1207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169E6208-8564-413C-BA38-6C5DA36186A2}"/>
                </a:ext>
              </a:extLst>
            </p:cNvPr>
            <p:cNvSpPr/>
            <p:nvPr/>
          </p:nvSpPr>
          <p:spPr>
            <a:xfrm>
              <a:off x="999744" y="2487168"/>
              <a:ext cx="6309359" cy="1207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68805154-4BFC-4D4B-A643-80CEF0909217}"/>
                </a:ext>
              </a:extLst>
            </p:cNvPr>
            <p:cNvSpPr/>
            <p:nvPr/>
          </p:nvSpPr>
          <p:spPr>
            <a:xfrm>
              <a:off x="1554480" y="3877056"/>
              <a:ext cx="6309360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14B73CD1-73AA-4683-A09D-6BE6087FCB0A}"/>
              </a:ext>
            </a:extLst>
          </p:cNvPr>
          <p:cNvSpPr txBox="1"/>
          <p:nvPr/>
        </p:nvSpPr>
        <p:spPr>
          <a:xfrm>
            <a:off x="699311" y="1393648"/>
            <a:ext cx="5457190" cy="37242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34060">
              <a:lnSpc>
                <a:spcPct val="91700"/>
              </a:lnSpc>
              <a:spcBef>
                <a:spcPts val="270"/>
              </a:spcBef>
            </a:pPr>
            <a:r>
              <a:rPr sz="1600" b="1" spc="-204" dirty="0">
                <a:latin typeface="Arial"/>
                <a:cs typeface="Arial"/>
              </a:rPr>
              <a:t>La </a:t>
            </a:r>
            <a:r>
              <a:rPr sz="1600" b="1" spc="-130" dirty="0">
                <a:latin typeface="Arial"/>
                <a:cs typeface="Arial"/>
              </a:rPr>
              <a:t>producción </a:t>
            </a:r>
            <a:r>
              <a:rPr sz="1600" b="1" spc="-100" dirty="0">
                <a:latin typeface="Arial"/>
                <a:cs typeface="Arial"/>
              </a:rPr>
              <a:t>de </a:t>
            </a:r>
            <a:r>
              <a:rPr sz="1600" b="1" spc="-114" dirty="0">
                <a:latin typeface="Arial"/>
                <a:cs typeface="Arial"/>
              </a:rPr>
              <a:t>un </a:t>
            </a:r>
            <a:r>
              <a:rPr sz="1600" b="1" spc="-95" dirty="0">
                <a:latin typeface="Arial"/>
                <a:cs typeface="Arial"/>
              </a:rPr>
              <a:t>estudiante </a:t>
            </a:r>
            <a:r>
              <a:rPr sz="1600" b="1" spc="-100" dirty="0">
                <a:latin typeface="Arial"/>
                <a:cs typeface="Arial"/>
              </a:rPr>
              <a:t>puede </a:t>
            </a:r>
            <a:r>
              <a:rPr sz="1600" b="1" spc="-130" dirty="0">
                <a:latin typeface="Arial"/>
                <a:cs typeface="Arial"/>
              </a:rPr>
              <a:t>ser </a:t>
            </a:r>
            <a:r>
              <a:rPr sz="1600" b="1" spc="-105" dirty="0">
                <a:latin typeface="Arial"/>
                <a:cs typeface="Arial"/>
              </a:rPr>
              <a:t>analizada </a:t>
            </a:r>
            <a:r>
              <a:rPr sz="1600" b="1" spc="-95" dirty="0">
                <a:latin typeface="Arial"/>
                <a:cs typeface="Arial"/>
              </a:rPr>
              <a:t>por  </a:t>
            </a:r>
            <a:r>
              <a:rPr sz="1600" b="1" spc="-120" dirty="0">
                <a:latin typeface="Arial"/>
                <a:cs typeface="Arial"/>
              </a:rPr>
              <a:t>varios </a:t>
            </a:r>
            <a:r>
              <a:rPr sz="1600" b="1" spc="-125" dirty="0">
                <a:latin typeface="Arial"/>
                <a:cs typeface="Arial"/>
              </a:rPr>
              <a:t>docentes </a:t>
            </a:r>
            <a:r>
              <a:rPr sz="1600" b="1" spc="-100" dirty="0">
                <a:latin typeface="Arial"/>
                <a:cs typeface="Arial"/>
              </a:rPr>
              <a:t>de </a:t>
            </a:r>
            <a:r>
              <a:rPr sz="1600" b="1" spc="-114" dirty="0">
                <a:latin typeface="Arial"/>
                <a:cs typeface="Arial"/>
              </a:rPr>
              <a:t>un </a:t>
            </a:r>
            <a:r>
              <a:rPr sz="1600" b="1" spc="-130" dirty="0">
                <a:latin typeface="Arial"/>
                <a:cs typeface="Arial"/>
              </a:rPr>
              <a:t>mismo </a:t>
            </a:r>
            <a:r>
              <a:rPr sz="1600" b="1" spc="-125" dirty="0">
                <a:latin typeface="Arial"/>
                <a:cs typeface="Arial"/>
              </a:rPr>
              <a:t>grado </a:t>
            </a:r>
            <a:r>
              <a:rPr sz="1600" b="1" spc="-85" dirty="0">
                <a:latin typeface="Arial"/>
                <a:cs typeface="Arial"/>
              </a:rPr>
              <a:t>e </a:t>
            </a:r>
            <a:r>
              <a:rPr sz="1600" b="1" spc="-150" dirty="0">
                <a:latin typeface="Arial"/>
                <a:cs typeface="Arial"/>
              </a:rPr>
              <a:t>IE </a:t>
            </a:r>
            <a:r>
              <a:rPr sz="1600" b="1" spc="-95" dirty="0">
                <a:latin typeface="Arial"/>
                <a:cs typeface="Arial"/>
              </a:rPr>
              <a:t>pero </a:t>
            </a:r>
            <a:r>
              <a:rPr sz="1600" b="1" spc="-150" dirty="0">
                <a:latin typeface="Arial"/>
                <a:cs typeface="Arial"/>
              </a:rPr>
              <a:t>si </a:t>
            </a:r>
            <a:r>
              <a:rPr sz="1600" b="1" spc="-114" dirty="0">
                <a:latin typeface="Arial"/>
                <a:cs typeface="Arial"/>
              </a:rPr>
              <a:t>no  cuentan </a:t>
            </a:r>
            <a:r>
              <a:rPr sz="1600" b="1" spc="-155" dirty="0">
                <a:latin typeface="Arial"/>
                <a:cs typeface="Arial"/>
              </a:rPr>
              <a:t>con </a:t>
            </a:r>
            <a:r>
              <a:rPr sz="1600" b="1" spc="-100" dirty="0">
                <a:latin typeface="Arial"/>
                <a:cs typeface="Arial"/>
              </a:rPr>
              <a:t>criterios </a:t>
            </a:r>
            <a:r>
              <a:rPr sz="1600" b="1" spc="-140" dirty="0">
                <a:latin typeface="Arial"/>
                <a:cs typeface="Arial"/>
              </a:rPr>
              <a:t>claros </a:t>
            </a:r>
            <a:r>
              <a:rPr sz="1600" b="1" spc="-85" dirty="0">
                <a:latin typeface="Arial"/>
                <a:cs typeface="Arial"/>
              </a:rPr>
              <a:t>la </a:t>
            </a:r>
            <a:r>
              <a:rPr sz="1600" b="1" spc="-110" dirty="0">
                <a:latin typeface="Arial"/>
                <a:cs typeface="Arial"/>
              </a:rPr>
              <a:t>valoración </a:t>
            </a:r>
            <a:r>
              <a:rPr sz="1600" b="1" spc="-100" dirty="0">
                <a:latin typeface="Arial"/>
                <a:cs typeface="Arial"/>
              </a:rPr>
              <a:t>puede </a:t>
            </a:r>
            <a:r>
              <a:rPr sz="1600" b="1" spc="-70" dirty="0">
                <a:latin typeface="Arial"/>
                <a:cs typeface="Arial"/>
              </a:rPr>
              <a:t>diferir  </a:t>
            </a:r>
            <a:r>
              <a:rPr sz="1600" b="1" spc="-114" dirty="0">
                <a:latin typeface="Arial"/>
                <a:cs typeface="Arial"/>
              </a:rPr>
              <a:t>mucho.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568325" marR="134620">
              <a:lnSpc>
                <a:spcPct val="91700"/>
              </a:lnSpc>
            </a:pPr>
            <a:r>
              <a:rPr sz="1600" b="1" spc="-110" dirty="0">
                <a:latin typeface="Arial"/>
                <a:cs typeface="Arial"/>
              </a:rPr>
              <a:t>Un docente </a:t>
            </a:r>
            <a:r>
              <a:rPr sz="1600" b="1" spc="-100" dirty="0">
                <a:latin typeface="Arial"/>
                <a:cs typeface="Arial"/>
              </a:rPr>
              <a:t>puede </a:t>
            </a:r>
            <a:r>
              <a:rPr sz="1600" b="1" spc="-105" dirty="0">
                <a:latin typeface="Arial"/>
                <a:cs typeface="Arial"/>
              </a:rPr>
              <a:t>indicar que </a:t>
            </a:r>
            <a:r>
              <a:rPr sz="1600" b="1" spc="-70" dirty="0">
                <a:latin typeface="Arial"/>
                <a:cs typeface="Arial"/>
              </a:rPr>
              <a:t>el </a:t>
            </a:r>
            <a:r>
              <a:rPr sz="1600" b="1" spc="-100" dirty="0">
                <a:latin typeface="Arial"/>
                <a:cs typeface="Arial"/>
              </a:rPr>
              <a:t>estudiante </a:t>
            </a:r>
            <a:r>
              <a:rPr sz="1600" b="1" spc="-110" dirty="0">
                <a:latin typeface="Arial"/>
                <a:cs typeface="Arial"/>
              </a:rPr>
              <a:t>ha </a:t>
            </a:r>
            <a:r>
              <a:rPr sz="1600" b="1" spc="-114" dirty="0">
                <a:latin typeface="Arial"/>
                <a:cs typeface="Arial"/>
              </a:rPr>
              <a:t>logrado  </a:t>
            </a:r>
            <a:r>
              <a:rPr sz="1600" b="1" spc="-90" dirty="0">
                <a:latin typeface="Arial"/>
                <a:cs typeface="Arial"/>
              </a:rPr>
              <a:t>lo </a:t>
            </a:r>
            <a:r>
              <a:rPr sz="1600" b="1" spc="-114" dirty="0">
                <a:latin typeface="Arial"/>
                <a:cs typeface="Arial"/>
              </a:rPr>
              <a:t>esperado </a:t>
            </a:r>
            <a:r>
              <a:rPr sz="1600" b="1" spc="-130" dirty="0">
                <a:latin typeface="Arial"/>
                <a:cs typeface="Arial"/>
              </a:rPr>
              <a:t>y </a:t>
            </a:r>
            <a:r>
              <a:rPr sz="1600" b="1" spc="-75" dirty="0">
                <a:latin typeface="Arial"/>
                <a:cs typeface="Arial"/>
              </a:rPr>
              <a:t>otro </a:t>
            </a:r>
            <a:r>
              <a:rPr sz="1600" b="1" spc="-105" dirty="0">
                <a:latin typeface="Arial"/>
                <a:cs typeface="Arial"/>
              </a:rPr>
              <a:t>decir que </a:t>
            </a:r>
            <a:r>
              <a:rPr sz="1600" b="1" spc="-114" dirty="0">
                <a:latin typeface="Arial"/>
                <a:cs typeface="Arial"/>
              </a:rPr>
              <a:t>está </a:t>
            </a:r>
            <a:r>
              <a:rPr sz="1600" b="1" spc="-100" dirty="0">
                <a:latin typeface="Arial"/>
                <a:cs typeface="Arial"/>
              </a:rPr>
              <a:t>en </a:t>
            </a:r>
            <a:r>
              <a:rPr sz="1600" b="1" spc="-140" dirty="0">
                <a:latin typeface="Arial"/>
                <a:cs typeface="Arial"/>
              </a:rPr>
              <a:t>proceso </a:t>
            </a:r>
            <a:r>
              <a:rPr sz="1600" b="1" spc="-130" dirty="0">
                <a:latin typeface="Arial"/>
                <a:cs typeface="Arial"/>
              </a:rPr>
              <a:t>y </a:t>
            </a:r>
            <a:r>
              <a:rPr sz="1600" b="1" spc="-100" dirty="0">
                <a:latin typeface="Arial"/>
                <a:cs typeface="Arial"/>
              </a:rPr>
              <a:t>para </a:t>
            </a:r>
            <a:r>
              <a:rPr sz="1600" b="1" spc="-75" dirty="0">
                <a:latin typeface="Arial"/>
                <a:cs typeface="Arial"/>
              </a:rPr>
              <a:t>otro  </a:t>
            </a:r>
            <a:r>
              <a:rPr sz="1600" b="1" spc="-110" dirty="0">
                <a:latin typeface="Arial"/>
                <a:cs typeface="Arial"/>
              </a:rPr>
              <a:t>docente </a:t>
            </a:r>
            <a:r>
              <a:rPr sz="1600" b="1" spc="-65" dirty="0">
                <a:latin typeface="Arial"/>
                <a:cs typeface="Arial"/>
              </a:rPr>
              <a:t>el </a:t>
            </a:r>
            <a:r>
              <a:rPr sz="1600" b="1" spc="-100" dirty="0">
                <a:latin typeface="Arial"/>
                <a:cs typeface="Arial"/>
              </a:rPr>
              <a:t>estudiante </a:t>
            </a:r>
            <a:r>
              <a:rPr sz="1600" b="1" spc="-114" dirty="0">
                <a:latin typeface="Arial"/>
                <a:cs typeface="Arial"/>
              </a:rPr>
              <a:t>está </a:t>
            </a:r>
            <a:r>
              <a:rPr sz="1600" b="1" spc="-95" dirty="0">
                <a:latin typeface="Arial"/>
                <a:cs typeface="Arial"/>
              </a:rPr>
              <a:t>por debajo </a:t>
            </a:r>
            <a:r>
              <a:rPr sz="1600" b="1" spc="-80" dirty="0">
                <a:latin typeface="Arial"/>
                <a:cs typeface="Arial"/>
              </a:rPr>
              <a:t>del </a:t>
            </a:r>
            <a:r>
              <a:rPr sz="1600" b="1" spc="-85" dirty="0">
                <a:latin typeface="Arial"/>
                <a:cs typeface="Arial"/>
              </a:rPr>
              <a:t>nivel, </a:t>
            </a:r>
            <a:r>
              <a:rPr sz="1600" b="1" spc="-120" dirty="0">
                <a:latin typeface="Arial"/>
                <a:cs typeface="Arial"/>
              </a:rPr>
              <a:t>esto </a:t>
            </a:r>
            <a:r>
              <a:rPr sz="1600" b="1" spc="-165" dirty="0">
                <a:latin typeface="Arial"/>
                <a:cs typeface="Arial"/>
              </a:rPr>
              <a:t>se  </a:t>
            </a:r>
            <a:r>
              <a:rPr sz="1600" b="1" spc="-100" dirty="0">
                <a:latin typeface="Arial"/>
                <a:cs typeface="Arial"/>
              </a:rPr>
              <a:t>debe </a:t>
            </a:r>
            <a:r>
              <a:rPr sz="1600" b="1" spc="-95" dirty="0">
                <a:latin typeface="Arial"/>
                <a:cs typeface="Arial"/>
              </a:rPr>
              <a:t>a </a:t>
            </a:r>
            <a:r>
              <a:rPr sz="1600" b="1" spc="-105" dirty="0">
                <a:latin typeface="Arial"/>
                <a:cs typeface="Arial"/>
              </a:rPr>
              <a:t>que </a:t>
            </a:r>
            <a:r>
              <a:rPr sz="1600" b="1" spc="-135" dirty="0">
                <a:latin typeface="Arial"/>
                <a:cs typeface="Arial"/>
              </a:rPr>
              <a:t>cada </a:t>
            </a:r>
            <a:r>
              <a:rPr sz="1600" b="1" spc="-114" dirty="0">
                <a:latin typeface="Arial"/>
                <a:cs typeface="Arial"/>
              </a:rPr>
              <a:t>uno </a:t>
            </a:r>
            <a:r>
              <a:rPr sz="1600" b="1" spc="-65" dirty="0">
                <a:latin typeface="Arial"/>
                <a:cs typeface="Arial"/>
              </a:rPr>
              <a:t>tiene </a:t>
            </a:r>
            <a:r>
              <a:rPr sz="1600" b="1" spc="-204" dirty="0">
                <a:latin typeface="Arial"/>
                <a:cs typeface="Arial"/>
              </a:rPr>
              <a:t>sus </a:t>
            </a:r>
            <a:r>
              <a:rPr sz="1600" b="1" spc="-125" dirty="0">
                <a:latin typeface="Arial"/>
                <a:cs typeface="Arial"/>
              </a:rPr>
              <a:t>propios</a:t>
            </a:r>
            <a:r>
              <a:rPr sz="1600" b="1" spc="-210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criterios.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Arial"/>
              <a:cs typeface="Arial"/>
            </a:endParaRPr>
          </a:p>
          <a:p>
            <a:pPr marL="1123315" marR="5080">
              <a:lnSpc>
                <a:spcPct val="91700"/>
              </a:lnSpc>
            </a:pPr>
            <a:r>
              <a:rPr sz="1600" b="1" spc="-135" dirty="0">
                <a:latin typeface="Arial"/>
                <a:cs typeface="Arial"/>
              </a:rPr>
              <a:t>Por </a:t>
            </a:r>
            <a:r>
              <a:rPr sz="1600" b="1" spc="-85" dirty="0">
                <a:latin typeface="Arial"/>
                <a:cs typeface="Arial"/>
              </a:rPr>
              <a:t>ello </a:t>
            </a:r>
            <a:r>
              <a:rPr sz="1600" b="1" spc="-170" dirty="0">
                <a:latin typeface="Arial"/>
                <a:cs typeface="Arial"/>
              </a:rPr>
              <a:t>es </a:t>
            </a:r>
            <a:r>
              <a:rPr sz="1600" b="1" spc="-80" dirty="0">
                <a:latin typeface="Arial"/>
                <a:cs typeface="Arial"/>
              </a:rPr>
              <a:t>importante </a:t>
            </a:r>
            <a:r>
              <a:rPr sz="1600" b="1" spc="-70" dirty="0">
                <a:latin typeface="Arial"/>
                <a:cs typeface="Arial"/>
              </a:rPr>
              <a:t>tener </a:t>
            </a:r>
            <a:r>
              <a:rPr sz="1600" b="1" spc="-100" dirty="0">
                <a:latin typeface="Arial"/>
                <a:cs typeface="Arial"/>
              </a:rPr>
              <a:t>criterios de </a:t>
            </a:r>
            <a:r>
              <a:rPr sz="1600" b="1" spc="-114" dirty="0">
                <a:latin typeface="Arial"/>
                <a:cs typeface="Arial"/>
              </a:rPr>
              <a:t>evaluación  </a:t>
            </a:r>
            <a:r>
              <a:rPr sz="1600" b="1" spc="-145" dirty="0">
                <a:latin typeface="Arial"/>
                <a:cs typeface="Arial"/>
              </a:rPr>
              <a:t>comunes los cuales </a:t>
            </a:r>
            <a:r>
              <a:rPr sz="1600" b="1" spc="-165" dirty="0">
                <a:latin typeface="Arial"/>
                <a:cs typeface="Arial"/>
              </a:rPr>
              <a:t>se </a:t>
            </a:r>
            <a:r>
              <a:rPr sz="1600" b="1" spc="-90" dirty="0">
                <a:latin typeface="Arial"/>
                <a:cs typeface="Arial"/>
              </a:rPr>
              <a:t>plantean </a:t>
            </a:r>
            <a:r>
              <a:rPr sz="1600" b="1" spc="-130" dirty="0">
                <a:latin typeface="Arial"/>
                <a:cs typeface="Arial"/>
              </a:rPr>
              <a:t>desde </a:t>
            </a:r>
            <a:r>
              <a:rPr sz="1600" b="1" spc="-70" dirty="0">
                <a:latin typeface="Arial"/>
                <a:cs typeface="Arial"/>
              </a:rPr>
              <a:t>el </a:t>
            </a:r>
            <a:r>
              <a:rPr sz="1600" b="1" spc="-240" dirty="0">
                <a:latin typeface="Arial"/>
                <a:cs typeface="Arial"/>
              </a:rPr>
              <a:t>CNEB </a:t>
            </a:r>
            <a:r>
              <a:rPr sz="1600" b="1" spc="-130" dirty="0">
                <a:latin typeface="Arial"/>
                <a:cs typeface="Arial"/>
              </a:rPr>
              <a:t>y  programas </a:t>
            </a:r>
            <a:r>
              <a:rPr sz="1600" b="1" spc="-120" dirty="0">
                <a:latin typeface="Arial"/>
                <a:cs typeface="Arial"/>
              </a:rPr>
              <a:t>curriculares </a:t>
            </a:r>
            <a:r>
              <a:rPr sz="1600" b="1" spc="-110" dirty="0">
                <a:latin typeface="Arial"/>
                <a:cs typeface="Arial"/>
              </a:rPr>
              <a:t>(estándares </a:t>
            </a:r>
            <a:r>
              <a:rPr sz="1600" b="1" spc="-100" dirty="0">
                <a:latin typeface="Arial"/>
                <a:cs typeface="Arial"/>
              </a:rPr>
              <a:t>de </a:t>
            </a:r>
            <a:r>
              <a:rPr sz="1600" b="1" spc="-90" dirty="0">
                <a:latin typeface="Arial"/>
                <a:cs typeface="Arial"/>
              </a:rPr>
              <a:t>aprendizaje,  </a:t>
            </a:r>
            <a:r>
              <a:rPr sz="1600" b="1" spc="-125" dirty="0">
                <a:latin typeface="Arial"/>
                <a:cs typeface="Arial"/>
              </a:rPr>
              <a:t>desempeños, competencias </a:t>
            </a:r>
            <a:r>
              <a:rPr sz="1600" b="1" spc="-130" dirty="0">
                <a:latin typeface="Arial"/>
                <a:cs typeface="Arial"/>
              </a:rPr>
              <a:t>y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capacidades).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8">
            <a:extLst>
              <a:ext uri="{FF2B5EF4-FFF2-40B4-BE49-F238E27FC236}">
                <a16:creationId xmlns:a16="http://schemas.microsoft.com/office/drawing/2014/main" id="{66D37132-8247-4A55-8B1F-45D9991E48E0}"/>
              </a:ext>
            </a:extLst>
          </p:cNvPr>
          <p:cNvGrpSpPr/>
          <p:nvPr/>
        </p:nvGrpSpPr>
        <p:grpSpPr>
          <a:xfrm>
            <a:off x="6135624" y="2197608"/>
            <a:ext cx="1329436" cy="2157984"/>
            <a:chOff x="5971032" y="2008631"/>
            <a:chExt cx="1329436" cy="2157984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7CC03329-FDB6-4DF1-8830-08AAF7A8DC6E}"/>
                </a:ext>
              </a:extLst>
            </p:cNvPr>
            <p:cNvSpPr/>
            <p:nvPr/>
          </p:nvSpPr>
          <p:spPr>
            <a:xfrm>
              <a:off x="5971032" y="2008631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599948" y="0"/>
                  </a:moveTo>
                  <a:lnTo>
                    <a:pt x="174244" y="0"/>
                  </a:lnTo>
                  <a:lnTo>
                    <a:pt x="174244" y="425831"/>
                  </a:lnTo>
                  <a:lnTo>
                    <a:pt x="0" y="425831"/>
                  </a:lnTo>
                  <a:lnTo>
                    <a:pt x="387096" y="774192"/>
                  </a:lnTo>
                  <a:lnTo>
                    <a:pt x="774192" y="425831"/>
                  </a:lnTo>
                  <a:lnTo>
                    <a:pt x="599948" y="425831"/>
                  </a:lnTo>
                  <a:lnTo>
                    <a:pt x="599948" y="0"/>
                  </a:lnTo>
                  <a:close/>
                </a:path>
              </a:pathLst>
            </a:custGeom>
            <a:solidFill>
              <a:srgbClr val="D2DEEF">
                <a:alpha val="90194"/>
              </a:srgbClr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C07F0C4-077E-49F2-B465-D91519D0A408}"/>
                </a:ext>
              </a:extLst>
            </p:cNvPr>
            <p:cNvSpPr/>
            <p:nvPr/>
          </p:nvSpPr>
          <p:spPr>
            <a:xfrm>
              <a:off x="5971032" y="2008631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0" y="425831"/>
                  </a:moveTo>
                  <a:lnTo>
                    <a:pt x="174244" y="425831"/>
                  </a:lnTo>
                  <a:lnTo>
                    <a:pt x="174244" y="0"/>
                  </a:lnTo>
                  <a:lnTo>
                    <a:pt x="599948" y="0"/>
                  </a:lnTo>
                  <a:lnTo>
                    <a:pt x="599948" y="425831"/>
                  </a:lnTo>
                  <a:lnTo>
                    <a:pt x="774192" y="425831"/>
                  </a:lnTo>
                  <a:lnTo>
                    <a:pt x="387096" y="774192"/>
                  </a:lnTo>
                  <a:lnTo>
                    <a:pt x="0" y="425831"/>
                  </a:lnTo>
                  <a:close/>
                </a:path>
              </a:pathLst>
            </a:custGeom>
            <a:ln w="6096">
              <a:solidFill>
                <a:srgbClr val="D2DEE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AE095A7B-D70D-4EB9-83FE-C308B4F0EAAA}"/>
                </a:ext>
              </a:extLst>
            </p:cNvPr>
            <p:cNvSpPr/>
            <p:nvPr/>
          </p:nvSpPr>
          <p:spPr>
            <a:xfrm>
              <a:off x="6525768" y="3389375"/>
              <a:ext cx="774700" cy="777240"/>
            </a:xfrm>
            <a:custGeom>
              <a:avLst/>
              <a:gdLst/>
              <a:ahLst/>
              <a:cxnLst/>
              <a:rect l="l" t="t" r="r" b="b"/>
              <a:pathLst>
                <a:path w="774700" h="777239">
                  <a:moveTo>
                    <a:pt x="599948" y="0"/>
                  </a:moveTo>
                  <a:lnTo>
                    <a:pt x="174244" y="0"/>
                  </a:lnTo>
                  <a:lnTo>
                    <a:pt x="174244" y="428879"/>
                  </a:lnTo>
                  <a:lnTo>
                    <a:pt x="0" y="428879"/>
                  </a:lnTo>
                  <a:lnTo>
                    <a:pt x="387096" y="777240"/>
                  </a:lnTo>
                  <a:lnTo>
                    <a:pt x="774192" y="428879"/>
                  </a:lnTo>
                  <a:lnTo>
                    <a:pt x="599948" y="428879"/>
                  </a:lnTo>
                  <a:lnTo>
                    <a:pt x="599948" y="0"/>
                  </a:lnTo>
                  <a:close/>
                </a:path>
              </a:pathLst>
            </a:custGeom>
            <a:solidFill>
              <a:srgbClr val="D2DEEF">
                <a:alpha val="50195"/>
              </a:srgbClr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81DCE93F-11C6-4019-AC68-AEB05F3DA2FC}"/>
                </a:ext>
              </a:extLst>
            </p:cNvPr>
            <p:cNvSpPr/>
            <p:nvPr/>
          </p:nvSpPr>
          <p:spPr>
            <a:xfrm>
              <a:off x="6525768" y="3389375"/>
              <a:ext cx="774700" cy="777240"/>
            </a:xfrm>
            <a:custGeom>
              <a:avLst/>
              <a:gdLst/>
              <a:ahLst/>
              <a:cxnLst/>
              <a:rect l="l" t="t" r="r" b="b"/>
              <a:pathLst>
                <a:path w="774700" h="777239">
                  <a:moveTo>
                    <a:pt x="0" y="428879"/>
                  </a:moveTo>
                  <a:lnTo>
                    <a:pt x="174244" y="428879"/>
                  </a:lnTo>
                  <a:lnTo>
                    <a:pt x="174244" y="0"/>
                  </a:lnTo>
                  <a:lnTo>
                    <a:pt x="599948" y="0"/>
                  </a:lnTo>
                  <a:lnTo>
                    <a:pt x="599948" y="428879"/>
                  </a:lnTo>
                  <a:lnTo>
                    <a:pt x="774192" y="428879"/>
                  </a:lnTo>
                  <a:lnTo>
                    <a:pt x="387096" y="777240"/>
                  </a:lnTo>
                  <a:lnTo>
                    <a:pt x="0" y="428879"/>
                  </a:lnTo>
                  <a:close/>
                </a:path>
              </a:pathLst>
            </a:custGeom>
            <a:ln w="6096">
              <a:solidFill>
                <a:srgbClr val="D2DEE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76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JES TIPICOS DEL PERU : Wititi y Carnaval (Arequipa)">
            <a:extLst>
              <a:ext uri="{FF2B5EF4-FFF2-40B4-BE49-F238E27FC236}">
                <a16:creationId xmlns:a16="http://schemas.microsoft.com/office/drawing/2014/main" id="{C686DF67-3D43-494F-9AEF-D19D18E41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r="1" b="48942"/>
          <a:stretch/>
        </p:blipFill>
        <p:spPr bwMode="auto"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79144E2A-977F-452D-8D26-B3452FD7896D}"/>
              </a:ext>
            </a:extLst>
          </p:cNvPr>
          <p:cNvSpPr txBox="1"/>
          <p:nvPr/>
        </p:nvSpPr>
        <p:spPr>
          <a:xfrm>
            <a:off x="1357950" y="2852792"/>
            <a:ext cx="4633415" cy="257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s-ES" b="1" kern="1200" spc="-215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Elabora </a:t>
            </a:r>
            <a:r>
              <a:rPr lang="es-ES" b="1" kern="1200" spc="-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es-ES" b="1" kern="1200" spc="-17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infografía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que </a:t>
            </a:r>
            <a:r>
              <a:rPr lang="es-ES" kern="1200" spc="-125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responda </a:t>
            </a:r>
            <a:r>
              <a:rPr lang="es-ES" kern="1200" spc="-215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s-ES" kern="1200" spc="-165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las 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siguientes </a:t>
            </a:r>
            <a:r>
              <a:rPr lang="es-ES" kern="1200" spc="-125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preguntas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sobre </a:t>
            </a:r>
            <a:r>
              <a:rPr lang="es-ES" kern="1200" spc="-75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ES" kern="1200" spc="-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fenómeno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ES" kern="1200" spc="-165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las </a:t>
            </a:r>
            <a:r>
              <a:rPr lang="es-ES" kern="1200" spc="44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migraciones: </a:t>
            </a:r>
            <a:r>
              <a:rPr lang="es-ES" kern="1200" spc="-235">
                <a:solidFill>
                  <a:schemeClr val="bg1"/>
                </a:solidFill>
                <a:latin typeface="+mn-lt"/>
                <a:ea typeface="+mn-ea"/>
                <a:cs typeface="+mn-cs"/>
              </a:rPr>
              <a:t>¿Por </a:t>
            </a:r>
            <a:r>
              <a:rPr lang="es-ES" kern="1200" spc="-125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qué </a:t>
            </a:r>
            <a:r>
              <a:rPr lang="es-ES" kern="1200" spc="-165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las  </a:t>
            </a:r>
            <a:r>
              <a:rPr lang="es-ES" kern="1200" spc="-15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personas, </a:t>
            </a:r>
            <a:r>
              <a:rPr lang="es-ES" kern="1200" spc="-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familias </a:t>
            </a:r>
            <a:r>
              <a:rPr lang="es-ES" kern="1200" spc="-8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 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grupos </a:t>
            </a:r>
            <a:r>
              <a:rPr lang="es-ES" kern="1200" spc="-16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sociales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han </a:t>
            </a:r>
            <a:r>
              <a:rPr lang="es-ES" kern="1200" spc="-105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migrado </a:t>
            </a:r>
            <a:r>
              <a:rPr lang="es-ES" kern="1200" spc="-85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recientemente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ES" kern="1200" spc="-125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" kern="1200" spc="-8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  </a:t>
            </a:r>
            <a:r>
              <a:rPr lang="es-ES" kern="1200" spc="-18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pasado? </a:t>
            </a:r>
            <a:r>
              <a:rPr lang="es-ES" kern="1200" spc="-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¿Consideras </a:t>
            </a:r>
            <a:r>
              <a:rPr lang="es-ES" kern="1200" spc="-110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que </a:t>
            </a:r>
            <a:r>
              <a:rPr lang="es-ES" kern="1200" spc="-165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las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migraciones </a:t>
            </a:r>
            <a:r>
              <a:rPr lang="es-ES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tienen  </a:t>
            </a:r>
            <a:r>
              <a:rPr lang="es-ES" kern="1200" spc="-17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consecuencias </a:t>
            </a:r>
            <a:r>
              <a:rPr lang="es-ES" kern="1200" spc="-11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positivas </a:t>
            </a:r>
            <a:r>
              <a:rPr lang="es-ES" kern="1200" spc="-125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" kern="1200" spc="-95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s-ES" kern="1200" spc="-105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vida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s-ES" kern="1200" spc="-114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migrantes  </a:t>
            </a:r>
            <a:r>
              <a:rPr lang="es-ES" kern="1200" spc="-13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 en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s-ES" kern="1200" spc="-15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lugares </a:t>
            </a:r>
            <a:r>
              <a:rPr lang="es-ES" kern="1200" spc="-215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s-ES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los que </a:t>
            </a:r>
            <a:r>
              <a:rPr lang="es-ES" kern="1200" spc="-14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llegan? </a:t>
            </a:r>
            <a:r>
              <a:rPr lang="es-ES" kern="1200" spc="-235">
                <a:solidFill>
                  <a:schemeClr val="bg1"/>
                </a:solidFill>
                <a:latin typeface="+mn-lt"/>
                <a:ea typeface="+mn-ea"/>
                <a:cs typeface="+mn-cs"/>
              </a:rPr>
              <a:t>¿Por</a:t>
            </a:r>
            <a:r>
              <a:rPr lang="es-ES" kern="1200" spc="-28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kern="1200" spc="-1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qué?</a:t>
            </a:r>
            <a:endParaRPr lang="es-ES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EC956A6C-904C-4086-B3A1-073F445920F0}"/>
              </a:ext>
            </a:extLst>
          </p:cNvPr>
          <p:cNvSpPr txBox="1">
            <a:spLocks noGrp="1"/>
          </p:cNvSpPr>
          <p:nvPr/>
        </p:nvSpPr>
        <p:spPr>
          <a:xfrm>
            <a:off x="1357950" y="1352804"/>
            <a:ext cx="4633415" cy="1333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Evidencias (producciones o actuaciones)</a:t>
            </a:r>
          </a:p>
        </p:txBody>
      </p:sp>
    </p:spTree>
    <p:extLst>
      <p:ext uri="{BB962C8B-B14F-4D97-AF65-F5344CB8AC3E}">
        <p14:creationId xmlns:p14="http://schemas.microsoft.com/office/powerpoint/2010/main" val="1662926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08" name="Rectángulo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0" name="Marcador de posición de imagen 9" descr="Portátil y bloc de notas en la mesa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ángulo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83000"/>
              </a:lnSpc>
            </a:pPr>
            <a:r>
              <a:rPr lang="es-ES" sz="4400" cap="all" spc="-100" dirty="0"/>
              <a:t>¡Gracias!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5"/>
            <a:ext cx="4775075" cy="772647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900" b="1" i="0" dirty="0">
                <a:effectLst/>
              </a:rPr>
              <a:t>En conclusión podemos decir, que las evidencias son las diversas actuaciones que los estudiantes demuestran como parte de sus aprendizajes logrados en una situación o experiencia de aprendizaje.</a:t>
            </a:r>
            <a:br>
              <a:rPr lang="es-MX" sz="2900" b="1" dirty="0"/>
            </a:br>
            <a:br>
              <a:rPr lang="es-MX" sz="2900" b="1" dirty="0"/>
            </a:br>
            <a:br>
              <a:rPr lang="es-MX" sz="1600" dirty="0"/>
            </a:br>
            <a:endParaRPr lang="es-ES" sz="1500" spc="8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98667" y="2878651"/>
            <a:ext cx="402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chemeClr val="accent4">
                    <a:lumMod val="50000"/>
                  </a:schemeClr>
                </a:solidFill>
              </a:rPr>
              <a:t>¿Qué considerar ?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98617" y="1339766"/>
            <a:ext cx="332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Comunicar cómo y con qué criterios serán evaluados.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3971" y="2986372"/>
            <a:ext cx="318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Garantizar que comprendan lo que van a aprender.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42215" y="3850546"/>
            <a:ext cx="328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Generar un clima favorable para la evaluación.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22177" y="3011007"/>
            <a:ext cx="332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Plantear actividades significativas retadoras y posibles de alcanzar.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3971" y="550138"/>
            <a:ext cx="332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Formular criterios de evaluación alineados con los desempeños.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01398" y="779184"/>
            <a:ext cx="316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/>
              <a:t>Analizar las evidencias para identificar logros y dificultades.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29135" y="5314884"/>
            <a:ext cx="416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</a:rPr>
              <a:t>Realizar la retroalimentación  </a:t>
            </a:r>
          </a:p>
        </p:txBody>
      </p:sp>
    </p:spTree>
    <p:extLst>
      <p:ext uri="{BB962C8B-B14F-4D97-AF65-F5344CB8AC3E}">
        <p14:creationId xmlns:p14="http://schemas.microsoft.com/office/powerpoint/2010/main" val="41029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45" t="5206" r="12365" b="3566"/>
          <a:stretch/>
        </p:blipFill>
        <p:spPr>
          <a:xfrm>
            <a:off x="4179813" y="1177900"/>
            <a:ext cx="3280096" cy="30871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28238" y="276837"/>
            <a:ext cx="4383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¿En qué momento realizar la </a:t>
            </a:r>
            <a:r>
              <a:rPr lang="es-PE" sz="2800" b="1" u="sng" dirty="0"/>
              <a:t>retroalimentación</a:t>
            </a:r>
            <a:r>
              <a:rPr lang="es-PE" sz="2800" dirty="0"/>
              <a:t>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98551" y="4265049"/>
            <a:ext cx="684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C00000"/>
                </a:solidFill>
              </a:rPr>
              <a:t>Durante todo el proceso de aprendizaje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4676" y="5167618"/>
            <a:ext cx="380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Individual o grupal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87424" y="5167618"/>
            <a:ext cx="503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Presencial - Sincrónica</a:t>
            </a:r>
          </a:p>
        </p:txBody>
      </p:sp>
    </p:spTree>
    <p:extLst>
      <p:ext uri="{BB962C8B-B14F-4D97-AF65-F5344CB8AC3E}">
        <p14:creationId xmlns:p14="http://schemas.microsoft.com/office/powerpoint/2010/main" val="22198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211454" y="3282725"/>
            <a:ext cx="352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002060"/>
                </a:solidFill>
              </a:rPr>
              <a:t>Las cuatro patas </a:t>
            </a:r>
          </a:p>
          <a:p>
            <a:pPr algn="ctr"/>
            <a:r>
              <a:rPr lang="es-PE" sz="3600" dirty="0">
                <a:solidFill>
                  <a:srgbClr val="002060"/>
                </a:solidFill>
              </a:rPr>
              <a:t>del aprendizaje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BD8746-0C0E-4E83-BA39-1D97F5444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2" t="15467" r="21138" b="50033"/>
          <a:stretch/>
        </p:blipFill>
        <p:spPr>
          <a:xfrm>
            <a:off x="1647894" y="2362952"/>
            <a:ext cx="3004411" cy="2423311"/>
          </a:xfrm>
          <a:prstGeom prst="rect">
            <a:avLst/>
          </a:prstGeom>
        </p:spPr>
      </p:pic>
      <p:sp>
        <p:nvSpPr>
          <p:cNvPr id="12" name="Recortar y redondear rectángulo de esquina sencilla 11"/>
          <p:cNvSpPr/>
          <p:nvPr/>
        </p:nvSpPr>
        <p:spPr>
          <a:xfrm>
            <a:off x="5153490" y="1229458"/>
            <a:ext cx="2046083" cy="95061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Prestar atención. </a:t>
            </a:r>
          </a:p>
        </p:txBody>
      </p:sp>
      <p:sp>
        <p:nvSpPr>
          <p:cNvPr id="13" name="Recortar y redondear rectángulo de esquina sencilla 12"/>
          <p:cNvSpPr/>
          <p:nvPr/>
        </p:nvSpPr>
        <p:spPr>
          <a:xfrm>
            <a:off x="5153490" y="2604078"/>
            <a:ext cx="2046083" cy="950614"/>
          </a:xfrm>
          <a:prstGeom prst="snip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Entender.  </a:t>
            </a:r>
          </a:p>
        </p:txBody>
      </p:sp>
      <p:sp>
        <p:nvSpPr>
          <p:cNvPr id="14" name="Recortar y redondear rectángulo de esquina sencilla 13"/>
          <p:cNvSpPr/>
          <p:nvPr/>
        </p:nvSpPr>
        <p:spPr>
          <a:xfrm>
            <a:off x="5153490" y="3915321"/>
            <a:ext cx="2046083" cy="950614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Corregir errores. </a:t>
            </a:r>
          </a:p>
        </p:txBody>
      </p:sp>
      <p:sp>
        <p:nvSpPr>
          <p:cNvPr id="15" name="Recortar y redondear rectángulo de esquina sencilla 14"/>
          <p:cNvSpPr/>
          <p:nvPr/>
        </p:nvSpPr>
        <p:spPr>
          <a:xfrm>
            <a:off x="5153490" y="5300502"/>
            <a:ext cx="2046083" cy="950614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Consolidar.  </a:t>
            </a:r>
          </a:p>
        </p:txBody>
      </p:sp>
    </p:spTree>
    <p:extLst>
      <p:ext uri="{BB962C8B-B14F-4D97-AF65-F5344CB8AC3E}">
        <p14:creationId xmlns:p14="http://schemas.microsoft.com/office/powerpoint/2010/main" val="20285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6749" y="422501"/>
            <a:ext cx="490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solidFill>
                  <a:srgbClr val="002060"/>
                </a:solidFill>
              </a:rPr>
              <a:t>La evaluación formativa: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4" y="2515354"/>
            <a:ext cx="3440317" cy="23652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9862" y="1656784"/>
            <a:ext cx="579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>
                <a:solidFill>
                  <a:srgbClr val="0070C0"/>
                </a:solidFill>
              </a:rPr>
              <a:t>COMUNICA A LOS ESTUDIANTES en lo que van a ser evaluados y los criterios.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298887" y="3411648"/>
            <a:ext cx="579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>
                <a:solidFill>
                  <a:srgbClr val="0070C0"/>
                </a:solidFill>
              </a:rPr>
              <a:t>VALORACIÓN DEL DESEMPEÑO a partir del análisis de las </a:t>
            </a:r>
            <a:r>
              <a:rPr lang="es-PE" sz="2800" b="1" dirty="0">
                <a:solidFill>
                  <a:srgbClr val="0070C0"/>
                </a:solidFill>
              </a:rPr>
              <a:t>evidencias.</a:t>
            </a:r>
            <a:r>
              <a:rPr lang="es-PE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209862" y="4677996"/>
            <a:ext cx="57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>
                <a:solidFill>
                  <a:srgbClr val="0070C0"/>
                </a:solidFill>
              </a:rPr>
              <a:t>RETROALIMENTA a los estudiantes. </a:t>
            </a:r>
          </a:p>
        </p:txBody>
      </p:sp>
    </p:spTree>
    <p:extLst>
      <p:ext uri="{BB962C8B-B14F-4D97-AF65-F5344CB8AC3E}">
        <p14:creationId xmlns:p14="http://schemas.microsoft.com/office/powerpoint/2010/main" val="10431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dichoamano.com/wp-content/uploads/2019/01/punto-de-partida.jpg?fit=300%2C174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7959" b="44611"/>
          <a:stretch/>
        </p:blipFill>
        <p:spPr bwMode="auto">
          <a:xfrm>
            <a:off x="151001" y="1627695"/>
            <a:ext cx="2585161" cy="11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12" t="8393" r="60866" b="8241"/>
          <a:stretch/>
        </p:blipFill>
        <p:spPr>
          <a:xfrm>
            <a:off x="2920044" y="728014"/>
            <a:ext cx="2449586" cy="304520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53512" y="837472"/>
            <a:ext cx="51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4">
                    <a:lumMod val="50000"/>
                  </a:schemeClr>
                </a:solidFill>
              </a:rPr>
              <a:t>Señalar o identificar el error.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53512" y="1934140"/>
            <a:ext cx="663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4">
                    <a:lumMod val="50000"/>
                  </a:schemeClr>
                </a:solidFill>
              </a:rPr>
              <a:t>Corregir y explicitar las respuestas correctas.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53512" y="3081036"/>
            <a:ext cx="663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4">
                    <a:lumMod val="50000"/>
                  </a:schemeClr>
                </a:solidFill>
              </a:rPr>
              <a:t>Otorgar una calificación.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95913" y="4563611"/>
            <a:ext cx="779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rgbClr val="C00000"/>
                </a:solidFill>
              </a:rPr>
              <a:t>Esta práctica afecta la emocionalidad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28200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50022" y="263171"/>
            <a:ext cx="955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chemeClr val="accent4">
                    <a:lumMod val="50000"/>
                  </a:schemeClr>
                </a:solidFill>
              </a:rPr>
              <a:t>¿Cómo debe ser la retroalimentación?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0844" y="996801"/>
            <a:ext cx="739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En referencia a criterios conocidos por los estudiantes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0844" y="1653536"/>
            <a:ext cx="739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Enfocada a ayudar y mejorar el desempeño.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9233" y="2352655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Comprensible, lenguaje apropiado, instrucciones claras, contenido relevante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9233" y="3075322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Focalizada y con atención a lo central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97622" y="3768106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Específica, orientada a la dificultad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80844" y="4533133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Contextualizada, factible de hacerse de acuerdo al contexto.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97622" y="5296788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Equilibrada, que muestre avances y logros.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97622" y="6060443"/>
            <a:ext cx="103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Propositiva: que mire al futuro buscando la autonomía del estudiante. </a:t>
            </a:r>
          </a:p>
        </p:txBody>
      </p:sp>
    </p:spTree>
    <p:extLst>
      <p:ext uri="{BB962C8B-B14F-4D97-AF65-F5344CB8AC3E}">
        <p14:creationId xmlns:p14="http://schemas.microsoft.com/office/powerpoint/2010/main" val="19125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10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37_TF89747358.potx" id="{3B43029A-A627-4EA5-B6BD-0DA81882FCA2}" vid="{AD5D6A85-DF03-4123-9197-A7F31C268824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enseñar un curso</Template>
  <TotalTime>208</TotalTime>
  <Words>1868</Words>
  <Application>Microsoft Office PowerPoint</Application>
  <PresentationFormat>Panorámica</PresentationFormat>
  <Paragraphs>196</Paragraphs>
  <Slides>32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Open Sans</vt:lpstr>
      <vt:lpstr>SavonVTI</vt:lpstr>
      <vt:lpstr>RETORNO SEGURO (MARCO EMERGENCIA EDUCATIVA)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del espacio interactivo</vt:lpstr>
      <vt:lpstr>Evidencia de aprendizaje</vt:lpstr>
      <vt:lpstr>Permite</vt:lpstr>
      <vt:lpstr>Clasificación de las evidencias Las evidencias los podemos clasificar, bajo los siguientes criterios:</vt:lpstr>
      <vt:lpstr>Clasificación de las evidencias Las evidencias los podemos clasificar, bajo los siguientes criterios:</vt:lpstr>
      <vt:lpstr>Ejemplos</vt:lpstr>
      <vt:lpstr>Clasificación</vt:lpstr>
      <vt:lpstr>Ejemplos</vt:lpstr>
      <vt:lpstr>Ejemplos</vt:lpstr>
      <vt:lpstr>Clasificación</vt:lpstr>
      <vt:lpstr>Ejemplos</vt:lpstr>
      <vt:lpstr>SOCIALIZAMOS</vt:lpstr>
      <vt:lpstr>Texto Lorem Ipsum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Enseñar un curso</dc:title>
  <dc:creator>u202013990 (Moya Geldres, Rodrigo Martin)</dc:creator>
  <cp:lastModifiedBy>u202013990 (Moya Geldres, Rodrigo Martin)</cp:lastModifiedBy>
  <cp:revision>15</cp:revision>
  <dcterms:created xsi:type="dcterms:W3CDTF">2022-02-23T17:02:37Z</dcterms:created>
  <dcterms:modified xsi:type="dcterms:W3CDTF">2022-02-23T20:30:51Z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