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8.jpg" ContentType="image/unknown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72" r:id="rId2"/>
    <p:sldId id="257" r:id="rId3"/>
    <p:sldId id="273" r:id="rId4"/>
    <p:sldId id="274" r:id="rId5"/>
    <p:sldId id="275" r:id="rId6"/>
    <p:sldId id="276" r:id="rId7"/>
    <p:sldId id="277" r:id="rId8"/>
    <p:sldId id="279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C4EF4"/>
    <a:srgbClr val="FFFFFF"/>
    <a:srgbClr val="F07CE5"/>
    <a:srgbClr val="8AFA74"/>
    <a:srgbClr val="ECC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9" autoAdjust="0"/>
    <p:restoredTop sz="94600"/>
  </p:normalViewPr>
  <p:slideViewPr>
    <p:cSldViewPr>
      <p:cViewPr varScale="1">
        <p:scale>
          <a:sx n="77" d="100"/>
          <a:sy n="77" d="100"/>
        </p:scale>
        <p:origin x="773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249A-73B7-4019-8D89-D17D056B3E2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06720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6088-54A2-4B2C-A361-9681D9002C7F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0753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B2D95-61BB-448D-9377-152DAFCC5238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57909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F951-06A1-4F7E-A6FA-BBDEDB28FD9A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0105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8704F-08AB-4AF9-A399-7F5E17F21B2F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60601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BBF-3C1C-49D0-90E5-248D3C46318A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37660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B2C6-BECE-4446-81FF-F4C894704CD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6671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5D9C-4461-4966-BB95-9A168B3F07ED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87454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EF87-F650-4AA4-B6BE-47AB08A6897A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3537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5146-A0E4-4B1B-8F93-794A50DC7D58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24149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40B94-C216-4D6D-889E-2591611A42D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95753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91DB-C3DB-4018-B208-11838D7CF5B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909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jp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BDBB29C-9402-1648-9504-303E1740C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27">
            <a:extLst>
              <a:ext uri="{FF2B5EF4-FFF2-40B4-BE49-F238E27FC236}">
                <a16:creationId xmlns:a16="http://schemas.microsoft.com/office/drawing/2014/main" id="{71284690-DCCA-4A6D-9476-2F73E4097BF1}"/>
              </a:ext>
            </a:extLst>
          </p:cNvPr>
          <p:cNvSpPr txBox="1"/>
          <p:nvPr/>
        </p:nvSpPr>
        <p:spPr>
          <a:xfrm>
            <a:off x="983433" y="3147389"/>
            <a:ext cx="10441159" cy="569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3200" dirty="0">
                <a:solidFill>
                  <a:schemeClr val="bg1"/>
                </a:solidFill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APRENDIZAJE HIBRIDO O BLENDED LEARNING  </a:t>
            </a:r>
            <a:endParaRPr lang="es-PE" sz="3200" dirty="0">
              <a:solidFill>
                <a:schemeClr val="bg1"/>
              </a:solidFill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4FE249A4-116E-4ADA-ABD1-174EDCAE6E0F}"/>
              </a:ext>
            </a:extLst>
          </p:cNvPr>
          <p:cNvGrpSpPr/>
          <p:nvPr/>
        </p:nvGrpSpPr>
        <p:grpSpPr>
          <a:xfrm>
            <a:off x="7248128" y="3831497"/>
            <a:ext cx="4111500" cy="89534"/>
            <a:chOff x="6002086" y="4191362"/>
            <a:chExt cx="5482000" cy="119379"/>
          </a:xfrm>
        </p:grpSpPr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51299229-D93F-458D-9CA0-81BFCB03484B}"/>
                </a:ext>
              </a:extLst>
            </p:cNvPr>
            <p:cNvSpPr/>
            <p:nvPr/>
          </p:nvSpPr>
          <p:spPr>
            <a:xfrm>
              <a:off x="8875844" y="4191362"/>
              <a:ext cx="1220493" cy="1193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260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56795656-1B85-4D04-8413-747809024134}"/>
                </a:ext>
              </a:extLst>
            </p:cNvPr>
            <p:cNvSpPr/>
            <p:nvPr/>
          </p:nvSpPr>
          <p:spPr>
            <a:xfrm>
              <a:off x="6002086" y="4191362"/>
              <a:ext cx="1220493" cy="11937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260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" name="Rectangle 16">
              <a:extLst>
                <a:ext uri="{FF2B5EF4-FFF2-40B4-BE49-F238E27FC236}">
                  <a16:creationId xmlns:a16="http://schemas.microsoft.com/office/drawing/2014/main" id="{4DB54725-D1AA-4A05-B737-AD62F3042FD5}"/>
                </a:ext>
              </a:extLst>
            </p:cNvPr>
            <p:cNvSpPr/>
            <p:nvPr/>
          </p:nvSpPr>
          <p:spPr>
            <a:xfrm>
              <a:off x="7448907" y="4191362"/>
              <a:ext cx="1220493" cy="11937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260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" name="Rectangle 17">
              <a:extLst>
                <a:ext uri="{FF2B5EF4-FFF2-40B4-BE49-F238E27FC236}">
                  <a16:creationId xmlns:a16="http://schemas.microsoft.com/office/drawing/2014/main" id="{4EFC0F09-8624-4FDB-A700-F607D9AF7304}"/>
                </a:ext>
              </a:extLst>
            </p:cNvPr>
            <p:cNvSpPr/>
            <p:nvPr/>
          </p:nvSpPr>
          <p:spPr>
            <a:xfrm>
              <a:off x="10263593" y="4191362"/>
              <a:ext cx="1220493" cy="1193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2600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5BF2E23-1FF9-48E4-B935-CAB6FB2E2C7A}"/>
              </a:ext>
            </a:extLst>
          </p:cNvPr>
          <p:cNvSpPr txBox="1">
            <a:spLocks/>
          </p:cNvSpPr>
          <p:nvPr/>
        </p:nvSpPr>
        <p:spPr>
          <a:xfrm>
            <a:off x="6890924" y="3916771"/>
            <a:ext cx="4538702" cy="868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>
                <a:solidFill>
                  <a:schemeClr val="bg1">
                    <a:lumMod val="85000"/>
                  </a:schemeClr>
                </a:solidFill>
                <a:latin typeface="Bahnschrift SemiLight SemiConde" panose="020B0502040204020203" pitchFamily="34" charset="0"/>
              </a:rPr>
              <a:t>Roberto Asmat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4A7D368-2207-42F9-AE95-80D1E1B57968}"/>
              </a:ext>
            </a:extLst>
          </p:cNvPr>
          <p:cNvSpPr txBox="1"/>
          <p:nvPr/>
        </p:nvSpPr>
        <p:spPr>
          <a:xfrm>
            <a:off x="7558053" y="4575551"/>
            <a:ext cx="3857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600" b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Microsoft Innovative Educator Trainer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93904E5-8FED-48B6-8EFE-305B6FD6E2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435" y="6127135"/>
            <a:ext cx="590229" cy="590229"/>
          </a:xfrm>
          <a:prstGeom prst="rect">
            <a:avLst/>
          </a:prstGeom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B6B5563E-63FD-4B2F-85F5-DEA25FADE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961" y="6051195"/>
            <a:ext cx="610474" cy="70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Miembro de la Comunidad">
            <a:extLst>
              <a:ext uri="{FF2B5EF4-FFF2-40B4-BE49-F238E27FC236}">
                <a16:creationId xmlns:a16="http://schemas.microsoft.com/office/drawing/2014/main" id="{BC4F485D-1E07-4945-A226-F3CEF52E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553" y="6093296"/>
            <a:ext cx="573760" cy="65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6AE0B06-5723-4AB8-A16D-0C4756C2D435}"/>
              </a:ext>
            </a:extLst>
          </p:cNvPr>
          <p:cNvSpPr txBox="1"/>
          <p:nvPr/>
        </p:nvSpPr>
        <p:spPr>
          <a:xfrm>
            <a:off x="263352" y="6348032"/>
            <a:ext cx="6408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800" b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Cel. 958006594 - Mail. rasmat@recursodocente.edu.pe</a:t>
            </a:r>
          </a:p>
        </p:txBody>
      </p:sp>
    </p:spTree>
    <p:extLst>
      <p:ext uri="{BB962C8B-B14F-4D97-AF65-F5344CB8AC3E}">
        <p14:creationId xmlns:p14="http://schemas.microsoft.com/office/powerpoint/2010/main" val="42260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9D8E800F-2DE8-47A9-89F0-EE5BF9E6FD2F}"/>
              </a:ext>
            </a:extLst>
          </p:cNvPr>
          <p:cNvSpPr txBox="1">
            <a:spLocks noChangeArrowheads="1"/>
          </p:cNvSpPr>
          <p:nvPr/>
        </p:nvSpPr>
        <p:spPr>
          <a:xfrm>
            <a:off x="551385" y="476672"/>
            <a:ext cx="9426508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ANTECEDENTES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A6511B6-5F08-4BD6-B780-34F7627535D1}"/>
              </a:ext>
            </a:extLst>
          </p:cNvPr>
          <p:cNvSpPr txBox="1"/>
          <p:nvPr/>
        </p:nvSpPr>
        <p:spPr>
          <a:xfrm>
            <a:off x="479376" y="1340768"/>
            <a:ext cx="6742305" cy="5219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Declaración Mundial sobre Educación para Todos: Satisfacción de las Necesidades Básicas de Aprendizaje (1990)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 calidad y la oferta de la educación básica pueden mejorarse mediante el uso prudente de las tecnologías educativas. Allá donde el empleo de tales tecnologías no es general, su introducción requerirá elegir y/o elaborar las tecnologías adecuadas, adquirir el equipo necesario y los sistemas operativos y contratar o formar a profesores y demás personal de la educación que trabaje con ellos. La definición de tecnología adecuada varia según las características de la sociedad y habrá de cambiar rápidamente a medida que los nuevos adelantos (radio y televisión educativas, computadoras y diversos auxiliares audiovisuales para la instrucción) resulten menos caros y más adaptables a los distintos contextos. El uso de la tecnología moderna permite también mejorar la gestión de la educación básica. Cada país puede revisar periódicamente su capacidad tecnológica presente y potencial en relación con sus necesidades básicas y sus recursos de educación.”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eclaración mundial sobre educación para todos | Guao">
            <a:extLst>
              <a:ext uri="{FF2B5EF4-FFF2-40B4-BE49-F238E27FC236}">
                <a16:creationId xmlns:a16="http://schemas.microsoft.com/office/drawing/2014/main" id="{E7CBD9E4-F96F-4EAA-947F-084640684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2276872"/>
            <a:ext cx="2513741" cy="3155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9D8E800F-2DE8-47A9-89F0-EE5BF9E6FD2F}"/>
              </a:ext>
            </a:extLst>
          </p:cNvPr>
          <p:cNvSpPr txBox="1">
            <a:spLocks noChangeArrowheads="1"/>
          </p:cNvSpPr>
          <p:nvPr/>
        </p:nvSpPr>
        <p:spPr>
          <a:xfrm>
            <a:off x="551385" y="476672"/>
            <a:ext cx="9426508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ANTECEDENTES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A6511B6-5F08-4BD6-B780-34F7627535D1}"/>
              </a:ext>
            </a:extLst>
          </p:cNvPr>
          <p:cNvSpPr txBox="1"/>
          <p:nvPr/>
        </p:nvSpPr>
        <p:spPr>
          <a:xfrm>
            <a:off x="479376" y="1340768"/>
            <a:ext cx="6742305" cy="512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cambio imprescindible: el rol del docente en el siglo XXI.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i="1" dirty="0"/>
              <a:t>Paola Margarita Calderón Solís y Héctor Jacinto Loja </a:t>
            </a:r>
            <a:r>
              <a:rPr lang="es-ES" i="1" dirty="0" err="1"/>
              <a:t>Tacuri</a:t>
            </a:r>
            <a:r>
              <a:rPr lang="es-ES" i="1" dirty="0"/>
              <a:t> (2018)</a:t>
            </a:r>
            <a:endParaRPr lang="es-ES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docente del siglo XXI debe comprender la realidad actual y construir una nueva forma de concebir el aprendizaje. En otras palabras, está llamado a la comprensión de las nuevas tecnologías y a la adaptación de sus metodologías, convirtiéndose en un ente autónomo, eficaz, con responsabilidad social, crítico y reflexivo, que haga uso de las distintas herramientas tecnológicas que le ofrece la red, sin limitarse al uso instrumental de la tecnología.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Conocer las posibilidades que ofrece la tecnología para la educación, permite enriquecer la experiencia del aprendizaje y crear estudiantes con competencias digitales básicas para el presente y el futuro, pero para ello primero debemos comprender que la educación y la tecnología avanzan conjuntamente, y deben complementarse para permitir nuevas posibilidades donde la libertad y democracia sea la base de la educación (Freire, 2005).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3ACE7B2-B344-4C1D-974F-8D23E941C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2276872"/>
            <a:ext cx="2513741" cy="3268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465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9D8E800F-2DE8-47A9-89F0-EE5BF9E6FD2F}"/>
              </a:ext>
            </a:extLst>
          </p:cNvPr>
          <p:cNvSpPr txBox="1">
            <a:spLocks noChangeArrowheads="1"/>
          </p:cNvSpPr>
          <p:nvPr/>
        </p:nvSpPr>
        <p:spPr>
          <a:xfrm>
            <a:off x="551385" y="476672"/>
            <a:ext cx="9426508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ANTECEDENTES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A6511B6-5F08-4BD6-B780-34F7627535D1}"/>
              </a:ext>
            </a:extLst>
          </p:cNvPr>
          <p:cNvSpPr txBox="1"/>
          <p:nvPr/>
        </p:nvSpPr>
        <p:spPr>
          <a:xfrm>
            <a:off x="479376" y="1340768"/>
            <a:ext cx="6742305" cy="4547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endencias significativas de gran impacto para la educación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i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estas posibilidades permiten transformar el proceso de enseñanza - aprendizaje en las aulas, y le dan la posibilidad a los docentes de innovar y desarrollar nuevas competencias y conocimientos que permitan mejorar el desarrollo de sus clases, tomando en cuenta las necesidades específicas de sus estudiantes, los recursos de sus instituciones y ofreciendo atención a las mismas (Sacristán, 1992).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3ACE7B2-B344-4C1D-974F-8D23E941C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2276872"/>
            <a:ext cx="2513741" cy="3268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E186028-3244-4FB1-A86A-5E145A1CB376}"/>
              </a:ext>
            </a:extLst>
          </p:cNvPr>
          <p:cNvSpPr txBox="1"/>
          <p:nvPr/>
        </p:nvSpPr>
        <p:spPr>
          <a:xfrm>
            <a:off x="475386" y="1829395"/>
            <a:ext cx="7488831" cy="3199209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Escuelas Digitales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Personalización del aprendizaje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Autoevaluación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Realidad virtual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híbrido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Activo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 de nuevos espacios de aprendizaje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Realidad Aumentada</a:t>
            </a:r>
          </a:p>
        </p:txBody>
      </p:sp>
    </p:spTree>
    <p:extLst>
      <p:ext uri="{BB962C8B-B14F-4D97-AF65-F5344CB8AC3E}">
        <p14:creationId xmlns:p14="http://schemas.microsoft.com/office/powerpoint/2010/main" val="48286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9D8E800F-2DE8-47A9-89F0-EE5BF9E6FD2F}"/>
              </a:ext>
            </a:extLst>
          </p:cNvPr>
          <p:cNvSpPr txBox="1">
            <a:spLocks noChangeArrowheads="1"/>
          </p:cNvSpPr>
          <p:nvPr/>
        </p:nvSpPr>
        <p:spPr>
          <a:xfrm>
            <a:off x="551385" y="476672"/>
            <a:ext cx="9426508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ANTECEDENTES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A6511B6-5F08-4BD6-B780-34F7627535D1}"/>
              </a:ext>
            </a:extLst>
          </p:cNvPr>
          <p:cNvSpPr txBox="1"/>
          <p:nvPr/>
        </p:nvSpPr>
        <p:spPr>
          <a:xfrm>
            <a:off x="563217" y="2250097"/>
            <a:ext cx="6479033" cy="3042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/>
              <a:t>“El profesor del siglo XXI tiene que enseñar lo que no sabe, y lo primero que tienen que hacer es desaprender, olvidar los métodos pedagógicos tradicionales e innovar en las técnicas de aprendizaje” (párr.9). La innovación no debe ser considerada una opción; sino más bien, un imperativo para cualquier docente que básicamente está desafiado a innovar y a desarrollar ideas creativas que transformen la educación. Las escuelas necesitan docentes capaces de generar nuevas ideas que rompan con la educación tradicional y permitan aprovechar el potencial y las habilidades de los alumnos. Senge (2017)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3ACE7B2-B344-4C1D-974F-8D23E941C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2276872"/>
            <a:ext cx="2513741" cy="3268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9689922-21E9-4A1E-A622-8C7FB3B639F6}"/>
              </a:ext>
            </a:extLst>
          </p:cNvPr>
          <p:cNvSpPr txBox="1">
            <a:spLocks noChangeArrowheads="1"/>
          </p:cNvSpPr>
          <p:nvPr/>
        </p:nvSpPr>
        <p:spPr>
          <a:xfrm>
            <a:off x="569369" y="1565082"/>
            <a:ext cx="6114139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3000" dirty="0">
                <a:solidFill>
                  <a:schemeClr val="accent1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endParaRPr lang="es-PE" sz="3000" dirty="0">
              <a:solidFill>
                <a:schemeClr val="accent1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7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3F033E2C-69DC-4A2D-923B-6891C8E9C020}"/>
              </a:ext>
            </a:extLst>
          </p:cNvPr>
          <p:cNvSpPr txBox="1">
            <a:spLocks noChangeArrowheads="1"/>
          </p:cNvSpPr>
          <p:nvPr/>
        </p:nvSpPr>
        <p:spPr>
          <a:xfrm>
            <a:off x="551385" y="476672"/>
            <a:ext cx="9426508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MODELOS EDUCATIVOS DE APRENDIZAJE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34">
            <a:extLst>
              <a:ext uri="{FF2B5EF4-FFF2-40B4-BE49-F238E27FC236}">
                <a16:creationId xmlns:a16="http://schemas.microsoft.com/office/drawing/2014/main" id="{24934F84-6E2B-48CA-BDCE-D2F296D85000}"/>
              </a:ext>
            </a:extLst>
          </p:cNvPr>
          <p:cNvSpPr/>
          <p:nvPr/>
        </p:nvSpPr>
        <p:spPr>
          <a:xfrm>
            <a:off x="2963728" y="1606638"/>
            <a:ext cx="6858640" cy="689475"/>
          </a:xfrm>
          <a:prstGeom prst="roundRect">
            <a:avLst>
              <a:gd name="adj" fmla="val 27896"/>
            </a:avLst>
          </a:prstGeom>
          <a:gradFill>
            <a:gsLst>
              <a:gs pos="0">
                <a:srgbClr val="F7AC15"/>
              </a:gs>
              <a:gs pos="100000">
                <a:srgbClr val="F9DE59"/>
              </a:gs>
            </a:gsLst>
            <a:lin ang="2700000" scaled="1"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5" name="Freeform: Shape 41">
            <a:extLst>
              <a:ext uri="{FF2B5EF4-FFF2-40B4-BE49-F238E27FC236}">
                <a16:creationId xmlns:a16="http://schemas.microsoft.com/office/drawing/2014/main" id="{A2FD6D57-BF23-4D29-9FB5-D3D1DCF689C7}"/>
              </a:ext>
            </a:extLst>
          </p:cNvPr>
          <p:cNvSpPr/>
          <p:nvPr/>
        </p:nvSpPr>
        <p:spPr>
          <a:xfrm rot="2700000" flipV="1">
            <a:off x="9209405" y="1889959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6" name="TextBox 44">
            <a:extLst>
              <a:ext uri="{FF2B5EF4-FFF2-40B4-BE49-F238E27FC236}">
                <a16:creationId xmlns:a16="http://schemas.microsoft.com/office/drawing/2014/main" id="{F88749B5-A902-410D-8740-9FAEBC852F5E}"/>
              </a:ext>
            </a:extLst>
          </p:cNvPr>
          <p:cNvSpPr txBox="1"/>
          <p:nvPr/>
        </p:nvSpPr>
        <p:spPr>
          <a:xfrm>
            <a:off x="3027281" y="1597505"/>
            <a:ext cx="63676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="1" dirty="0"/>
              <a:t>El aprendizaje presencial </a:t>
            </a:r>
            <a:r>
              <a:rPr lang="es-ES" sz="1300" dirty="0"/>
              <a:t>se caracterizan por estar delimitados en cuanto espacio y tiempo, la rigidez en los roles de los actores principales en el proceso educativo, así como la dependencia del alumno respecto a su docente.</a:t>
            </a:r>
            <a:endParaRPr lang="en-IN" sz="1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: Rounded Corners 59">
            <a:extLst>
              <a:ext uri="{FF2B5EF4-FFF2-40B4-BE49-F238E27FC236}">
                <a16:creationId xmlns:a16="http://schemas.microsoft.com/office/drawing/2014/main" id="{9586863F-AFB9-455E-A9DE-54F650783CD5}"/>
              </a:ext>
            </a:extLst>
          </p:cNvPr>
          <p:cNvSpPr/>
          <p:nvPr/>
        </p:nvSpPr>
        <p:spPr>
          <a:xfrm>
            <a:off x="3248019" y="2643437"/>
            <a:ext cx="6537713" cy="689475"/>
          </a:xfrm>
          <a:prstGeom prst="roundRect">
            <a:avLst>
              <a:gd name="adj" fmla="val 15463"/>
            </a:avLst>
          </a:prstGeom>
          <a:gradFill>
            <a:gsLst>
              <a:gs pos="0">
                <a:srgbClr val="B72D92"/>
              </a:gs>
              <a:gs pos="100000">
                <a:srgbClr val="DD5AA0"/>
              </a:gs>
            </a:gsLst>
            <a:lin ang="2700000" scaled="1"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23" name="Freeform: Shape 64">
            <a:extLst>
              <a:ext uri="{FF2B5EF4-FFF2-40B4-BE49-F238E27FC236}">
                <a16:creationId xmlns:a16="http://schemas.microsoft.com/office/drawing/2014/main" id="{C2CB498B-5140-4DCE-89CE-657D4C5C3969}"/>
              </a:ext>
            </a:extLst>
          </p:cNvPr>
          <p:cNvSpPr/>
          <p:nvPr/>
        </p:nvSpPr>
        <p:spPr>
          <a:xfrm rot="2700000">
            <a:off x="9498296" y="2695001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24" name="Freeform: Shape 65">
            <a:extLst>
              <a:ext uri="{FF2B5EF4-FFF2-40B4-BE49-F238E27FC236}">
                <a16:creationId xmlns:a16="http://schemas.microsoft.com/office/drawing/2014/main" id="{71892D68-E78C-4BE7-A744-9936D8EF8F5B}"/>
              </a:ext>
            </a:extLst>
          </p:cNvPr>
          <p:cNvSpPr/>
          <p:nvPr/>
        </p:nvSpPr>
        <p:spPr>
          <a:xfrm rot="2700000" flipV="1">
            <a:off x="9261116" y="2932181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25" name="TextBox 62">
            <a:extLst>
              <a:ext uri="{FF2B5EF4-FFF2-40B4-BE49-F238E27FC236}">
                <a16:creationId xmlns:a16="http://schemas.microsoft.com/office/drawing/2014/main" id="{C683FCFA-CFD9-48A5-8B79-9DF08A70F5FF}"/>
              </a:ext>
            </a:extLst>
          </p:cNvPr>
          <p:cNvSpPr txBox="1"/>
          <p:nvPr/>
        </p:nvSpPr>
        <p:spPr>
          <a:xfrm>
            <a:off x="3290071" y="2656781"/>
            <a:ext cx="60741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="1" dirty="0"/>
              <a:t>El aprendizaje a distancia, </a:t>
            </a:r>
            <a:r>
              <a:rPr lang="es-ES" sz="1300" dirty="0"/>
              <a:t>es una situación educativa en la que los docentes y estudiantes no coinciden en tiempo y lugar, por lo tanto se requiere de diversos medios para establecer la comunicación y dar lugar a procesos de </a:t>
            </a:r>
            <a:r>
              <a:rPr lang="es-ES" sz="1300" b="1" dirty="0"/>
              <a:t>aprendizaje</a:t>
            </a:r>
            <a:endParaRPr lang="en-IN" sz="1300" dirty="0">
              <a:solidFill>
                <a:schemeClr val="bg1"/>
              </a:solidFill>
              <a:latin typeface="Exo Light" panose="00000400000000000000" pitchFamily="2" charset="0"/>
            </a:endParaRPr>
          </a:p>
        </p:txBody>
      </p:sp>
      <p:pic>
        <p:nvPicPr>
          <p:cNvPr id="26" name="Graphic 63">
            <a:extLst>
              <a:ext uri="{FF2B5EF4-FFF2-40B4-BE49-F238E27FC236}">
                <a16:creationId xmlns:a16="http://schemas.microsoft.com/office/drawing/2014/main" id="{C6C22AAA-BFC0-44DB-9290-F44B36A38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591379" y="2807425"/>
            <a:ext cx="247504" cy="344738"/>
          </a:xfrm>
          <a:prstGeom prst="rect">
            <a:avLst/>
          </a:prstGeom>
        </p:spPr>
      </p:pic>
      <p:sp>
        <p:nvSpPr>
          <p:cNvPr id="27" name="Rectangle: Rounded Corners 67">
            <a:extLst>
              <a:ext uri="{FF2B5EF4-FFF2-40B4-BE49-F238E27FC236}">
                <a16:creationId xmlns:a16="http://schemas.microsoft.com/office/drawing/2014/main" id="{9213ABD8-D962-4B56-87B1-44E11A694786}"/>
              </a:ext>
            </a:extLst>
          </p:cNvPr>
          <p:cNvSpPr/>
          <p:nvPr/>
        </p:nvSpPr>
        <p:spPr>
          <a:xfrm>
            <a:off x="3248019" y="3659270"/>
            <a:ext cx="6603689" cy="689475"/>
          </a:xfrm>
          <a:prstGeom prst="roundRect">
            <a:avLst>
              <a:gd name="adj" fmla="val 16844"/>
            </a:avLst>
          </a:prstGeom>
          <a:gradFill>
            <a:gsLst>
              <a:gs pos="0">
                <a:srgbClr val="654CA0"/>
              </a:gs>
              <a:gs pos="100000">
                <a:srgbClr val="946BAF"/>
              </a:gs>
            </a:gsLst>
            <a:lin ang="2700000" scaled="1"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28" name="Freeform: Shape 72">
            <a:extLst>
              <a:ext uri="{FF2B5EF4-FFF2-40B4-BE49-F238E27FC236}">
                <a16:creationId xmlns:a16="http://schemas.microsoft.com/office/drawing/2014/main" id="{A4667E22-92C8-47D5-B875-773E54060CDE}"/>
              </a:ext>
            </a:extLst>
          </p:cNvPr>
          <p:cNvSpPr/>
          <p:nvPr/>
        </p:nvSpPr>
        <p:spPr>
          <a:xfrm rot="2700000">
            <a:off x="9509257" y="3717065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29" name="Freeform: Shape 73">
            <a:extLst>
              <a:ext uri="{FF2B5EF4-FFF2-40B4-BE49-F238E27FC236}">
                <a16:creationId xmlns:a16="http://schemas.microsoft.com/office/drawing/2014/main" id="{B10C5E89-CB89-4F05-8660-4D895E6C845C}"/>
              </a:ext>
            </a:extLst>
          </p:cNvPr>
          <p:cNvSpPr/>
          <p:nvPr/>
        </p:nvSpPr>
        <p:spPr>
          <a:xfrm rot="2700000" flipV="1">
            <a:off x="9272077" y="3954245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0" name="TextBox 70">
            <a:extLst>
              <a:ext uri="{FF2B5EF4-FFF2-40B4-BE49-F238E27FC236}">
                <a16:creationId xmlns:a16="http://schemas.microsoft.com/office/drawing/2014/main" id="{316A0358-4BBD-4B70-A03D-5A23C035FF96}"/>
              </a:ext>
            </a:extLst>
          </p:cNvPr>
          <p:cNvSpPr txBox="1"/>
          <p:nvPr/>
        </p:nvSpPr>
        <p:spPr>
          <a:xfrm>
            <a:off x="3238520" y="3654060"/>
            <a:ext cx="60741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300" b="1" dirty="0"/>
              <a:t>El aprendizaje virtual o E-Learning, </a:t>
            </a:r>
            <a:r>
              <a:rPr lang="es-ES" sz="1300" dirty="0"/>
              <a:t>se desarrollan a través del uso de computadores e internet, es la formación basada en la red y que facilita la comunicación entre el profesor y los alumnos, es no presencial pura y puede ser sincrónicas o asincrónicas.</a:t>
            </a:r>
            <a:endParaRPr lang="en-IN" sz="1300" dirty="0">
              <a:solidFill>
                <a:schemeClr val="bg1"/>
              </a:solidFill>
              <a:latin typeface="Exo Light" panose="00000400000000000000" pitchFamily="2" charset="0"/>
            </a:endParaRPr>
          </a:p>
        </p:txBody>
      </p:sp>
      <p:pic>
        <p:nvPicPr>
          <p:cNvPr id="31" name="Graphic 71">
            <a:extLst>
              <a:ext uri="{FF2B5EF4-FFF2-40B4-BE49-F238E27FC236}">
                <a16:creationId xmlns:a16="http://schemas.microsoft.com/office/drawing/2014/main" id="{1986FFF9-1981-4721-9DC9-D11BD8E456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9602340" y="3829489"/>
            <a:ext cx="247504" cy="344738"/>
          </a:xfrm>
          <a:prstGeom prst="rect">
            <a:avLst/>
          </a:prstGeom>
        </p:spPr>
      </p:pic>
      <p:sp>
        <p:nvSpPr>
          <p:cNvPr id="32" name="Rectangle: Rounded Corners 75">
            <a:extLst>
              <a:ext uri="{FF2B5EF4-FFF2-40B4-BE49-F238E27FC236}">
                <a16:creationId xmlns:a16="http://schemas.microsoft.com/office/drawing/2014/main" id="{9EB885EA-3B2E-47ED-8F53-847377F4366B}"/>
              </a:ext>
            </a:extLst>
          </p:cNvPr>
          <p:cNvSpPr/>
          <p:nvPr/>
        </p:nvSpPr>
        <p:spPr>
          <a:xfrm>
            <a:off x="3122230" y="4646528"/>
            <a:ext cx="6616408" cy="689475"/>
          </a:xfrm>
          <a:prstGeom prst="roundRect">
            <a:avLst>
              <a:gd name="adj" fmla="val 9937"/>
            </a:avLst>
          </a:prstGeom>
          <a:gradFill>
            <a:gsLst>
              <a:gs pos="0">
                <a:srgbClr val="4DA5AB"/>
              </a:gs>
              <a:gs pos="100000">
                <a:srgbClr val="61C4B5"/>
              </a:gs>
            </a:gsLst>
            <a:lin ang="2700000" scaled="1"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3" name="Freeform: Shape 80">
            <a:extLst>
              <a:ext uri="{FF2B5EF4-FFF2-40B4-BE49-F238E27FC236}">
                <a16:creationId xmlns:a16="http://schemas.microsoft.com/office/drawing/2014/main" id="{045C1E46-A367-4711-A92A-3A23E5EE17F5}"/>
              </a:ext>
            </a:extLst>
          </p:cNvPr>
          <p:cNvSpPr/>
          <p:nvPr/>
        </p:nvSpPr>
        <p:spPr>
          <a:xfrm rot="2700000">
            <a:off x="9445106" y="4705715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4" name="Freeform: Shape 81">
            <a:extLst>
              <a:ext uri="{FF2B5EF4-FFF2-40B4-BE49-F238E27FC236}">
                <a16:creationId xmlns:a16="http://schemas.microsoft.com/office/drawing/2014/main" id="{640CEF16-5872-40F8-938C-535C0E37D492}"/>
              </a:ext>
            </a:extLst>
          </p:cNvPr>
          <p:cNvSpPr/>
          <p:nvPr/>
        </p:nvSpPr>
        <p:spPr>
          <a:xfrm rot="2700000" flipV="1">
            <a:off x="9207926" y="4920927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5" name="TextBox 78">
            <a:extLst>
              <a:ext uri="{FF2B5EF4-FFF2-40B4-BE49-F238E27FC236}">
                <a16:creationId xmlns:a16="http://schemas.microsoft.com/office/drawing/2014/main" id="{514D533A-8799-4989-88FF-7D68F415C8CC}"/>
              </a:ext>
            </a:extLst>
          </p:cNvPr>
          <p:cNvSpPr txBox="1"/>
          <p:nvPr/>
        </p:nvSpPr>
        <p:spPr>
          <a:xfrm>
            <a:off x="3122230" y="4646213"/>
            <a:ext cx="62554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b="1" dirty="0"/>
              <a:t>El aprendizaje </a:t>
            </a:r>
            <a:r>
              <a:rPr lang="es-PE" sz="1300" b="1" dirty="0"/>
              <a:t>Híbrido o </a:t>
            </a:r>
            <a:r>
              <a:rPr lang="es-PE" sz="1300" b="1" dirty="0" err="1"/>
              <a:t>Blended-Learninig</a:t>
            </a:r>
            <a:r>
              <a:rPr lang="es-PE" sz="1300" b="1" dirty="0"/>
              <a:t>, </a:t>
            </a:r>
            <a:r>
              <a:rPr lang="es-ES" sz="1300" dirty="0"/>
              <a:t>es básicamente una combinación de la enseñanza presencial y la online, es decir el aprendizaje ocurre tanto en el aula como en un entorno virtual, es la combinación entre el mundo presencial y el mundo en línea</a:t>
            </a:r>
            <a:r>
              <a:rPr lang="es-PE" sz="1300" dirty="0"/>
              <a:t> </a:t>
            </a:r>
          </a:p>
        </p:txBody>
      </p:sp>
      <p:pic>
        <p:nvPicPr>
          <p:cNvPr id="36" name="Graphic 79">
            <a:extLst>
              <a:ext uri="{FF2B5EF4-FFF2-40B4-BE49-F238E27FC236}">
                <a16:creationId xmlns:a16="http://schemas.microsoft.com/office/drawing/2014/main" id="{C3643C90-EEAB-4B7E-8E76-7E5CE30A7D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9538189" y="4824746"/>
            <a:ext cx="247504" cy="344738"/>
          </a:xfrm>
          <a:prstGeom prst="rect">
            <a:avLst/>
          </a:prstGeom>
        </p:spPr>
      </p:pic>
      <p:sp>
        <p:nvSpPr>
          <p:cNvPr id="37" name="Rectangle: Rounded Corners 83">
            <a:extLst>
              <a:ext uri="{FF2B5EF4-FFF2-40B4-BE49-F238E27FC236}">
                <a16:creationId xmlns:a16="http://schemas.microsoft.com/office/drawing/2014/main" id="{65CC88B2-C9AF-4B45-B045-34C62147F9AF}"/>
              </a:ext>
            </a:extLst>
          </p:cNvPr>
          <p:cNvSpPr/>
          <p:nvPr/>
        </p:nvSpPr>
        <p:spPr>
          <a:xfrm>
            <a:off x="2963728" y="5624262"/>
            <a:ext cx="6821965" cy="689475"/>
          </a:xfrm>
          <a:prstGeom prst="roundRect">
            <a:avLst>
              <a:gd name="adj" fmla="val 18225"/>
            </a:avLst>
          </a:prstGeom>
          <a:gradFill>
            <a:gsLst>
              <a:gs pos="0">
                <a:srgbClr val="A4C243"/>
              </a:gs>
              <a:gs pos="100000">
                <a:srgbClr val="97AA4A"/>
              </a:gs>
            </a:gsLst>
            <a:lin ang="2700000" scaled="1"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8" name="Freeform: Shape 88">
            <a:extLst>
              <a:ext uri="{FF2B5EF4-FFF2-40B4-BE49-F238E27FC236}">
                <a16:creationId xmlns:a16="http://schemas.microsoft.com/office/drawing/2014/main" id="{F9D9EDF5-021F-4722-8F8D-6956F765F3DA}"/>
              </a:ext>
            </a:extLst>
          </p:cNvPr>
          <p:cNvSpPr/>
          <p:nvPr/>
        </p:nvSpPr>
        <p:spPr>
          <a:xfrm rot="2700000">
            <a:off x="9393164" y="5692671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9" name="Freeform: Shape 89">
            <a:extLst>
              <a:ext uri="{FF2B5EF4-FFF2-40B4-BE49-F238E27FC236}">
                <a16:creationId xmlns:a16="http://schemas.microsoft.com/office/drawing/2014/main" id="{7E75E59D-26C9-4106-B286-727F740D5259}"/>
              </a:ext>
            </a:extLst>
          </p:cNvPr>
          <p:cNvSpPr/>
          <p:nvPr/>
        </p:nvSpPr>
        <p:spPr>
          <a:xfrm rot="2700000" flipV="1">
            <a:off x="9155984" y="5929851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40" name="TextBox 86">
            <a:extLst>
              <a:ext uri="{FF2B5EF4-FFF2-40B4-BE49-F238E27FC236}">
                <a16:creationId xmlns:a16="http://schemas.microsoft.com/office/drawing/2014/main" id="{1F93FE78-A15D-4144-9D7E-2B802A73BE0D}"/>
              </a:ext>
            </a:extLst>
          </p:cNvPr>
          <p:cNvSpPr txBox="1"/>
          <p:nvPr/>
        </p:nvSpPr>
        <p:spPr>
          <a:xfrm>
            <a:off x="3008911" y="5621555"/>
            <a:ext cx="64563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300" b="1" dirty="0"/>
              <a:t>El aprendizaje móvil o M-</a:t>
            </a:r>
            <a:r>
              <a:rPr lang="es-PE" sz="1300" b="1" dirty="0" err="1"/>
              <a:t>Learning</a:t>
            </a:r>
            <a:r>
              <a:rPr lang="es-PE" sz="1300" dirty="0"/>
              <a:t>, es una metodología de enseñanza y aprendizaje valiéndose del uso de los teléfonos móviles u otros dispositivos móviles, como son las agendas electrónicas, las tabletas o </a:t>
            </a:r>
            <a:r>
              <a:rPr lang="es-PE" sz="1300" dirty="0" err="1"/>
              <a:t>tablets</a:t>
            </a:r>
            <a:r>
              <a:rPr lang="es-PE" sz="1300" dirty="0"/>
              <a:t>, entre otros, con conectividad a Internet.</a:t>
            </a:r>
          </a:p>
        </p:txBody>
      </p:sp>
      <p:pic>
        <p:nvPicPr>
          <p:cNvPr id="41" name="Graphic 87">
            <a:extLst>
              <a:ext uri="{FF2B5EF4-FFF2-40B4-BE49-F238E27FC236}">
                <a16:creationId xmlns:a16="http://schemas.microsoft.com/office/drawing/2014/main" id="{DDAA43CD-630B-4554-B6DE-1D1E36C790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9486247" y="5805095"/>
            <a:ext cx="247504" cy="344738"/>
          </a:xfrm>
          <a:prstGeom prst="rect">
            <a:avLst/>
          </a:prstGeom>
        </p:spPr>
      </p:pic>
      <p:sp>
        <p:nvSpPr>
          <p:cNvPr id="42" name="Freeform: Shape 40">
            <a:extLst>
              <a:ext uri="{FF2B5EF4-FFF2-40B4-BE49-F238E27FC236}">
                <a16:creationId xmlns:a16="http://schemas.microsoft.com/office/drawing/2014/main" id="{913E0908-C8D8-40EC-AEB8-49FE52992450}"/>
              </a:ext>
            </a:extLst>
          </p:cNvPr>
          <p:cNvSpPr/>
          <p:nvPr/>
        </p:nvSpPr>
        <p:spPr>
          <a:xfrm rot="2700000">
            <a:off x="9450306" y="1655244"/>
            <a:ext cx="670852" cy="335424"/>
          </a:xfrm>
          <a:custGeom>
            <a:avLst/>
            <a:gdLst>
              <a:gd name="connsiteX0" fmla="*/ 1299379 w 2598758"/>
              <a:gd name="connsiteY0" fmla="*/ 0 h 1299379"/>
              <a:gd name="connsiteX1" fmla="*/ 2598758 w 2598758"/>
              <a:gd name="connsiteY1" fmla="*/ 1299379 h 1299379"/>
              <a:gd name="connsiteX2" fmla="*/ 0 w 2598758"/>
              <a:gd name="connsiteY2" fmla="*/ 1299379 h 1299379"/>
              <a:gd name="connsiteX3" fmla="*/ 1299379 w 2598758"/>
              <a:gd name="connsiteY3" fmla="*/ 0 h 129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58" h="1299379">
                <a:moveTo>
                  <a:pt x="1299379" y="0"/>
                </a:moveTo>
                <a:cubicBezTo>
                  <a:pt x="2017006" y="0"/>
                  <a:pt x="2598758" y="581752"/>
                  <a:pt x="2598758" y="1299379"/>
                </a:cubicBezTo>
                <a:lnTo>
                  <a:pt x="0" y="1299379"/>
                </a:lnTo>
                <a:cubicBezTo>
                  <a:pt x="0" y="581752"/>
                  <a:pt x="581752" y="0"/>
                  <a:pt x="129937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pic>
        <p:nvPicPr>
          <p:cNvPr id="43" name="Graphic 45">
            <a:extLst>
              <a:ext uri="{FF2B5EF4-FFF2-40B4-BE49-F238E27FC236}">
                <a16:creationId xmlns:a16="http://schemas.microsoft.com/office/drawing/2014/main" id="{AA8E33F3-8B76-4489-95E3-76763C5EBD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538228" y="1758316"/>
            <a:ext cx="247504" cy="34473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FFD0525-6A8A-4C2F-A75A-17E8C03B792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6" r="13211"/>
          <a:stretch/>
        </p:blipFill>
        <p:spPr>
          <a:xfrm>
            <a:off x="254007" y="3010543"/>
            <a:ext cx="2664296" cy="208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decel="10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decel="10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decel="10000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decel="10000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decel="10000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decel="10000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10000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decel="10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decel="10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decel="10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22" grpId="0" animBg="1"/>
      <p:bldP spid="23" grpId="0" animBg="1"/>
      <p:bldP spid="24" grpId="0" animBg="1"/>
      <p:bldP spid="25" grpId="0"/>
      <p:bldP spid="27" grpId="0" animBg="1"/>
      <p:bldP spid="28" grpId="0" animBg="1"/>
      <p:bldP spid="29" grpId="0" animBg="1"/>
      <p:bldP spid="30" grpId="0"/>
      <p:bldP spid="32" grpId="0" animBg="1"/>
      <p:bldP spid="33" grpId="0" animBg="1"/>
      <p:bldP spid="34" grpId="0" animBg="1"/>
      <p:bldP spid="35" grpId="0"/>
      <p:bldP spid="37" grpId="0" animBg="1"/>
      <p:bldP spid="38" grpId="0" animBg="1"/>
      <p:bldP spid="39" grpId="0" animBg="1"/>
      <p:bldP spid="40" grpId="0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3F033E2C-69DC-4A2D-923B-6891C8E9C020}"/>
              </a:ext>
            </a:extLst>
          </p:cNvPr>
          <p:cNvSpPr txBox="1">
            <a:spLocks noChangeArrowheads="1"/>
          </p:cNvSpPr>
          <p:nvPr/>
        </p:nvSpPr>
        <p:spPr>
          <a:xfrm>
            <a:off x="551385" y="476672"/>
            <a:ext cx="9426508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APRENDIZAJE HIBRIDO O BLENDED LEARNING  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02AD977-9A46-4278-9291-FE469C7394A9}"/>
              </a:ext>
            </a:extLst>
          </p:cNvPr>
          <p:cNvSpPr txBox="1"/>
          <p:nvPr/>
        </p:nvSpPr>
        <p:spPr>
          <a:xfrm>
            <a:off x="479376" y="1239053"/>
            <a:ext cx="9649072" cy="2982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Aprendizaje Hibrido, es un modelo de aprendizaje que combina el aprendizaje presencial y en línea. Combina sistemas o tecnologías de distribución de la información (síncronas y asíncronas, videoconferencias, plataformas virtuales) y estrategias o modelos de aprendizaje (aprendizaje formal e informal, aula invertida, entre otras) (Gisbert </a:t>
            </a:r>
            <a:r>
              <a:rPr lang="es-ES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Cerverta</a:t>
            </a:r>
            <a:r>
              <a:rPr lang="es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2017).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“El concepto de híbrido constituye un continuo potencial en el proceso de enseñanza-aprendizaje, ya que se puede ver como se presenta la expansión y continuidad del espacio-tiempo (cara a cara y distancia, sincrónico y asincrónico) en el entorno de aprendizaje. El desafío en el entorno híbrido es, por lo tanto, lograr la integración entre las acciones presenciales y de aprendizaje electrónico en la entrega de actividades de aprendizaje, de tal forma que cada una agregue valor a la otra en un proceso continuo que conduzca al logro de objetivos de aprendizaje.”</a:t>
            </a:r>
            <a:r>
              <a:rPr lang="es-E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Osorio Gómez y Duart, (2012, pág. 261)</a:t>
            </a:r>
            <a:endParaRPr lang="es-PE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33A70EE-7207-4355-801C-EB2893D83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4345294"/>
            <a:ext cx="6840760" cy="237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665AEDA-2449-4FCE-A3F5-CCAB61E1D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-27384"/>
            <a:ext cx="188502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5563027-E553-4971-A22C-73A81D5C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980" y="0"/>
            <a:ext cx="1885020" cy="6858000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3F033E2C-69DC-4A2D-923B-6891C8E9C020}"/>
              </a:ext>
            </a:extLst>
          </p:cNvPr>
          <p:cNvSpPr txBox="1">
            <a:spLocks noChangeArrowheads="1"/>
          </p:cNvSpPr>
          <p:nvPr/>
        </p:nvSpPr>
        <p:spPr>
          <a:xfrm>
            <a:off x="328821" y="476672"/>
            <a:ext cx="9649072" cy="638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TECNOEDUCATIVAS </a:t>
            </a:r>
            <a:r>
              <a:rPr lang="es-ES" sz="4200" dirty="0">
                <a:solidFill>
                  <a:srgbClr val="FF0000"/>
                </a:solidFill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4200" dirty="0">
                <a:solidFill>
                  <a:srgbClr val="FF0000"/>
                </a:solidFill>
                <a:effectLst/>
                <a:latin typeface="Barlow Condensed Medium" panose="00000606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 A.H.</a:t>
            </a:r>
            <a:endParaRPr lang="es-PE" sz="4200" dirty="0">
              <a:solidFill>
                <a:srgbClr val="FF0000"/>
              </a:solidFill>
              <a:effectLst/>
              <a:latin typeface="Barlow Condensed Medium" panose="00000606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02AD977-9A46-4278-9291-FE469C7394A9}"/>
              </a:ext>
            </a:extLst>
          </p:cNvPr>
          <p:cNvSpPr txBox="1"/>
          <p:nvPr/>
        </p:nvSpPr>
        <p:spPr>
          <a:xfrm>
            <a:off x="420180" y="1373065"/>
            <a:ext cx="9649072" cy="1663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Tomando como referencia a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Staker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(2011) y Graham et al. (2014), podemos hablar de la combinación de modalidades de distribución de medios, de combinación de métodos didácticos, o de la combinación de instrucción presencial con instrucción en línea.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estas combinaciones, los estudiantes pueden ser organizados en grupos, ya sea a modo de rotación o a modo flexible.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4754476-7527-427F-ADF5-E513B765A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68997"/>
              </p:ext>
            </p:extLst>
          </p:nvPr>
        </p:nvGraphicFramePr>
        <p:xfrm>
          <a:off x="767408" y="3294880"/>
          <a:ext cx="90010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00">
                  <a:extLst>
                    <a:ext uri="{9D8B030D-6E8A-4147-A177-3AD203B41FA5}">
                      <a16:colId xmlns:a16="http://schemas.microsoft.com/office/drawing/2014/main" val="1831173637"/>
                    </a:ext>
                  </a:extLst>
                </a:gridCol>
                <a:gridCol w="4500500">
                  <a:extLst>
                    <a:ext uri="{9D8B030D-6E8A-4147-A177-3AD203B41FA5}">
                      <a16:colId xmlns:a16="http://schemas.microsoft.com/office/drawing/2014/main" val="3418249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s-PE" b="1" dirty="0">
                          <a:solidFill>
                            <a:schemeClr val="bg1"/>
                          </a:solidFill>
                          <a:effectLst/>
                        </a:rPr>
                        <a:t>Rotación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s-PE" b="1" dirty="0">
                          <a:solidFill>
                            <a:schemeClr val="bg1"/>
                          </a:solidFill>
                          <a:effectLst/>
                        </a:rPr>
                        <a:t>Flexible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10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 latinLnBrk="0"/>
                      <a:r>
                        <a:rPr lang="es-ES" dirty="0">
                          <a:effectLst/>
                        </a:rPr>
                        <a:t>Los alumnos rotan entre modalidades de aprendizaje. La rotación puede seguir una secuencia fija, a discreción del profesor, donde una modalidad es el aprendizaje en línea, mientras que otras modalidades pueden incluir actividades de pequeños grupos, del grupo clase, tutorías individuales, o tareas de lápiz y papel.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 latinLnBrk="0"/>
                      <a:r>
                        <a:rPr lang="es-ES" dirty="0">
                          <a:effectLst/>
                        </a:rPr>
                        <a:t>El aprendizaje en línea es la columna del proceso de formación. Incluso desde entornos en línea se dirige a los estudiantes a realizar actividades fuera de línea. Los estudiantes cambian de modalidad de forma personalizada, siguiendo los parámetros que establece la institución educativa.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81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D520C8E-E2DD-A849-AE81-3E64A35AC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48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2659</TotalTime>
  <Words>1166</Words>
  <Application>Microsoft Office PowerPoint</Application>
  <PresentationFormat>Panorámica</PresentationFormat>
  <Paragraphs>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Bahnschrift SemiLight SemiConde</vt:lpstr>
      <vt:lpstr>Barlow Condensed Medium</vt:lpstr>
      <vt:lpstr>Calibri</vt:lpstr>
      <vt:lpstr>Calibri Light</vt:lpstr>
      <vt:lpstr>Century Gothic</vt:lpstr>
      <vt:lpstr>Exo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Marisol Smith</dc:creator>
  <cp:keywords/>
  <dc:description/>
  <cp:lastModifiedBy>ROBERTO ASMAT</cp:lastModifiedBy>
  <cp:revision>56</cp:revision>
  <dcterms:created xsi:type="dcterms:W3CDTF">2007-10-20T15:01:09Z</dcterms:created>
  <dcterms:modified xsi:type="dcterms:W3CDTF">2022-02-16T17:55:27Z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TC010690643082</vt:lpwstr>
  </property>
</Properties>
</file>